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660066"/>
    <a:srgbClr val="FF0000"/>
    <a:srgbClr val="9900FF"/>
    <a:srgbClr val="101B03"/>
    <a:srgbClr val="006600"/>
    <a:srgbClr val="FF0066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36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alina&amp;ex=1#ai:MC900436900|" TargetMode="External"/><Relationship Id="rId13" Type="http://schemas.openxmlformats.org/officeDocument/2006/relationships/hyperlink" Target="http://office.microsoft.com/cs-cz/images/results.aspx?qu=bor%C5%AFvka&amp;ex=1#ai:MC900232464|" TargetMode="External"/><Relationship Id="rId3" Type="http://schemas.openxmlformats.org/officeDocument/2006/relationships/hyperlink" Target="http://office.microsoft.com/cs-cz/images/results.aspx?qu=beru%C5%A1ka&amp;ex=1#ai:MC900437449|" TargetMode="External"/><Relationship Id="rId7" Type="http://schemas.openxmlformats.org/officeDocument/2006/relationships/hyperlink" Target="http://office.microsoft.com/cs-cz/images/results.aspx?qu=ostru%C5%BEina&amp;ex=1#ai:MC900436902|" TargetMode="External"/><Relationship Id="rId12" Type="http://schemas.openxmlformats.org/officeDocument/2006/relationships/hyperlink" Target="http://office.microsoft.com/cs-cz/images/results.aspx?qu=hru%C5%A1ka&amp;ex=1#ai:MC900436906|" TargetMode="External"/><Relationship Id="rId2" Type="http://schemas.openxmlformats.org/officeDocument/2006/relationships/hyperlink" Target="http://office.microsoft.com/cs-cz/images/results.aspx?qu=kvetouc%C3%AD+stromy&amp;ex=1#ai:MP900399632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jablka&amp;ex=1#ai:MC900296181|" TargetMode="External"/><Relationship Id="rId11" Type="http://schemas.openxmlformats.org/officeDocument/2006/relationships/hyperlink" Target="http://office.microsoft.com/cs-cz/images/results.aspx?qu=%C5%A1vestky&amp;ex=1#ai:MC900436910|" TargetMode="External"/><Relationship Id="rId5" Type="http://schemas.openxmlformats.org/officeDocument/2006/relationships/hyperlink" Target="http://office.microsoft.com/cs-cz/images/results.aspx?qu=%C5%A1vestky&amp;ex=1#ai:MC900215512|" TargetMode="External"/><Relationship Id="rId10" Type="http://schemas.openxmlformats.org/officeDocument/2006/relationships/hyperlink" Target="http://office.microsoft.com/cs-cz/images/results.aspx?qu=t%C5%99e%C5%A1n%C4%9B&amp;ex=1#ai:MC900413318|" TargetMode="External"/><Relationship Id="rId4" Type="http://schemas.openxmlformats.org/officeDocument/2006/relationships/hyperlink" Target="http://office.microsoft.com/cs-cz/images/results.aspx?qu=plody&amp;ex=1#ai:MC900215363|" TargetMode="External"/><Relationship Id="rId9" Type="http://schemas.openxmlformats.org/officeDocument/2006/relationships/hyperlink" Target="http://office.microsoft.com/cs-cz/images/results.aspx?qu=bor%C5%AFvky&amp;ex=1#ai:MC900436901|" TargetMode="External"/><Relationship Id="rId14" Type="http://schemas.openxmlformats.org/officeDocument/2006/relationships/hyperlink" Target="http://office.microsoft.com/cs-cz/images/results.aspx?qu=jablka&amp;ex=1#ai:MC900239407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>
            <a:spLocks noGrp="1"/>
          </p:cNvSpPr>
          <p:nvPr/>
        </p:nvSpPr>
        <p:spPr>
          <a:xfrm>
            <a:off x="395536" y="2965086"/>
            <a:ext cx="8352929" cy="2376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VY_52_INOVACE_28_Jaro – stromy a keře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677114" y="5254475"/>
            <a:ext cx="33427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Hana Kolářová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84760" y="2349533"/>
            <a:ext cx="4955972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  Člověk </a:t>
            </a:r>
            <a:r>
              <a:rPr lang="cs-CZ" sz="2800" dirty="0">
                <a:solidFill>
                  <a:srgbClr val="FF0000"/>
                </a:solidFill>
              </a:rPr>
              <a:t>a jeho svět </a:t>
            </a:r>
            <a:r>
              <a:rPr lang="cs-CZ" sz="2800" dirty="0" smtClean="0">
                <a:solidFill>
                  <a:srgbClr val="FF0000"/>
                </a:solidFill>
              </a:rPr>
              <a:t>– Prvouka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Téma: Jaro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29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slouží k procvičení znalostí </a:t>
            </a:r>
            <a:r>
              <a:rPr lang="cs-CZ" smtClean="0"/>
              <a:t>žáků </a:t>
            </a:r>
            <a:br>
              <a:rPr lang="cs-CZ" smtClean="0"/>
            </a:br>
            <a:r>
              <a:rPr lang="cs-CZ" smtClean="0"/>
              <a:t>v </a:t>
            </a:r>
            <a:r>
              <a:rPr lang="cs-CZ" dirty="0" smtClean="0"/>
              <a:t>oblasti určování a rozlišování různých druhů stromů a keřů, zejména ovocných, prezentace zároveň procvičuje u žáků dělení a skládání slov na slabiky.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7104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3"/>
            <a:ext cx="8126289" cy="5038496"/>
          </a:xfrm>
        </p:spPr>
        <p:txBody>
          <a:bodyPr/>
          <a:lstStyle/>
          <a:p>
            <a:pPr marL="0" indent="0" algn="l">
              <a:buNone/>
            </a:pPr>
            <a:r>
              <a:rPr lang="cs-CZ" b="1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Jaro – stromy a keře</a:t>
            </a:r>
            <a:endParaRPr lang="cs-CZ" b="1" dirty="0"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XONPFR1T\MP9003996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533288" cy="20266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0AD2YTQA\MP900399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40768"/>
            <a:ext cx="2496312" cy="31211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\AppData\Local\Microsoft\Windows\Temporary Internet Files\Content.IE5\96E0ZF16\MC9004374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362" y="2505075"/>
            <a:ext cx="15652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P8PNSOY2\MP900423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2305348" cy="23349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0AD2YTQA\MP90020120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869160"/>
            <a:ext cx="2611438" cy="17279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6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10188624" cy="46531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Pozorujte, jak se na jaře změnily stromy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keře.</a:t>
            </a:r>
          </a:p>
          <a:p>
            <a:pPr marL="45720" indent="0">
              <a:buNone/>
            </a:pP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4274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Vyber, které změny na nich proběhly: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924944"/>
            <a:ext cx="50329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Opadalo listí.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Narašily pupeny.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větvičkách leží sníh.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větvičkách vyrostly plody.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052736"/>
            <a:ext cx="3154929" cy="42065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4712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532964" y="213461"/>
            <a:ext cx="3413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sz="36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8052" y="1165394"/>
            <a:ext cx="67682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ovocné stromy máš na zahrádce?</a:t>
            </a:r>
          </a:p>
          <a:p>
            <a:pPr lvl="0"/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 typeface="Arial" pitchFamily="34" charset="0"/>
              <a:buChar char="•"/>
            </a:pPr>
            <a:endParaRPr lang="cs-CZ" sz="2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XONPFR1T\MC900296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96871"/>
            <a:ext cx="1028709" cy="139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5Y3U9ZJI\MC900296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789" y="5195481"/>
            <a:ext cx="1155537" cy="1202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96E0ZF16\MC900215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781" y="3539486"/>
            <a:ext cx="1531488" cy="107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\AppData\Local\Microsoft\Windows\Temporary Internet Files\Content.IE5\0AD2YTQA\MC900215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97152"/>
            <a:ext cx="1484499" cy="111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20590" y="2981703"/>
            <a:ext cx="4730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kterých stromech roste toto ovoce?</a:t>
            </a:r>
            <a:endParaRPr lang="cs-CZ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 descr="C:\Users\Han\AppData\Local\Microsoft\Windows\Temporary Internet Files\Content.IE5\XONPFR1T\MP9004066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01" y="1726017"/>
            <a:ext cx="2727526" cy="18183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3" name="Picture 9" descr="C:\Users\Han\AppData\Local\Microsoft\Windows\Temporary Internet Files\Content.IE5\TS9EVLZV\MP9004334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892" y="4251129"/>
            <a:ext cx="2863080" cy="21473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04268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92696"/>
            <a:ext cx="5971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keře na zahrádce</a:t>
            </a:r>
            <a:endParaRPr lang="cs-CZ" sz="3600" b="1" dirty="0"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060848"/>
            <a:ext cx="652454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ovocné keře máš na zahrádce?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ovocné keře.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teré patří do zahrady 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které do lesa?</a:t>
            </a:r>
          </a:p>
          <a:p>
            <a:endParaRPr lang="cs-CZ" dirty="0"/>
          </a:p>
        </p:txBody>
      </p:sp>
      <p:pic>
        <p:nvPicPr>
          <p:cNvPr id="2051" name="Picture 3" descr="C:\Users\Han\AppData\Local\Microsoft\Windows\Temporary Internet Files\Content.IE5\0AD2YTQA\MC9004369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90306"/>
            <a:ext cx="1714500" cy="1714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2" name="Picture 4" descr="C:\Users\Han\AppData\Local\Microsoft\Windows\Temporary Internet Files\Content.IE5\TS9EVLZV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2059"/>
            <a:ext cx="1714500" cy="1714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3" name="Picture 5" descr="C:\Users\Han\AppData\Local\Microsoft\Windows\Temporary Internet Files\Content.IE5\TS9EVLZV\MC9004369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41168"/>
            <a:ext cx="1714500" cy="1714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9" name="TextovéPole 8"/>
          <p:cNvSpPr txBox="1"/>
          <p:nvPr/>
        </p:nvSpPr>
        <p:spPr>
          <a:xfrm>
            <a:off x="1331640" y="3717031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ahrada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101B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</a:t>
            </a:r>
            <a:endParaRPr lang="cs-CZ" sz="2800" dirty="0">
              <a:solidFill>
                <a:srgbClr val="101B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429000"/>
            <a:ext cx="147989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orůvka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stružina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ybíz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ngrešt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73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124744"/>
            <a:ext cx="1847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dirty="0" smtClean="0">
              <a:solidFill>
                <a:srgbClr val="99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solidFill>
                <a:srgbClr val="99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solidFill>
                <a:srgbClr val="99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1916832"/>
            <a:ext cx="64087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Skřítek neposeda nám rozházel slabiky, pomozte mu je dát </a:t>
            </a:r>
            <a:r>
              <a:rPr lang="cs-CZ" sz="2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zase do pořádku.</a:t>
            </a:r>
            <a:endParaRPr lang="cs-CZ" sz="2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980728"/>
            <a:ext cx="3938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9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Zamotané slabiky</a:t>
            </a:r>
            <a:endParaRPr lang="cs-CZ" sz="3600" b="1" dirty="0">
              <a:solidFill>
                <a:srgbClr val="99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0307" y="3501008"/>
            <a:ext cx="5168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blko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3284984"/>
            <a:ext cx="813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4581128"/>
            <a:ext cx="502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4581128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švest</a:t>
            </a:r>
            <a:endParaRPr lang="cs-CZ" sz="24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581128"/>
            <a:ext cx="614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</a:t>
            </a:r>
            <a:endParaRPr lang="cs-CZ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3140968"/>
            <a:ext cx="675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šeň</a:t>
            </a:r>
            <a:endParaRPr lang="cs-CZ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90539" y="5877272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borův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58571" y="4653136"/>
            <a:ext cx="502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Han\AppData\Local\Microsoft\Windows\Temporary Internet Files\Content.IE5\96E0ZF16\MC900239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412" y="5391612"/>
            <a:ext cx="1161969" cy="125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\AppData\Local\Microsoft\Windows\Temporary Internet Files\Content.IE5\0AD2YTQA\MC900413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28" y="836712"/>
            <a:ext cx="1131217" cy="128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936228" y="5569893"/>
            <a:ext cx="5068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err="1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sz="24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8" name="Picture 6" descr="C:\Users\Han\AppData\Local\Microsoft\Windows\Temporary Internet Files\Content.IE5\96E0ZF16\MC90023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02" y="5141641"/>
            <a:ext cx="1063612" cy="73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\AppData\Local\Microsoft\Windows\Temporary Internet Files\Content.IE5\96E0ZF16\MC90043691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590" y="517430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n\AppData\Local\Microsoft\Windows\Temporary Internet Files\Content.IE5\96E0ZF16\MC90043690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642" y="3140968"/>
            <a:ext cx="1037270" cy="103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an\AppData\Local\Microsoft\Windows\Temporary Internet Files\Content.IE5\LGS3W72P\MC9004446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43422"/>
            <a:ext cx="1448259" cy="18754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19920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1484784"/>
            <a:ext cx="7457875" cy="74328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Zpracováno </a:t>
            </a:r>
            <a:r>
              <a:rPr lang="cs-CZ" dirty="0"/>
              <a:t>v programu Microsoft Office </a:t>
            </a:r>
            <a:r>
              <a:rPr lang="cs-CZ" dirty="0" smtClean="0"/>
              <a:t>2010.</a:t>
            </a:r>
            <a:endParaRPr lang="cs-CZ" dirty="0"/>
          </a:p>
          <a:p>
            <a:pPr>
              <a:spcBef>
                <a:spcPts val="600"/>
              </a:spcBef>
            </a:pPr>
            <a:r>
              <a:rPr lang="cs-CZ" dirty="0"/>
              <a:t>Použité obrázky pocházejí z webu Office.com nebo z vlastních zdrojů</a:t>
            </a:r>
            <a:r>
              <a:rPr lang="cs-CZ" dirty="0" smtClean="0"/>
              <a:t>.</a:t>
            </a:r>
          </a:p>
          <a:p>
            <a:pPr>
              <a:spcBef>
                <a:spcPts val="600"/>
              </a:spcBef>
            </a:pPr>
            <a:r>
              <a:rPr lang="cs-CZ" sz="1000" dirty="0">
                <a:hlinkClick r:id="rId2"/>
              </a:rPr>
              <a:t>http://office.microsoft.com/cs-cz/images/results.aspx?qu=kvetouc%C3%AD+stromy&amp;ex=1#ai:MP900399632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3"/>
              </a:rPr>
              <a:t>http://office.microsoft.com/cs-cz/images/results.aspx?qu=beru%C5%A1ka&amp;ex=1#ai:MC900437449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4"/>
              </a:rPr>
              <a:t>http://office.microsoft.com/cs-cz/images/results.aspx?qu=plody&amp;ex=1#ai:MC900215363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5"/>
              </a:rPr>
              <a:t>http://office.microsoft.com/cs-cz/images/results.aspx?qu=%C5%A1vestky&amp;ex=1#ai:MC900215512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6"/>
              </a:rPr>
              <a:t>http://office.microsoft.com/cs-cz/images/results.aspx?qu=jablka&amp;ex=1#ai:MC900296181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http://office.microsoft.com/cs-cz/images/results.aspx?qu=ostru%C5%BEina&amp;ex=1#ai:MC900436902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8"/>
              </a:rPr>
              <a:t>http://office.microsoft.com/cs-cz/images/results.aspx?qu=malina&amp;ex=1#ai:MC900436900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9"/>
              </a:rPr>
              <a:t>http://office.microsoft.com/cs-cz/images/results.aspx?qu=bor%C5%AFvky&amp;ex=1#ai:MC900436901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0"/>
              </a:rPr>
              <a:t>http://office.microsoft.com/cs-cz/images/results.aspx?qu=t%C5%99e%C5%A1n%C4%9B&amp;ex=1#ai:MC900413318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1"/>
              </a:rPr>
              <a:t>http://office.microsoft.com/cs-cz/images/results.aspx?qu=%C5%A1vestky&amp;ex=1#ai:MC900436910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2"/>
              </a:rPr>
              <a:t>http://office.microsoft.com/cs-cz/images/results.aspx?qu=hru%C5%A1ka&amp;ex=1#ai:MC900436906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3"/>
              </a:rPr>
              <a:t>http://office.microsoft.com/cs-cz/images/results.aspx?qu=bor%C5%AFvka&amp;ex=1#ai:MC900232464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4"/>
              </a:rPr>
              <a:t>http://office.microsoft.com/cs-cz/images/results.aspx?qu=jablka&amp;ex=1#ai:MC900239407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43985125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202</TotalTime>
  <Words>160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    Jaro – stromy a keře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22</cp:revision>
  <dcterms:created xsi:type="dcterms:W3CDTF">2011-04-30T20:16:04Z</dcterms:created>
  <dcterms:modified xsi:type="dcterms:W3CDTF">2013-03-27T17:23:53Z</dcterms:modified>
</cp:coreProperties>
</file>