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2" r:id="rId6"/>
    <p:sldId id="263" r:id="rId7"/>
    <p:sldId id="260" r:id="rId8"/>
    <p:sldId id="267" r:id="rId9"/>
    <p:sldId id="266" r:id="rId10"/>
    <p:sldId id="261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4875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8496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3495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011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619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7754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9602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1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170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3521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871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5C5D0-50FF-4439-A662-DC6BF292143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65970C-7D50-44FE-9F93-5CDF03C937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298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869161"/>
            <a:ext cx="5715000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2464" y="4149080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3768" y="548680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20454681"/>
              </p:ext>
            </p:extLst>
          </p:nvPr>
        </p:nvGraphicFramePr>
        <p:xfrm>
          <a:off x="1418666" y="198884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r.  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b="1" kern="50" dirty="0" smtClean="0">
                          <a:effectLst/>
                        </a:rPr>
                        <a:t>Pole – druhy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  <a:latin typeface="+mn-lt"/>
                          <a:ea typeface="+mn-ea"/>
                        </a:rPr>
                        <a:t>23.4.2011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seznamuje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</a:rPr>
                        <a:t>s třecí</a:t>
                      </a:r>
                      <a:r>
                        <a:rPr lang="cs-CZ" sz="1400" kern="50" baseline="0" dirty="0" smtClean="0">
                          <a:effectLst/>
                        </a:rPr>
                        <a:t> silou,</a:t>
                      </a:r>
                      <a:r>
                        <a:rPr lang="cs-CZ" sz="1400" kern="50" dirty="0" smtClean="0">
                          <a:effectLst/>
                        </a:rPr>
                        <a:t> s různými druhy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polí </a:t>
                      </a:r>
                      <a:br>
                        <a:rPr lang="cs-CZ" sz="1400" kern="50" baseline="0" smtClean="0">
                          <a:effectLst/>
                        </a:rPr>
                      </a:br>
                      <a:r>
                        <a:rPr lang="cs-CZ" sz="1400" kern="50" baseline="0" smtClean="0">
                          <a:effectLst/>
                        </a:rPr>
                        <a:t>a </a:t>
                      </a:r>
                      <a:r>
                        <a:rPr lang="cs-CZ" sz="1400" kern="50" baseline="0" dirty="0" smtClean="0">
                          <a:effectLst/>
                        </a:rPr>
                        <a:t>předkládá úlohy </a:t>
                      </a:r>
                      <a:r>
                        <a:rPr lang="cs-CZ" sz="1400" kern="50" baseline="0" smtClean="0">
                          <a:effectLst/>
                        </a:rPr>
                        <a:t>k uvažování.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/ale ne orné/     </a:t>
            </a:r>
            <a:r>
              <a:rPr lang="cs-CZ" sz="3200" b="1" i="1" dirty="0" smtClean="0"/>
              <a:t>G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Žijeme na planetě, která si nás k sobě přitahuje i ve značné vzdálenosti od svého povrchu. Tomuto prostoru říkáme </a:t>
            </a:r>
            <a:r>
              <a:rPr lang="cs-CZ" sz="2000" b="1" dirty="0" smtClean="0">
                <a:solidFill>
                  <a:srgbClr val="00B050"/>
                </a:solidFill>
              </a:rPr>
              <a:t>gravitační pole Země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Přitahují se však vzájemně všechna hmotná tělesa. Třeba tužka s perem ve vašem penále. Jenomže mají malou hmotnost, a proto je jejich </a:t>
            </a:r>
            <a:r>
              <a:rPr lang="cs-CZ" sz="2000" dirty="0" smtClean="0"/>
              <a:t>přitažlivá </a:t>
            </a:r>
            <a:r>
              <a:rPr lang="cs-CZ" sz="2000" dirty="0" smtClean="0"/>
              <a:t>síla velmi malá.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Jak můžeme popsat gravitační sílu? </a:t>
            </a:r>
          </a:p>
          <a:p>
            <a:r>
              <a:rPr lang="cs-CZ" sz="2000" b="1" dirty="0" smtClean="0"/>
              <a:t>Její </a:t>
            </a:r>
            <a:r>
              <a:rPr lang="cs-CZ" sz="2000" b="1" i="1" dirty="0" smtClean="0">
                <a:solidFill>
                  <a:srgbClr val="00B050"/>
                </a:solidFill>
              </a:rPr>
              <a:t>směr</a:t>
            </a:r>
            <a:r>
              <a:rPr lang="cs-CZ" sz="2000" b="1" dirty="0" smtClean="0"/>
              <a:t> je vždy svislý dolů a její </a:t>
            </a:r>
            <a:r>
              <a:rPr lang="cs-CZ" sz="2000" b="1" i="1" dirty="0" smtClean="0">
                <a:solidFill>
                  <a:srgbClr val="00B050"/>
                </a:solidFill>
              </a:rPr>
              <a:t>velikost</a:t>
            </a:r>
            <a:r>
              <a:rPr lang="cs-CZ" sz="2000" b="1" dirty="0" smtClean="0"/>
              <a:t> je tím větší, čím větší hmotnost má těleso, které k sobě přitahuje.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m – hmotnost tělesa       g – v naší zeměpisné šířce stálé číslo,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10 N / kg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Obdélník 5"/>
              <p:cNvSpPr/>
              <p:nvPr/>
            </p:nvSpPr>
            <p:spPr>
              <a:xfrm>
                <a:off x="827584" y="4473116"/>
                <a:ext cx="1800200" cy="504056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800" b="1" i="0" smtClean="0"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800" b="1" dirty="0" smtClean="0"/>
                  <a:t> = m . g</a:t>
                </a:r>
                <a:endParaRPr lang="cs-CZ" sz="2800" b="1" dirty="0"/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4473116"/>
                <a:ext cx="1800200" cy="50405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13953" b="-29070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1115616" y="332656"/>
            <a:ext cx="265600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929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Dovedeme vypočítat?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b="1" dirty="0" smtClean="0"/>
              </a:p>
              <a:p>
                <a:r>
                  <a:rPr lang="cs-CZ" sz="2400" b="1" dirty="0" smtClean="0"/>
                  <a:t>Jak velkou silou přitahuje Země </a:t>
                </a:r>
              </a:p>
              <a:p>
                <a:endParaRPr lang="cs-CZ" sz="2400" b="1" dirty="0" smtClean="0">
                  <a:solidFill>
                    <a:schemeClr val="accent2">
                      <a:lumMod val="75000"/>
                    </a:schemeClr>
                  </a:solidFill>
                </a:endParaRPr>
              </a:p>
              <a:p>
                <a:r>
                  <a:rPr lang="cs-CZ" sz="24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mouchu o hmotnosti 8 mg</a:t>
                </a:r>
                <a:r>
                  <a:rPr lang="cs-CZ" sz="24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= 0,00008 N</a:t>
                </a:r>
              </a:p>
              <a:p>
                <a:r>
                  <a:rPr lang="cs-CZ" sz="2400" b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myš o hmotnosti 15 g</a:t>
                </a:r>
                <a:r>
                  <a:rPr lang="cs-CZ" sz="2400" b="1" dirty="0" smtClean="0"/>
                  <a:t> 	</a:t>
                </a:r>
                <a:r>
                  <a:rPr lang="cs-CZ" sz="2000" b="1" dirty="0" smtClean="0"/>
                  <a:t>	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bg1">
                        <a:lumMod val="50000"/>
                      </a:schemeClr>
                    </a:solidFill>
                  </a:rPr>
                  <a:t> = 0,15 N</a:t>
                </a:r>
              </a:p>
              <a:p>
                <a:r>
                  <a:rPr lang="cs-CZ" sz="2400" b="1" dirty="0" smtClean="0">
                    <a:solidFill>
                      <a:schemeClr val="bg2">
                        <a:lumMod val="50000"/>
                      </a:schemeClr>
                    </a:solidFill>
                  </a:rPr>
                  <a:t>králíka o hmotnosti 2,3 kg</a:t>
                </a:r>
                <a:r>
                  <a:rPr lang="cs-CZ" sz="2000" b="1" dirty="0" smtClean="0">
                    <a:solidFill>
                      <a:schemeClr val="bg2">
                        <a:lumMod val="50000"/>
                      </a:schemeClr>
                    </a:solidFill>
                  </a:rPr>
                  <a:t>	     </a:t>
                </a:r>
                <a:r>
                  <a:rPr lang="cs-CZ" sz="20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bg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bg2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        </m:t>
                        </m:r>
                        <m:r>
                          <a:rPr lang="cs-CZ" sz="2000" b="1" i="0" smtClean="0">
                            <a:solidFill>
                              <a:schemeClr val="bg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bg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bg2">
                        <a:lumMod val="50000"/>
                      </a:schemeClr>
                    </a:solidFill>
                  </a:rPr>
                  <a:t> = 23 N</a:t>
                </a:r>
              </a:p>
              <a:p>
                <a:r>
                  <a:rPr lang="cs-CZ" sz="24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medvěda o hmotnosti 180 kg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1800 N</a:t>
                </a:r>
              </a:p>
              <a:p>
                <a:r>
                  <a:rPr lang="cs-CZ" sz="2400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slona o hmotnosti 4 200kg</a:t>
                </a:r>
                <a:r>
                  <a:rPr lang="cs-CZ" sz="24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tx2">
                        <a:lumMod val="50000"/>
                      </a:schemeClr>
                    </a:solidFill>
                  </a:rPr>
                  <a:t> = 42 000 N = 42 </a:t>
                </a:r>
                <a:r>
                  <a:rPr lang="cs-CZ" sz="2000" b="1" dirty="0" err="1" smtClean="0">
                    <a:solidFill>
                      <a:schemeClr val="tx2">
                        <a:lumMod val="50000"/>
                      </a:schemeClr>
                    </a:solidFill>
                  </a:rPr>
                  <a:t>kN</a:t>
                </a:r>
                <a:endParaRPr lang="cs-CZ" sz="2000" b="1" dirty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888"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518392" y="3010568"/>
            <a:ext cx="1717904" cy="29484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658320" y="3426836"/>
            <a:ext cx="1728192" cy="294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76056" y="3867856"/>
            <a:ext cx="1728192" cy="294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08104" y="4264436"/>
            <a:ext cx="1728192" cy="294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31504" y="4760484"/>
            <a:ext cx="2362584" cy="294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963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Příklad z Měsíce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Na povrchu Měsíce je těleso přitahováno silou šestkrát menší </a:t>
            </a:r>
            <a:r>
              <a:rPr lang="cs-CZ" sz="2000" b="1" dirty="0" smtClean="0"/>
              <a:t>                  než </a:t>
            </a:r>
            <a:r>
              <a:rPr lang="cs-CZ" sz="2000" b="1" dirty="0" smtClean="0"/>
              <a:t>na Zemi. Jak velkou silou je na povrchu Měsíce přitahováno </a:t>
            </a:r>
            <a:r>
              <a:rPr lang="cs-CZ" sz="2000" b="1" dirty="0" smtClean="0"/>
              <a:t>                 těleso </a:t>
            </a:r>
            <a:r>
              <a:rPr lang="cs-CZ" sz="2000" b="1" dirty="0" smtClean="0"/>
              <a:t>o hmotnosti 54 kg?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Myslíš-li si, že těleso je přitahováno Měsícem silou 90 N, pak jsi počítal jak? No přece správně. </a:t>
            </a:r>
            <a:r>
              <a:rPr lang="cs-CZ" b="1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</a:p>
          <a:p>
            <a:endParaRPr lang="cs-CZ" sz="2000" b="1" dirty="0" smtClean="0">
              <a:solidFill>
                <a:srgbClr val="00B050"/>
              </a:solidFill>
              <a:sym typeface="Wingdings" pitchFamily="2" charset="2"/>
            </a:endParaRPr>
          </a:p>
          <a:p>
            <a:r>
              <a:rPr lang="cs-CZ" sz="2000" b="1" dirty="0" smtClean="0">
                <a:solidFill>
                  <a:srgbClr val="00B050"/>
                </a:solidFill>
                <a:sym typeface="Wingdings" pitchFamily="2" charset="2"/>
              </a:rPr>
              <a:t>Pověz, jak jsi uvažoval?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210388" y="3585592"/>
            <a:ext cx="504056" cy="5543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386640" y="4127376"/>
            <a:ext cx="1440160" cy="30973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46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0070C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Tření, třecí síla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Gravitační síla Země k sobě přitahuje všechny předměty. Chceme-li předmět, který neuneseme, přemístit posunutím po podložce, musíme vynaložit určitou sílu.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Proč?</a:t>
            </a:r>
            <a:r>
              <a:rPr lang="cs-CZ" sz="2000" b="1" dirty="0" smtClean="0"/>
              <a:t> </a:t>
            </a:r>
          </a:p>
          <a:p>
            <a:r>
              <a:rPr lang="cs-CZ" sz="2000" b="1" dirty="0" smtClean="0"/>
              <a:t>Mezi předmětem a podložkou působí </a:t>
            </a:r>
            <a:r>
              <a:rPr lang="cs-CZ" sz="2000" b="1" i="1" dirty="0" smtClean="0">
                <a:solidFill>
                  <a:srgbClr val="00B050"/>
                </a:solidFill>
              </a:rPr>
              <a:t>třecí síla</a:t>
            </a:r>
            <a:r>
              <a:rPr lang="cs-CZ" sz="2000" b="1" dirty="0" smtClean="0">
                <a:solidFill>
                  <a:srgbClr val="00B050"/>
                </a:solidFill>
              </a:rPr>
              <a:t>, </a:t>
            </a:r>
            <a:r>
              <a:rPr lang="cs-CZ" sz="2000" b="1" dirty="0" smtClean="0"/>
              <a:t>která posouvání </a:t>
            </a:r>
            <a:r>
              <a:rPr lang="cs-CZ" sz="2000" b="1" dirty="0" smtClean="0">
                <a:solidFill>
                  <a:srgbClr val="00B050"/>
                </a:solidFill>
              </a:rPr>
              <a:t>brání. </a:t>
            </a:r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Třecí síla </a:t>
            </a:r>
            <a:r>
              <a:rPr lang="cs-CZ" sz="2000" b="1" dirty="0" smtClean="0"/>
              <a:t>mezi dvěma tělesy je tím </a:t>
            </a:r>
            <a:r>
              <a:rPr lang="cs-CZ" sz="2000" b="1" dirty="0" smtClean="0">
                <a:solidFill>
                  <a:schemeClr val="accent2"/>
                </a:solidFill>
              </a:rPr>
              <a:t>větší,</a:t>
            </a:r>
            <a:r>
              <a:rPr lang="cs-CZ" sz="2000" b="1" dirty="0" smtClean="0"/>
              <a:t> čím jsou plochy, které se vzájemně dotýkají, </a:t>
            </a:r>
            <a:r>
              <a:rPr lang="cs-CZ" sz="2000" b="1" dirty="0" smtClean="0">
                <a:solidFill>
                  <a:schemeClr val="accent2"/>
                </a:solidFill>
              </a:rPr>
              <a:t>hrubší</a:t>
            </a:r>
            <a:r>
              <a:rPr lang="cs-CZ" sz="2000" b="1" dirty="0" smtClean="0"/>
              <a:t> a čím více jsou k sobě </a:t>
            </a:r>
            <a:r>
              <a:rPr lang="cs-CZ" sz="2000" b="1" dirty="0" smtClean="0">
                <a:solidFill>
                  <a:schemeClr val="accent2"/>
                </a:solidFill>
              </a:rPr>
              <a:t>přitlačovány.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Tření </a:t>
            </a:r>
            <a:r>
              <a:rPr lang="cs-CZ" sz="2000" b="1" dirty="0" smtClean="0"/>
              <a:t>velmi často </a:t>
            </a:r>
            <a:r>
              <a:rPr lang="cs-CZ" sz="2000" b="1" dirty="0" smtClean="0">
                <a:solidFill>
                  <a:schemeClr val="accent1"/>
                </a:solidFill>
              </a:rPr>
              <a:t>potřebujeme</a:t>
            </a:r>
            <a:r>
              <a:rPr lang="cs-CZ" sz="2000" b="1" dirty="0" smtClean="0"/>
              <a:t> – bez něj bychom nemohli chodit, nepostavili bychom dům, nemohli bychom psát, brzdit vozidla ani je rozjet, nedržel by hřebík ve dřevě, vlákna textilních látek by po sobě klouzala, …..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Tření</a:t>
            </a:r>
            <a:r>
              <a:rPr lang="cs-CZ" sz="2000" b="1" dirty="0" smtClean="0"/>
              <a:t> nám ale mnohde </a:t>
            </a:r>
            <a:r>
              <a:rPr lang="cs-CZ" sz="2000" b="1" dirty="0" smtClean="0">
                <a:solidFill>
                  <a:schemeClr val="accent1"/>
                </a:solidFill>
              </a:rPr>
              <a:t>vadí </a:t>
            </a:r>
            <a:r>
              <a:rPr lang="cs-CZ" sz="2000" b="1" dirty="0" smtClean="0"/>
              <a:t>– zmenšujeme mazáním, používáním kol, válečků, ložisek, přiměřeným ohlazením styčných ploch,……….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941595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A teď hurá do praxe!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Proč na mokré dlažbě dostane motocykl snadno smyk?</a:t>
            </a:r>
          </a:p>
          <a:p>
            <a:r>
              <a:rPr lang="cs-CZ" sz="2000" b="1" dirty="0" smtClean="0">
                <a:solidFill>
                  <a:srgbClr val="FFC000"/>
                </a:solidFill>
              </a:rPr>
              <a:t>Proč se skluzavka na koupališti polévá vodou?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Popiš svou chůzi v zimě po chodníku posypaném pískem a po chodníku zledovatělém.</a:t>
            </a:r>
          </a:p>
          <a:p>
            <a:r>
              <a:rPr lang="cs-CZ" sz="2000" b="1" dirty="0" smtClean="0"/>
              <a:t>Automobil jede stálou rychlostí po přímé vodorovné silnici. Při tom na něj působí tahová síla motoru 1 250 N. Jaká je celková třecí síla?</a:t>
            </a:r>
          </a:p>
          <a:p>
            <a:r>
              <a:rPr lang="cs-CZ" sz="2000" b="1" dirty="0" smtClean="0">
                <a:solidFill>
                  <a:schemeClr val="accent2"/>
                </a:solidFill>
              </a:rPr>
              <a:t>Když chce skupina chlapců přesunout těžkou bednu, pak se na počátku opřou do bedny a jeden z nich řekne: raz, dva, teď. Proč není nutné dávat takový příkaz v případě, že bedna je již v pohybu?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Roli hraje tak zvaná </a:t>
            </a:r>
            <a:r>
              <a:rPr lang="cs-CZ" sz="2000" b="1" dirty="0" smtClean="0">
                <a:solidFill>
                  <a:srgbClr val="FF0000"/>
                </a:solidFill>
              </a:rPr>
              <a:t>klidová třecí síla</a:t>
            </a:r>
            <a:r>
              <a:rPr lang="cs-CZ" sz="2000" b="1" dirty="0" smtClean="0"/>
              <a:t>. Ta je vždy větší, než třecí síla, která na stejné těleso působí, když už se těleso pohybuje.</a:t>
            </a:r>
            <a:endParaRPr lang="cs-CZ" sz="20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721296" y="5085184"/>
            <a:ext cx="773913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81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Pole jiné, </a:t>
            </a:r>
            <a:r>
              <a:rPr lang="cs-CZ" sz="3200" dirty="0" smtClean="0"/>
              <a:t>/ale stále ne orné/  </a:t>
            </a:r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endParaRPr lang="cs-CZ" sz="2000" b="1" dirty="0" smtClean="0">
              <a:solidFill>
                <a:schemeClr val="accent4"/>
              </a:solidFill>
            </a:endParaRPr>
          </a:p>
          <a:p>
            <a:endParaRPr lang="cs-CZ" sz="2000" b="1" dirty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Magnetické pole </a:t>
            </a:r>
            <a:r>
              <a:rPr lang="cs-CZ" sz="2000" b="1" dirty="0" smtClean="0"/>
              <a:t>– nachází se kolem magnetů.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Magnety jsou přírodní i umělé /vyrobené v továrně/.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Jakou máš zkušenost s magnety, kde jsi se s nimi setkal?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Magnety přitahují k sobě předměty ze železa a oceli.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Dva magnety se ale kromě přitahování mohou i odpuzovat.</a:t>
            </a:r>
          </a:p>
          <a:p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000" b="1" dirty="0" smtClean="0"/>
              <a:t>	</a:t>
            </a:r>
          </a:p>
          <a:p>
            <a:pPr marL="3657600" lvl="8" indent="0">
              <a:buNone/>
            </a:pPr>
            <a:r>
              <a:rPr lang="cs-CZ" b="1" dirty="0" smtClean="0"/>
              <a:t>                             </a:t>
            </a:r>
          </a:p>
          <a:p>
            <a:pPr marL="3657600" lvl="8" indent="0">
              <a:buNone/>
            </a:pPr>
            <a:endParaRPr lang="cs-CZ" b="1" dirty="0" smtClean="0"/>
          </a:p>
          <a:p>
            <a:pPr marL="3657600" lvl="8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5967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Tak takhle pracujeme</a:t>
            </a:r>
            <a:endParaRPr lang="cs-CZ" sz="3200" b="1" dirty="0"/>
          </a:p>
        </p:txBody>
      </p:sp>
      <p:pic>
        <p:nvPicPr>
          <p:cNvPr id="2050" name="Picture 2" descr="C:\Documents and Settings\Jaroslava\Plocha\magnet.bmp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1716151" cy="44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Jaroslava\Plocha\magnet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9555" y="2147880"/>
            <a:ext cx="1716151" cy="44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roslava\Plocha\magnet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542" y="2712335"/>
            <a:ext cx="1716151" cy="44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Jaroslava\Plocha\magnet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254037" y="2713631"/>
            <a:ext cx="1716151" cy="44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23000" y="2155234"/>
            <a:ext cx="23893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Magnety</a:t>
            </a:r>
            <a:r>
              <a:rPr lang="cs-CZ" sz="2000" dirty="0" smtClean="0"/>
              <a:t> </a:t>
            </a:r>
            <a:r>
              <a:rPr lang="cs-CZ" sz="2000" b="1" dirty="0" smtClean="0"/>
              <a:t>se přitahují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5312" y="2782775"/>
            <a:ext cx="24002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Magnety se odpuzují</a:t>
            </a:r>
            <a:endParaRPr lang="cs-CZ" sz="2000" b="1" dirty="0"/>
          </a:p>
        </p:txBody>
      </p:sp>
      <p:pic>
        <p:nvPicPr>
          <p:cNvPr id="10" name="Picture 2" descr="C:\Documents and Settings\Jaroslava\Plocha\magnet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9435" y="3304730"/>
            <a:ext cx="1716151" cy="44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Jaroslava\Plocha\magnet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26472" y="3304729"/>
            <a:ext cx="1716151" cy="44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375576" y="3373873"/>
            <a:ext cx="24002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Magnety se odpuzují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00871" y="1844824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6472" y="179862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4" name="Šipka doprava 13"/>
          <p:cNvSpPr/>
          <p:nvPr/>
        </p:nvSpPr>
        <p:spPr>
          <a:xfrm>
            <a:off x="2399719" y="2290810"/>
            <a:ext cx="335505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0800000">
            <a:off x="2918532" y="2304818"/>
            <a:ext cx="335505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325611" y="3455755"/>
            <a:ext cx="335505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0800000">
            <a:off x="1933118" y="3455754"/>
            <a:ext cx="335505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5018987" y="2864656"/>
            <a:ext cx="335505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0800000">
            <a:off x="290967" y="2863359"/>
            <a:ext cx="335505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árový popisek 1 14"/>
          <p:cNvSpPr/>
          <p:nvPr/>
        </p:nvSpPr>
        <p:spPr>
          <a:xfrm>
            <a:off x="5896397" y="3975328"/>
            <a:ext cx="2127318" cy="288032"/>
          </a:xfrm>
          <a:prstGeom prst="borderCallout1">
            <a:avLst>
              <a:gd name="adj1" fmla="val 54306"/>
              <a:gd name="adj2" fmla="val -1984"/>
              <a:gd name="adj3" fmla="val -93470"/>
              <a:gd name="adj4" fmla="val -5173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Severní pól magnetu </a:t>
            </a:r>
            <a:r>
              <a:rPr lang="cs-CZ" b="1" dirty="0" smtClean="0"/>
              <a:t>N</a:t>
            </a:r>
            <a:endParaRPr lang="cs-CZ" b="1" dirty="0"/>
          </a:p>
        </p:txBody>
      </p:sp>
      <p:sp>
        <p:nvSpPr>
          <p:cNvPr id="22" name="Čárový popisek 1 21"/>
          <p:cNvSpPr/>
          <p:nvPr/>
        </p:nvSpPr>
        <p:spPr>
          <a:xfrm>
            <a:off x="2434617" y="4365104"/>
            <a:ext cx="1876075" cy="234316"/>
          </a:xfrm>
          <a:prstGeom prst="borderCallout1">
            <a:avLst>
              <a:gd name="adj1" fmla="val -12469"/>
              <a:gd name="adj2" fmla="val -48"/>
              <a:gd name="adj3" fmla="val -267943"/>
              <a:gd name="adj4" fmla="val 454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Jižní pól magnetu </a:t>
            </a:r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25" name="Čárový popisek 1 (bez ohraničení) 24"/>
          <p:cNvSpPr/>
          <p:nvPr/>
        </p:nvSpPr>
        <p:spPr>
          <a:xfrm>
            <a:off x="4617745" y="1844824"/>
            <a:ext cx="1473494" cy="288032"/>
          </a:xfrm>
          <a:prstGeom prst="callout1">
            <a:avLst>
              <a:gd name="adj1" fmla="val 9226"/>
              <a:gd name="adj2" fmla="val -2748"/>
              <a:gd name="adj3" fmla="val 112500"/>
              <a:gd name="adj4" fmla="val -383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Netečné pásmo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6472" y="5120592"/>
            <a:ext cx="45402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Zmagnetování předmětů ze železa a oceli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7504" y="5751510"/>
            <a:ext cx="8817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Elektromagnet</a:t>
            </a:r>
            <a:r>
              <a:rPr lang="cs-CZ" sz="2000" b="1" dirty="0" smtClean="0"/>
              <a:t> – sílu magnetického pole lze ovlivnit velikostí elektrického proudu, </a:t>
            </a:r>
          </a:p>
          <a:p>
            <a:r>
              <a:rPr lang="cs-CZ" sz="2000" b="1" dirty="0" smtClean="0"/>
              <a:t>	             který prochází cívkou, do které je vloženo jádro z měkké oceli.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90985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I Země je magnet</a:t>
            </a:r>
            <a:endParaRPr lang="cs-CZ" sz="3200" b="1" dirty="0"/>
          </a:p>
        </p:txBody>
      </p:sp>
      <p:pic>
        <p:nvPicPr>
          <p:cNvPr id="1026" name="Picture 2" descr="C:\Documents and Settings\Jaroslava\Local Settings\Temporary Internet Files\Content.IE5\5VQQYEF2\MC90043162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1" y="2571750"/>
            <a:ext cx="2573610" cy="244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 flipH="1">
            <a:off x="4572000" y="2280295"/>
            <a:ext cx="491978" cy="30243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713247" y="4797152"/>
            <a:ext cx="104742" cy="6781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817989" y="2636912"/>
            <a:ext cx="67816" cy="6781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234888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29028" y="483106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</a:t>
            </a:r>
            <a:endParaRPr lang="cs-CZ" b="1" dirty="0"/>
          </a:p>
        </p:txBody>
      </p:sp>
      <p:sp>
        <p:nvSpPr>
          <p:cNvPr id="3" name="Ovál 2"/>
          <p:cNvSpPr/>
          <p:nvPr/>
        </p:nvSpPr>
        <p:spPr>
          <a:xfrm>
            <a:off x="4572000" y="4746764"/>
            <a:ext cx="114300" cy="842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934024" y="2704728"/>
            <a:ext cx="93028" cy="741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(bez ohraničení) 5"/>
          <p:cNvSpPr/>
          <p:nvPr/>
        </p:nvSpPr>
        <p:spPr>
          <a:xfrm>
            <a:off x="5724128" y="2365086"/>
            <a:ext cx="1781944" cy="271826"/>
          </a:xfrm>
          <a:prstGeom prst="callout1">
            <a:avLst>
              <a:gd name="adj1" fmla="val 35792"/>
              <a:gd name="adj2" fmla="val -636"/>
              <a:gd name="adj3" fmla="val 112500"/>
              <a:gd name="adj4" fmla="val -383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Severní zeměpisný pól</a:t>
            </a:r>
            <a:endParaRPr lang="cs-CZ" sz="1200" dirty="0"/>
          </a:p>
        </p:txBody>
      </p:sp>
      <p:sp>
        <p:nvSpPr>
          <p:cNvPr id="8" name="Čárový popisek 2 (bez ohraničení) 7"/>
          <p:cNvSpPr/>
          <p:nvPr/>
        </p:nvSpPr>
        <p:spPr>
          <a:xfrm>
            <a:off x="2972966" y="5408203"/>
            <a:ext cx="1656184" cy="288032"/>
          </a:xfrm>
          <a:prstGeom prst="callout2">
            <a:avLst>
              <a:gd name="adj1" fmla="val 56846"/>
              <a:gd name="adj2" fmla="val -3916"/>
              <a:gd name="adj3" fmla="val 18750"/>
              <a:gd name="adj4" fmla="val -16667"/>
              <a:gd name="adj5" fmla="val -211314"/>
              <a:gd name="adj6" fmla="val 953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Jižní zeměpisný pól</a:t>
            </a:r>
            <a:endParaRPr lang="cs-CZ" sz="1200" dirty="0"/>
          </a:p>
        </p:txBody>
      </p:sp>
      <p:sp>
        <p:nvSpPr>
          <p:cNvPr id="14" name="Čárový popisek 3 (bez ohraničení) 13"/>
          <p:cNvSpPr/>
          <p:nvPr/>
        </p:nvSpPr>
        <p:spPr>
          <a:xfrm>
            <a:off x="1928850" y="1772816"/>
            <a:ext cx="2088231" cy="282311"/>
          </a:xfrm>
          <a:prstGeom prst="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100000"/>
              <a:gd name="adj6" fmla="val -16667"/>
              <a:gd name="adj7" fmla="val 322290"/>
              <a:gd name="adj8" fmla="val 136168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Jižní magnetický pól</a:t>
            </a:r>
            <a:endParaRPr lang="cs-CZ" dirty="0"/>
          </a:p>
        </p:txBody>
      </p:sp>
      <p:sp>
        <p:nvSpPr>
          <p:cNvPr id="19" name="Čárový popisek 1 (bez ohraničení) 18"/>
          <p:cNvSpPr/>
          <p:nvPr/>
        </p:nvSpPr>
        <p:spPr>
          <a:xfrm>
            <a:off x="6281936" y="5552219"/>
            <a:ext cx="2448272" cy="306324"/>
          </a:xfrm>
          <a:prstGeom prst="callout1">
            <a:avLst>
              <a:gd name="adj1" fmla="val 18750"/>
              <a:gd name="adj2" fmla="val -8333"/>
              <a:gd name="adj3" fmla="val -218843"/>
              <a:gd name="adj4" fmla="val -5775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magnetický pól</a:t>
            </a:r>
            <a:endParaRPr lang="cs-CZ" dirty="0"/>
          </a:p>
        </p:txBody>
      </p:sp>
      <p:sp>
        <p:nvSpPr>
          <p:cNvPr id="20" name="Oblouk 19"/>
          <p:cNvSpPr/>
          <p:nvPr/>
        </p:nvSpPr>
        <p:spPr>
          <a:xfrm>
            <a:off x="3508407" y="2670872"/>
            <a:ext cx="2619164" cy="2194096"/>
          </a:xfrm>
          <a:prstGeom prst="arc">
            <a:avLst>
              <a:gd name="adj1" fmla="val 16200000"/>
              <a:gd name="adj2" fmla="val 5304156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3540378" y="2636912"/>
            <a:ext cx="2880320" cy="2239242"/>
          </a:xfrm>
          <a:prstGeom prst="arc">
            <a:avLst>
              <a:gd name="adj1" fmla="val 16200000"/>
              <a:gd name="adj2" fmla="val 6027417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16545693">
            <a:off x="3780618" y="2277479"/>
            <a:ext cx="2230565" cy="2955408"/>
          </a:xfrm>
          <a:prstGeom prst="arc">
            <a:avLst>
              <a:gd name="adj1" fmla="val 11069076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6200000">
            <a:off x="3575523" y="2207011"/>
            <a:ext cx="2275448" cy="3096344"/>
          </a:xfrm>
          <a:prstGeom prst="arc">
            <a:avLst>
              <a:gd name="adj1" fmla="val 10615339"/>
              <a:gd name="adj2" fmla="val 35288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Jaroslava\Local Settings\Temporary Internet Files\Content.IE5\PA3LHJ33\MC90043154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51953">
            <a:off x="6608499" y="3556753"/>
            <a:ext cx="1440159" cy="1211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roslava\Local Settings\Temporary Internet Files\Content.IE5\5VQQYEF2\MC90043259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30838">
            <a:off x="1328814" y="3342298"/>
            <a:ext cx="1728192" cy="164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956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Pole další</a:t>
            </a:r>
            <a:r>
              <a:rPr lang="cs-CZ" sz="3200" dirty="0" smtClean="0"/>
              <a:t>/orné zase ne/     </a:t>
            </a:r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Elektrické pole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Nachází se kolem elektricky nabitých částic, nebo </a:t>
            </a:r>
            <a:r>
              <a:rPr lang="cs-CZ" sz="2000" b="1" dirty="0" err="1" smtClean="0"/>
              <a:t>zelektrovaných</a:t>
            </a:r>
            <a:r>
              <a:rPr lang="cs-CZ" sz="2000" b="1" dirty="0" smtClean="0"/>
              <a:t> těles.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Tělesa mohou být nabita kladně – převažuje na nich </a:t>
            </a:r>
            <a:r>
              <a:rPr lang="cs-CZ" sz="2000" b="1" dirty="0" smtClean="0">
                <a:solidFill>
                  <a:srgbClr val="FF0000"/>
                </a:solidFill>
              </a:rPr>
              <a:t>kladný náboj.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Mohou být nabita i záporně – převažuje na nich </a:t>
            </a:r>
            <a:r>
              <a:rPr lang="cs-CZ" sz="2000" b="1" dirty="0" smtClean="0">
                <a:solidFill>
                  <a:srgbClr val="0070C0"/>
                </a:solidFill>
              </a:rPr>
              <a:t>náboj záporný.</a:t>
            </a:r>
            <a:endParaRPr lang="cs-CZ" sz="2000" b="1" dirty="0">
              <a:solidFill>
                <a:srgbClr val="0070C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/>
              <a:t>Dvě </a:t>
            </a:r>
            <a:r>
              <a:rPr lang="cs-CZ" sz="2000" b="1" dirty="0" smtClean="0">
                <a:solidFill>
                  <a:schemeClr val="accent2"/>
                </a:solidFill>
              </a:rPr>
              <a:t>souhlasně</a:t>
            </a:r>
            <a:r>
              <a:rPr lang="cs-CZ" sz="2000" b="1" dirty="0" smtClean="0"/>
              <a:t> nabitá tělesa se </a:t>
            </a:r>
            <a:r>
              <a:rPr lang="cs-CZ" sz="2000" b="1" dirty="0" smtClean="0">
                <a:solidFill>
                  <a:schemeClr val="accent2"/>
                </a:solidFill>
              </a:rPr>
              <a:t>odpuzují.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Dvě </a:t>
            </a:r>
            <a:r>
              <a:rPr lang="cs-CZ" sz="2000" b="1" dirty="0" smtClean="0">
                <a:solidFill>
                  <a:srgbClr val="00B050"/>
                </a:solidFill>
              </a:rPr>
              <a:t>nesouhlasně</a:t>
            </a:r>
            <a:r>
              <a:rPr lang="cs-CZ" sz="2000" b="1" dirty="0" smtClean="0"/>
              <a:t> nabitá tělesa se </a:t>
            </a:r>
            <a:r>
              <a:rPr lang="cs-CZ" sz="2000" b="1" dirty="0" smtClean="0">
                <a:solidFill>
                  <a:srgbClr val="00B050"/>
                </a:solidFill>
              </a:rPr>
              <a:t>přitahují.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63880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Ejhle!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000" b="1" dirty="0" smtClean="0"/>
              <a:t>Některá tělesa lze </a:t>
            </a:r>
            <a:r>
              <a:rPr lang="cs-CZ" sz="2000" b="1" dirty="0" err="1" smtClean="0"/>
              <a:t>zelektrovat</a:t>
            </a:r>
            <a:r>
              <a:rPr lang="cs-CZ" sz="2000" b="1" dirty="0" smtClean="0"/>
              <a:t> třením – </a:t>
            </a:r>
            <a:r>
              <a:rPr lang="cs-CZ" sz="2000" i="1" dirty="0" smtClean="0"/>
              <a:t>například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tyč z plastu pomocí vhodné textilie</a:t>
            </a:r>
            <a:r>
              <a:rPr lang="cs-CZ" sz="2000" b="1" i="1" dirty="0" smtClean="0"/>
              <a:t>, </a:t>
            </a:r>
            <a:r>
              <a:rPr lang="cs-CZ" sz="2000" b="1" i="1" dirty="0" smtClean="0">
                <a:solidFill>
                  <a:schemeClr val="accent5">
                    <a:lumMod val="50000"/>
                  </a:schemeClr>
                </a:solidFill>
              </a:rPr>
              <a:t>igelitový sáček třením o umyté suché vlasy</a:t>
            </a:r>
            <a:endParaRPr lang="cs-CZ" sz="20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151620" y="242088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-</a:t>
            </a:r>
          </a:p>
        </p:txBody>
      </p:sp>
      <p:sp>
        <p:nvSpPr>
          <p:cNvPr id="8" name="Ovál 7"/>
          <p:cNvSpPr/>
          <p:nvPr/>
        </p:nvSpPr>
        <p:spPr>
          <a:xfrm>
            <a:off x="2791040" y="2443747"/>
            <a:ext cx="360040" cy="36004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331640" y="443711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370940" y="3446692"/>
            <a:ext cx="360040" cy="36004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339776" y="3446692"/>
            <a:ext cx="360040" cy="36004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384636" y="443711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flipV="1">
            <a:off x="1547664" y="2600907"/>
            <a:ext cx="432048" cy="9001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2318592" y="2585690"/>
            <a:ext cx="432048" cy="761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2791040" y="3614716"/>
            <a:ext cx="432048" cy="761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0800000">
            <a:off x="810821" y="3566398"/>
            <a:ext cx="432048" cy="761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791040" y="4597084"/>
            <a:ext cx="432048" cy="761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0800000">
            <a:off x="827564" y="4559007"/>
            <a:ext cx="432048" cy="761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Jaroslava\Local Settings\Temporary Internet Files\Content.IE5\5VQQYEF2\MC900232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8"/>
            <a:ext cx="1536071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4378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MACHÁČEK, Martin. </a:t>
            </a:r>
            <a:r>
              <a:rPr lang="cs-CZ" sz="2000" b="1" i="1" dirty="0" smtClean="0"/>
              <a:t>Fyzika pro základní školy a víceletá gymnázia. </a:t>
            </a:r>
            <a:r>
              <a:rPr lang="cs-CZ" sz="2000" b="1" dirty="0" smtClean="0"/>
              <a:t>Dotisk, 2. vydání. Prometheus, 2001. ISBN 80-7196-217-1.</a:t>
            </a:r>
          </a:p>
          <a:p>
            <a:r>
              <a:rPr lang="cs-CZ" sz="2000" b="1" dirty="0" smtClean="0"/>
              <a:t>BOHUNĚK, Jiří.</a:t>
            </a:r>
            <a:r>
              <a:rPr lang="cs-CZ" sz="2000" b="1" i="1" dirty="0" smtClean="0"/>
              <a:t> Sbírka úloh z fyziky pro ZŠ, 1. díl.</a:t>
            </a:r>
            <a:r>
              <a:rPr lang="cs-CZ" sz="2000" b="1" dirty="0" smtClean="0"/>
              <a:t> 1. vydání. SPN Praha 1992. ISBN 80-04-26025-X.</a:t>
            </a:r>
          </a:p>
          <a:p>
            <a:r>
              <a:rPr lang="cs-CZ" sz="2000" b="1" dirty="0"/>
              <a:t>Použité obrázky: www.office.microsoft.com [online]. c2011 [cit. </a:t>
            </a:r>
            <a:r>
              <a:rPr lang="cs-CZ" sz="2000" b="1" dirty="0" smtClean="0"/>
              <a:t>2011-04-23].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97479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746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/ale ne orné/     G</vt:lpstr>
      <vt:lpstr>Dovedeme vypočítat?</vt:lpstr>
      <vt:lpstr>Příklad z Měsíce</vt:lpstr>
      <vt:lpstr>Tření, třecí síla</vt:lpstr>
      <vt:lpstr>A teď hurá do praxe!</vt:lpstr>
      <vt:lpstr>Pole jiné, /ale stále ne orné/  M</vt:lpstr>
      <vt:lpstr>Tak takhle pracujeme</vt:lpstr>
      <vt:lpstr>I Země je magnet</vt:lpstr>
      <vt:lpstr>Pole další/orné zase ne/     E</vt:lpstr>
      <vt:lpstr>Ejhle!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66</cp:revision>
  <dcterms:created xsi:type="dcterms:W3CDTF">2011-04-23T20:40:04Z</dcterms:created>
  <dcterms:modified xsi:type="dcterms:W3CDTF">2012-04-10T16:17:21Z</dcterms:modified>
</cp:coreProperties>
</file>