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5" r:id="rId1"/>
  </p:sldMasterIdLst>
  <p:notesMasterIdLst>
    <p:notesMasterId r:id="rId10"/>
  </p:notesMasterIdLst>
  <p:sldIdLst>
    <p:sldId id="257" r:id="rId2"/>
    <p:sldId id="259" r:id="rId3"/>
    <p:sldId id="266" r:id="rId4"/>
    <p:sldId id="268" r:id="rId5"/>
    <p:sldId id="267" r:id="rId6"/>
    <p:sldId id="258" r:id="rId7"/>
    <p:sldId id="270" r:id="rId8"/>
    <p:sldId id="264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3333CC"/>
    <a:srgbClr val="006600"/>
    <a:srgbClr val="003300"/>
    <a:srgbClr val="28238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cs-CZ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cs-CZ"/>
          </a:p>
        </p:txBody>
      </p:sp>
      <p:sp>
        <p:nvSpPr>
          <p:cNvPr id="2355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cs-CZ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295E5CC4-8EC1-4C0F-8691-BE8D626B346D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EFEEF8-582A-4B99-B2EE-F6C8F871524A}" type="slidenum">
              <a:rPr lang="cs-CZ"/>
              <a:pPr/>
              <a:t>1</a:t>
            </a:fld>
            <a:endParaRPr lang="cs-CZ"/>
          </a:p>
        </p:txBody>
      </p:sp>
      <p:sp>
        <p:nvSpPr>
          <p:cNvPr id="24578" name="Rectangle 6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165" tIns="40083" rIns="80165" bIns="40083"/>
          <a:lstStyle/>
          <a:p>
            <a:pPr defTabSz="447675">
              <a:buClr>
                <a:srgbClr val="000000"/>
              </a:buClr>
              <a:buSzPct val="100000"/>
              <a:buFont typeface="Times New Roman" pitchFamily="18" charset="0"/>
              <a:buNone/>
            </a:pPr>
            <a:fld id="{B852AA6C-CB9B-4130-BD5D-98F1333CD570}" type="slidenum">
              <a:rPr lang="cs-CZ">
                <a:solidFill>
                  <a:schemeClr val="bg1"/>
                </a:solidFill>
                <a:latin typeface="Book Antiqua" pitchFamily="18" charset="0"/>
                <a:ea typeface="Microsoft YaHei" pitchFamily="34" charset="-122"/>
              </a:rPr>
              <a:pPr defTabSz="447675"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t>1</a:t>
            </a:fld>
            <a:endParaRPr lang="cs-CZ">
              <a:solidFill>
                <a:schemeClr val="bg1"/>
              </a:solidFill>
              <a:latin typeface="Book Antiqua" pitchFamily="18" charset="0"/>
              <a:ea typeface="Microsoft YaHei" pitchFamily="34" charset="-122"/>
            </a:endParaRPr>
          </a:p>
        </p:txBody>
      </p:sp>
      <p:sp>
        <p:nvSpPr>
          <p:cNvPr id="24579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78903" tIns="39452" rIns="78903" bIns="39452"/>
          <a:lstStyle/>
          <a:p>
            <a:pPr defTabSz="447675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4013" algn="l"/>
                <a:tab pos="2895600" algn="l"/>
              </a:tabLst>
            </a:pPr>
            <a:fld id="{148990E3-37D3-4E57-B496-5535BB35C72B}" type="slidenum">
              <a:rPr lang="cs-CZ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</a:rPr>
              <a:pPr defTabSz="447675"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723900" algn="l"/>
                  <a:tab pos="1447800" algn="l"/>
                  <a:tab pos="2171700" algn="l"/>
                  <a:tab pos="2894013" algn="l"/>
                  <a:tab pos="2895600" algn="l"/>
                </a:tabLst>
              </a:pPr>
              <a:t>1</a:t>
            </a:fld>
            <a:endParaRPr lang="cs-CZ">
              <a:solidFill>
                <a:srgbClr val="000000"/>
              </a:solidFill>
              <a:latin typeface="Times New Roman" pitchFamily="18" charset="0"/>
              <a:ea typeface="Microsoft YaHei" pitchFamily="34" charset="-122"/>
            </a:endParaRPr>
          </a:p>
        </p:txBody>
      </p:sp>
      <p:sp>
        <p:nvSpPr>
          <p:cNvPr id="2458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ln/>
        </p:spPr>
      </p:sp>
      <p:sp>
        <p:nvSpPr>
          <p:cNvPr id="2458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lIns="0" tIns="0" rIns="0" bIns="0" anchor="ctr"/>
          <a:lstStyle/>
          <a:p>
            <a:pPr defTabSz="447675">
              <a:spcBef>
                <a:spcPct val="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endParaRPr lang="cs-CZ" sz="1800"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24166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241668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4166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24167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4B242B6-69A8-4752-AB6D-AB34EB4CA6A8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241671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97694C-62EE-4416-9D52-F7AD2120A58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0D2ACC-DD55-4ABD-946D-418D171CA50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162F6F-CF65-4CE5-8827-4D8D2C6A8EB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348F4F-7667-439B-A9DA-D7AAF16272C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584A1F-0666-4A73-8DB7-A40FF3DF648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104303-CFC6-4C6F-BCE9-0ABB53B3C24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D53D3D-EE90-4241-AD0F-48413B5E84C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8221F4-5BED-4EC9-8322-CC284A35D01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3E061E-6801-4517-9B71-F773A0258A6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BEEEA2-8D8F-4DF7-A674-B8FC682F508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406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406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cs-CZ"/>
          </a:p>
        </p:txBody>
      </p:sp>
      <p:sp>
        <p:nvSpPr>
          <p:cNvPr id="2406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cs-CZ"/>
          </a:p>
        </p:txBody>
      </p:sp>
      <p:sp>
        <p:nvSpPr>
          <p:cNvPr id="2406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D372158E-37AA-4B99-847F-438024313151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56" r:id="rId1"/>
    <p:sldLayoutId id="2147483857" r:id="rId2"/>
    <p:sldLayoutId id="2147483858" r:id="rId3"/>
    <p:sldLayoutId id="2147483859" r:id="rId4"/>
    <p:sldLayoutId id="2147483860" r:id="rId5"/>
    <p:sldLayoutId id="2147483861" r:id="rId6"/>
    <p:sldLayoutId id="2147483862" r:id="rId7"/>
    <p:sldLayoutId id="2147483863" r:id="rId8"/>
    <p:sldLayoutId id="2147483864" r:id="rId9"/>
    <p:sldLayoutId id="2147483865" r:id="rId10"/>
    <p:sldLayoutId id="214748386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hyperlink" Target="http://cs.wikipedia.org/wiki/%C3%9Anor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zistromy.cz/cz/les/rok-v-lese/zima" TargetMode="Externa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k%C5%99ivan_poln%C3%AD" TargetMode="External"/><Relationship Id="rId2" Type="http://schemas.openxmlformats.org/officeDocument/2006/relationships/hyperlink" Target="http://www.obrazky.cz/?q=sk%C5%99ivan%20poln%C3%AD&amp;fulltext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altanek.blog.cz/1103/jak-skrivan-probudil-jaro" TargetMode="External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hyperlink" Target="http://cs.wikipedia.org/wiki/Bledule_jarn%C3%AD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cs.wikipedia.org/wiki/Sn%C4%9B%C5%BEenka_podsn%C4%9B%C5%BEn%C3%ADk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60350"/>
            <a:ext cx="7416502" cy="1414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graphicFrame>
        <p:nvGraphicFramePr>
          <p:cNvPr id="22572" name="Group 44"/>
          <p:cNvGraphicFramePr>
            <a:graphicFrameLocks noGrp="1"/>
          </p:cNvGraphicFramePr>
          <p:nvPr/>
        </p:nvGraphicFramePr>
        <p:xfrm>
          <a:off x="323850" y="1773238"/>
          <a:ext cx="8496300" cy="4910529"/>
        </p:xfrm>
        <a:graphic>
          <a:graphicData uri="http://schemas.openxmlformats.org/drawingml/2006/table">
            <a:tbl>
              <a:tblPr/>
              <a:tblGrid>
                <a:gridCol w="2500313"/>
                <a:gridCol w="5995987"/>
              </a:tblGrid>
              <a:tr h="96361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Název školy, adresa:</a:t>
                      </a:r>
                    </a:p>
                  </a:txBody>
                  <a:tcPr marL="81641" marR="81641" marT="97675" marB="4214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Základní škola a mateřská škola Kamenný Přívoz, </a:t>
                      </a:r>
                    </a:p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Kamenný Přívoz 53, Kamenný Přívoz  252 82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</a:tr>
              <a:tr h="4445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CZ.1.07/1.4.00/21.3596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Šablona: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 Inovace a zkvalitnění výuky prostřednictvím ICT (III/2)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 Číslo materiálu:</a:t>
                      </a:r>
                    </a:p>
                  </a:txBody>
                  <a:tcPr marL="0" marR="0" marT="14406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  VY_32_INOVACE_2PRV</a:t>
                      </a: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.08</a:t>
                      </a:r>
                    </a:p>
                  </a:txBody>
                  <a:tcPr marL="0" marR="0" marT="14406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 Název materiálu:</a:t>
                      </a:r>
                    </a:p>
                  </a:txBody>
                  <a:tcPr marL="0" marR="0" marT="26754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Únor</a:t>
                      </a:r>
                    </a:p>
                  </a:txBody>
                  <a:tcPr marL="0" marR="0" marT="26754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Předmět: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Člověk a jeho svět, 2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23018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 Třída:</a:t>
                      </a:r>
                    </a:p>
                  </a:txBody>
                  <a:tcPr marL="0" marR="0" marT="14406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  I.(1.,2.)</a:t>
                      </a:r>
                    </a:p>
                  </a:txBody>
                  <a:tcPr marL="0" marR="0" marT="14406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Autor/ověřující učitel: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Hana Šmídová / Hana Šmídová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rial" charset="0"/>
                        </a:rPr>
                        <a:t>Datum ověření:</a:t>
                      </a:r>
                    </a:p>
                  </a:txBody>
                  <a:tcPr marL="81641" marR="81641" marT="83595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4013" algn="l"/>
                          <a:tab pos="3617913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7413" algn="l"/>
                          <a:tab pos="7961313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7. 2. 2014</a:t>
                      </a:r>
                    </a:p>
                  </a:txBody>
                  <a:tcPr marL="81641" marR="81641" marT="71247" marB="4214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7200">
                <a:solidFill>
                  <a:srgbClr val="006600"/>
                </a:solidFill>
                <a:latin typeface="Arial" charset="0"/>
              </a:rPr>
              <a:t>ÚNOR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530725"/>
          </a:xfrm>
        </p:spPr>
        <p:txBody>
          <a:bodyPr/>
          <a:lstStyle/>
          <a:p>
            <a:pPr>
              <a:buFontTx/>
              <a:buNone/>
            </a:pPr>
            <a:endParaRPr lang="cs-CZ" dirty="0">
              <a:solidFill>
                <a:srgbClr val="3333CC"/>
              </a:solidFill>
              <a:latin typeface="Arial" charset="0"/>
            </a:endParaRPr>
          </a:p>
          <a:p>
            <a:r>
              <a:rPr lang="cs-CZ" dirty="0">
                <a:solidFill>
                  <a:srgbClr val="3333CC"/>
                </a:solidFill>
                <a:latin typeface="Arial" charset="0"/>
              </a:rPr>
              <a:t>Je to </a:t>
            </a:r>
            <a:r>
              <a:rPr lang="cs-CZ" dirty="0">
                <a:solidFill>
                  <a:schemeClr val="hlink"/>
                </a:solidFill>
                <a:latin typeface="Arial" charset="0"/>
              </a:rPr>
              <a:t>poslední měsíc zimy</a:t>
            </a:r>
            <a:r>
              <a:rPr lang="cs-CZ" dirty="0">
                <a:solidFill>
                  <a:srgbClr val="3333CC"/>
                </a:solidFill>
                <a:latin typeface="Arial" charset="0"/>
              </a:rPr>
              <a:t>.</a:t>
            </a:r>
          </a:p>
          <a:p>
            <a:r>
              <a:rPr lang="cs-CZ" dirty="0">
                <a:solidFill>
                  <a:srgbClr val="3333CC"/>
                </a:solidFill>
                <a:latin typeface="Arial" charset="0"/>
              </a:rPr>
              <a:t>Ale je to první měsíc druhého školního pololetí.</a:t>
            </a:r>
          </a:p>
          <a:p>
            <a:r>
              <a:rPr lang="cs-CZ" dirty="0">
                <a:solidFill>
                  <a:srgbClr val="3333CC"/>
                </a:solidFill>
                <a:latin typeface="Arial" charset="0"/>
              </a:rPr>
              <a:t>Je nejkratším měsícem v roce, </a:t>
            </a:r>
            <a:r>
              <a:rPr lang="cs-CZ" dirty="0">
                <a:solidFill>
                  <a:schemeClr val="hlink"/>
                </a:solidFill>
                <a:latin typeface="Arial" charset="0"/>
              </a:rPr>
              <a:t>má 28 dní</a:t>
            </a:r>
            <a:r>
              <a:rPr lang="cs-CZ" dirty="0">
                <a:solidFill>
                  <a:srgbClr val="3333CC"/>
                </a:solidFill>
                <a:latin typeface="Arial" charset="0"/>
              </a:rPr>
              <a:t>.</a:t>
            </a:r>
          </a:p>
          <a:p>
            <a:r>
              <a:rPr lang="cs-CZ" dirty="0">
                <a:solidFill>
                  <a:srgbClr val="3333CC"/>
                </a:solidFill>
                <a:latin typeface="Arial" charset="0"/>
              </a:rPr>
              <a:t>Pouze v tzv. </a:t>
            </a:r>
            <a:r>
              <a:rPr lang="cs-CZ" dirty="0">
                <a:solidFill>
                  <a:schemeClr val="hlink"/>
                </a:solidFill>
                <a:latin typeface="Arial" charset="0"/>
              </a:rPr>
              <a:t>přestupném roce</a:t>
            </a:r>
            <a:r>
              <a:rPr lang="cs-CZ" dirty="0">
                <a:solidFill>
                  <a:srgbClr val="3333CC"/>
                </a:solidFill>
                <a:latin typeface="Arial" charset="0"/>
              </a:rPr>
              <a:t> má</a:t>
            </a:r>
            <a:r>
              <a:rPr lang="cs-CZ" dirty="0">
                <a:solidFill>
                  <a:schemeClr val="hlink"/>
                </a:solidFill>
                <a:latin typeface="Arial" charset="0"/>
              </a:rPr>
              <a:t> 29 dní</a:t>
            </a:r>
            <a:r>
              <a:rPr lang="cs-CZ" dirty="0">
                <a:solidFill>
                  <a:srgbClr val="3333CC"/>
                </a:solidFill>
                <a:latin typeface="Arial" charset="0"/>
              </a:rPr>
              <a:t>, ale to je stejně méně </a:t>
            </a:r>
            <a:r>
              <a:rPr lang="cs-CZ" dirty="0" smtClean="0">
                <a:solidFill>
                  <a:srgbClr val="3333CC"/>
                </a:solidFill>
                <a:latin typeface="Arial" charset="0"/>
              </a:rPr>
              <a:t>než </a:t>
            </a:r>
            <a:r>
              <a:rPr lang="cs-CZ" dirty="0">
                <a:solidFill>
                  <a:srgbClr val="3333CC"/>
                </a:solidFill>
                <a:latin typeface="Arial" charset="0"/>
              </a:rPr>
              <a:t>všechny ostatní měsíce!</a:t>
            </a:r>
          </a:p>
          <a:p>
            <a:pPr>
              <a:buFontTx/>
              <a:buNone/>
            </a:pPr>
            <a:endParaRPr lang="cs-CZ" dirty="0">
              <a:solidFill>
                <a:srgbClr val="3333CC"/>
              </a:solidFill>
              <a:latin typeface="Arial" charset="0"/>
            </a:endParaRPr>
          </a:p>
        </p:txBody>
      </p:sp>
      <p:pic>
        <p:nvPicPr>
          <p:cNvPr id="26630" name="Picture 6" descr="MM900336344[1]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1725" y="908050"/>
            <a:ext cx="714375" cy="800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66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740" name="Picture 4" descr="MM900282763[2]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333375"/>
            <a:ext cx="8170862" cy="6191250"/>
          </a:xfrm>
          <a:prstGeom prst="rect">
            <a:avLst/>
          </a:prstGeom>
          <a:noFill/>
        </p:spPr>
      </p:pic>
      <p:sp>
        <p:nvSpPr>
          <p:cNvPr id="244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>
                <a:solidFill>
                  <a:srgbClr val="003300"/>
                </a:solidFill>
              </a:rPr>
              <a:t>V přírodě</a:t>
            </a:r>
          </a:p>
        </p:txBody>
      </p:sp>
      <p:sp>
        <p:nvSpPr>
          <p:cNvPr id="244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57338"/>
            <a:ext cx="8229600" cy="49672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b="1">
                <a:solidFill>
                  <a:schemeClr val="hlink"/>
                </a:solidFill>
                <a:latin typeface="Arial" charset="0"/>
              </a:rPr>
              <a:t>Pranostiky: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b="1">
                <a:solidFill>
                  <a:srgbClr val="FFFF00"/>
                </a:solidFill>
                <a:latin typeface="Arial" charset="0"/>
              </a:rPr>
              <a:t>Na Hromnice – o hodinu více. </a:t>
            </a:r>
            <a:r>
              <a:rPr lang="cs-CZ" b="1">
                <a:solidFill>
                  <a:srgbClr val="003300"/>
                </a:solidFill>
                <a:latin typeface="Arial" charset="0"/>
              </a:rPr>
              <a:t>– Den se stále zřetelněji prodlužuje.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b="1">
                <a:solidFill>
                  <a:srgbClr val="FFFF00"/>
                </a:solidFill>
                <a:latin typeface="Arial" charset="0"/>
              </a:rPr>
              <a:t>V únoru musí </a:t>
            </a:r>
            <a:r>
              <a:rPr lang="cs-CZ" b="1">
                <a:solidFill>
                  <a:srgbClr val="006600"/>
                </a:solidFill>
                <a:latin typeface="Arial" charset="0"/>
              </a:rPr>
              <a:t>skřivánek</a:t>
            </a:r>
            <a:r>
              <a:rPr lang="cs-CZ" b="1">
                <a:solidFill>
                  <a:srgbClr val="FFFF00"/>
                </a:solidFill>
                <a:latin typeface="Arial" charset="0"/>
              </a:rPr>
              <a:t> vrznout, kdyby měl zmrznout. </a:t>
            </a:r>
            <a:r>
              <a:rPr lang="cs-CZ" b="1">
                <a:solidFill>
                  <a:srgbClr val="006600"/>
                </a:solidFill>
                <a:latin typeface="Arial" charset="0"/>
              </a:rPr>
              <a:t>- Ve slunečných dnech se ozývá sameček, aby nalákal samičku</a:t>
            </a:r>
          </a:p>
          <a:p>
            <a:pPr>
              <a:lnSpc>
                <a:spcPct val="90000"/>
              </a:lnSpc>
            </a:pPr>
            <a:r>
              <a:rPr lang="cs-CZ" b="1">
                <a:solidFill>
                  <a:schemeClr val="hlink"/>
                </a:solidFill>
                <a:latin typeface="Arial" charset="0"/>
              </a:rPr>
              <a:t>Předjaří </a:t>
            </a:r>
            <a:r>
              <a:rPr lang="cs-CZ" b="1">
                <a:solidFill>
                  <a:srgbClr val="FFFF00"/>
                </a:solidFill>
                <a:latin typeface="Arial" charset="0"/>
              </a:rPr>
              <a:t>– V únoru se nalévají pupeny stromů a kvetou </a:t>
            </a:r>
            <a:r>
              <a:rPr lang="cs-CZ" b="1">
                <a:solidFill>
                  <a:srgbClr val="006600"/>
                </a:solidFill>
                <a:latin typeface="Arial" charset="0"/>
              </a:rPr>
              <a:t>olše lepkavé, lísky</a:t>
            </a:r>
            <a:r>
              <a:rPr lang="cs-CZ" b="1">
                <a:solidFill>
                  <a:srgbClr val="FFFF00"/>
                </a:solidFill>
                <a:latin typeface="Arial" charset="0"/>
              </a:rPr>
              <a:t>, ale také </a:t>
            </a:r>
            <a:r>
              <a:rPr lang="cs-CZ" b="1">
                <a:solidFill>
                  <a:srgbClr val="006600"/>
                </a:solidFill>
                <a:latin typeface="Arial" charset="0"/>
              </a:rPr>
              <a:t>sněženky</a:t>
            </a:r>
            <a:r>
              <a:rPr lang="cs-CZ" b="1">
                <a:solidFill>
                  <a:schemeClr val="hlink"/>
                </a:solidFill>
                <a:latin typeface="Arial" charset="0"/>
              </a:rPr>
              <a:t>, </a:t>
            </a:r>
            <a:r>
              <a:rPr lang="cs-CZ" b="1">
                <a:solidFill>
                  <a:srgbClr val="006600"/>
                </a:solidFill>
                <a:latin typeface="Arial" charset="0"/>
              </a:rPr>
              <a:t>bledule</a:t>
            </a:r>
            <a:r>
              <a:rPr lang="cs-CZ" b="1">
                <a:solidFill>
                  <a:srgbClr val="FFFF00"/>
                </a:solidFill>
                <a:latin typeface="Arial" charset="0"/>
              </a:rPr>
              <a:t> a po nich </a:t>
            </a:r>
            <a:r>
              <a:rPr lang="cs-CZ" b="1">
                <a:solidFill>
                  <a:srgbClr val="006600"/>
                </a:solidFill>
                <a:latin typeface="Arial" charset="0"/>
              </a:rPr>
              <a:t>sasanky</a:t>
            </a:r>
          </a:p>
          <a:p>
            <a:pPr>
              <a:lnSpc>
                <a:spcPct val="90000"/>
              </a:lnSpc>
              <a:buFontTx/>
              <a:buNone/>
            </a:pPr>
            <a:endParaRPr lang="cs-CZ" b="1">
              <a:solidFill>
                <a:srgbClr val="FFFF00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endParaRPr lang="cs-CZ">
              <a:latin typeface="Arial" charset="0"/>
            </a:endParaRPr>
          </a:p>
          <a:p>
            <a:pPr>
              <a:lnSpc>
                <a:spcPct val="90000"/>
              </a:lnSpc>
            </a:pPr>
            <a:endParaRPr lang="cs-CZ">
              <a:latin typeface="Arial" charset="0"/>
            </a:endParaRPr>
          </a:p>
          <a:p>
            <a:pPr>
              <a:lnSpc>
                <a:spcPct val="90000"/>
              </a:lnSpc>
            </a:pPr>
            <a:endParaRPr lang="cs-CZ" b="1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244741" name="Picture 5" descr="MM900336344[1]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088" y="5661025"/>
            <a:ext cx="714375" cy="800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>
                <a:solidFill>
                  <a:srgbClr val="006600"/>
                </a:solidFill>
                <a:hlinkClick r:id="rId2"/>
              </a:rPr>
              <a:t>Skřivan</a:t>
            </a:r>
            <a:endParaRPr lang="cs-CZ" b="1">
              <a:solidFill>
                <a:srgbClr val="006600"/>
              </a:solidFill>
            </a:endParaRPr>
          </a:p>
        </p:txBody>
      </p:sp>
      <p:sp>
        <p:nvSpPr>
          <p:cNvPr id="250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916113"/>
            <a:ext cx="8229600" cy="4114800"/>
          </a:xfrm>
        </p:spPr>
        <p:txBody>
          <a:bodyPr/>
          <a:lstStyle/>
          <a:p>
            <a:r>
              <a:rPr lang="cs-CZ" sz="2800" dirty="0">
                <a:solidFill>
                  <a:schemeClr val="bg2"/>
                </a:solidFill>
              </a:rPr>
              <a:t>Můžeme se </a:t>
            </a:r>
            <a:r>
              <a:rPr lang="cs-CZ" sz="2800" dirty="0" smtClean="0">
                <a:solidFill>
                  <a:schemeClr val="bg2"/>
                </a:solidFill>
              </a:rPr>
              <a:t>s </a:t>
            </a:r>
            <a:r>
              <a:rPr lang="cs-CZ" sz="2800" dirty="0">
                <a:solidFill>
                  <a:schemeClr val="bg2"/>
                </a:solidFill>
              </a:rPr>
              <a:t>ním potkat i v zimě, ale nejčastěji jej zahlédneme na jaře. Poletuje a přitom prozpěvuje. </a:t>
            </a:r>
          </a:p>
          <a:p>
            <a:r>
              <a:rPr lang="cs-CZ" sz="2800" dirty="0">
                <a:solidFill>
                  <a:schemeClr val="bg2"/>
                </a:solidFill>
              </a:rPr>
              <a:t>Nenápadný hnědý zpěvný pták.</a:t>
            </a:r>
          </a:p>
          <a:p>
            <a:r>
              <a:rPr lang="cs-CZ" sz="2800" dirty="0">
                <a:solidFill>
                  <a:schemeClr val="bg2"/>
                </a:solidFill>
              </a:rPr>
              <a:t>Živí se převážně semeny, která hledá na zemi.</a:t>
            </a:r>
          </a:p>
          <a:p>
            <a:r>
              <a:rPr lang="cs-CZ" sz="2800" dirty="0">
                <a:solidFill>
                  <a:schemeClr val="bg2"/>
                </a:solidFill>
              </a:rPr>
              <a:t>I hnízdo si staví na zemi. V březnu do něj klade malá vajíčka s hojnými hnědými skvrnami.</a:t>
            </a:r>
          </a:p>
          <a:p>
            <a:endParaRPr lang="cs-CZ" sz="2800" dirty="0">
              <a:solidFill>
                <a:schemeClr val="bg2"/>
              </a:solidFill>
            </a:endParaRPr>
          </a:p>
        </p:txBody>
      </p:sp>
      <p:pic>
        <p:nvPicPr>
          <p:cNvPr id="250884" name="Picture 4" descr="MM900236549[1]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950" y="692150"/>
            <a:ext cx="1247775" cy="990600"/>
          </a:xfrm>
          <a:prstGeom prst="rect">
            <a:avLst/>
          </a:prstGeom>
          <a:noFill/>
        </p:spPr>
      </p:pic>
      <p:pic>
        <p:nvPicPr>
          <p:cNvPr id="250885" name="Picture 5" descr="MM900236549[1]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5445125"/>
            <a:ext cx="1247775" cy="990600"/>
          </a:xfrm>
          <a:prstGeom prst="rect">
            <a:avLst/>
          </a:prstGeom>
          <a:noFill/>
        </p:spPr>
      </p:pic>
      <p:sp>
        <p:nvSpPr>
          <p:cNvPr id="250886" name="Text Box 6"/>
          <p:cNvSpPr txBox="1">
            <a:spLocks noChangeArrowheads="1"/>
          </p:cNvSpPr>
          <p:nvPr/>
        </p:nvSpPr>
        <p:spPr bwMode="auto">
          <a:xfrm>
            <a:off x="2411413" y="5734050"/>
            <a:ext cx="6192837" cy="71120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000">
                <a:latin typeface="Matura MT Script Capitals" pitchFamily="66" charset="0"/>
              </a:rPr>
              <a:t>Jak skřivan probudil jaro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>
                <a:solidFill>
                  <a:srgbClr val="003300"/>
                </a:solidFill>
              </a:rPr>
              <a:t>První květiny – poslové jara květiny</a:t>
            </a:r>
          </a:p>
        </p:txBody>
      </p:sp>
      <p:sp>
        <p:nvSpPr>
          <p:cNvPr id="24985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b="1">
                <a:solidFill>
                  <a:srgbClr val="FFFF00"/>
                </a:solidFill>
                <a:latin typeface="Arial" charset="0"/>
              </a:rPr>
              <a:t>SNĚŽENKY</a:t>
            </a:r>
          </a:p>
          <a:p>
            <a:pPr>
              <a:lnSpc>
                <a:spcPct val="90000"/>
              </a:lnSpc>
            </a:pPr>
            <a:r>
              <a:rPr lang="cs-CZ">
                <a:solidFill>
                  <a:srgbClr val="003300"/>
                </a:solidFill>
                <a:latin typeface="Arial" charset="0"/>
              </a:rPr>
              <a:t>Je první jarní květinou, která se kvete ještě pod sněhem.</a:t>
            </a:r>
          </a:p>
          <a:p>
            <a:pPr>
              <a:lnSpc>
                <a:spcPct val="90000"/>
              </a:lnSpc>
            </a:pPr>
            <a:r>
              <a:rPr lang="cs-CZ">
                <a:solidFill>
                  <a:srgbClr val="003300"/>
                </a:solidFill>
                <a:latin typeface="Arial" charset="0"/>
              </a:rPr>
              <a:t>Květy jsou bílo zelené se třemi většími okvětními lístky.</a:t>
            </a:r>
          </a:p>
          <a:p>
            <a:pPr>
              <a:lnSpc>
                <a:spcPct val="90000"/>
              </a:lnSpc>
            </a:pPr>
            <a:r>
              <a:rPr lang="cs-CZ">
                <a:solidFill>
                  <a:srgbClr val="003300"/>
                </a:solidFill>
                <a:latin typeface="Arial" charset="0"/>
              </a:rPr>
              <a:t>Je to cibulovina.</a:t>
            </a:r>
          </a:p>
        </p:txBody>
      </p:sp>
      <p:sp>
        <p:nvSpPr>
          <p:cNvPr id="249861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b="1">
                <a:solidFill>
                  <a:srgbClr val="FFFF00"/>
                </a:solidFill>
                <a:latin typeface="Arial" charset="0"/>
              </a:rPr>
              <a:t>BLEDULE</a:t>
            </a:r>
          </a:p>
          <a:p>
            <a:pPr>
              <a:lnSpc>
                <a:spcPct val="90000"/>
              </a:lnSpc>
            </a:pPr>
            <a:r>
              <a:rPr lang="cs-CZ">
                <a:solidFill>
                  <a:srgbClr val="003300"/>
                </a:solidFill>
                <a:latin typeface="Arial" charset="0"/>
              </a:rPr>
              <a:t>Vykvétá brzy zjara za sněženkou.</a:t>
            </a:r>
          </a:p>
          <a:p>
            <a:pPr>
              <a:lnSpc>
                <a:spcPct val="90000"/>
              </a:lnSpc>
            </a:pPr>
            <a:r>
              <a:rPr lang="cs-CZ">
                <a:solidFill>
                  <a:srgbClr val="003300"/>
                </a:solidFill>
                <a:latin typeface="Arial" charset="0"/>
              </a:rPr>
              <a:t>Květ má tvar zvonku se žlutými tečkami na okrajích.</a:t>
            </a:r>
          </a:p>
          <a:p>
            <a:pPr>
              <a:lnSpc>
                <a:spcPct val="90000"/>
              </a:lnSpc>
            </a:pPr>
            <a:r>
              <a:rPr lang="cs-CZ">
                <a:solidFill>
                  <a:srgbClr val="003300"/>
                </a:solidFill>
                <a:latin typeface="Arial" charset="0"/>
              </a:rPr>
              <a:t>Je to cibulovina.</a:t>
            </a:r>
          </a:p>
          <a:p>
            <a:pPr>
              <a:lnSpc>
                <a:spcPct val="90000"/>
              </a:lnSpc>
            </a:pPr>
            <a:endParaRPr lang="cs-CZ" b="1">
              <a:solidFill>
                <a:srgbClr val="FFFF00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endParaRPr lang="cs-CZ"/>
          </a:p>
        </p:txBody>
      </p:sp>
      <p:pic>
        <p:nvPicPr>
          <p:cNvPr id="249864" name="Picture 8" descr="MM900283070[1]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25" y="5013325"/>
            <a:ext cx="790575" cy="1019175"/>
          </a:xfrm>
          <a:prstGeom prst="rect">
            <a:avLst/>
          </a:prstGeom>
          <a:noFill/>
        </p:spPr>
      </p:pic>
      <p:pic>
        <p:nvPicPr>
          <p:cNvPr id="249865" name="Picture 9" descr="MM900283070[1]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938" y="1844675"/>
            <a:ext cx="790575" cy="1019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-3565525" y="188913"/>
            <a:ext cx="8229600" cy="1384300"/>
          </a:xfrm>
        </p:spPr>
        <p:txBody>
          <a:bodyPr/>
          <a:lstStyle/>
          <a:p>
            <a:pPr algn="r"/>
            <a:r>
              <a:rPr lang="cs-CZ" sz="5400">
                <a:solidFill>
                  <a:srgbClr val="006600"/>
                </a:solidFill>
                <a:latin typeface="Arial" charset="0"/>
              </a:rPr>
              <a:t>Lidé</a:t>
            </a:r>
            <a:r>
              <a:rPr lang="cs-CZ" sz="3600">
                <a:solidFill>
                  <a:schemeClr val="hlink"/>
                </a:solidFill>
                <a:latin typeface="Arial" charset="0"/>
              </a:rPr>
              <a:t>  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341438"/>
            <a:ext cx="8893175" cy="5832475"/>
          </a:xfrm>
        </p:spPr>
        <p:txBody>
          <a:bodyPr/>
          <a:lstStyle/>
          <a:p>
            <a:r>
              <a:rPr lang="cs-CZ" b="1">
                <a:solidFill>
                  <a:schemeClr val="hlink"/>
                </a:solidFill>
                <a:latin typeface="Arial" charset="0"/>
              </a:rPr>
              <a:t>Jarní prázdniny</a:t>
            </a:r>
            <a:r>
              <a:rPr lang="cs-CZ" sz="2800" b="1">
                <a:solidFill>
                  <a:srgbClr val="FFFF00"/>
                </a:solidFill>
                <a:latin typeface="Arial" charset="0"/>
              </a:rPr>
              <a:t> – školní volno, zimní sporty</a:t>
            </a:r>
            <a:endParaRPr lang="cs-CZ" sz="3000">
              <a:solidFill>
                <a:schemeClr val="hlink"/>
              </a:solidFill>
              <a:latin typeface="Arial" charset="0"/>
            </a:endParaRPr>
          </a:p>
          <a:p>
            <a:r>
              <a:rPr lang="cs-CZ" b="1">
                <a:solidFill>
                  <a:schemeClr val="hlink"/>
                </a:solidFill>
                <a:latin typeface="Arial" charset="0"/>
              </a:rPr>
              <a:t>Pranostiky</a:t>
            </a:r>
            <a:r>
              <a:rPr lang="cs-CZ" sz="3000">
                <a:solidFill>
                  <a:schemeClr val="hlink"/>
                </a:solidFill>
                <a:latin typeface="Arial" charset="0"/>
              </a:rPr>
              <a:t>:</a:t>
            </a:r>
          </a:p>
          <a:p>
            <a:pPr>
              <a:buFontTx/>
              <a:buNone/>
            </a:pPr>
            <a:r>
              <a:rPr lang="cs-CZ" sz="3000" b="1">
                <a:solidFill>
                  <a:srgbClr val="FFFF00"/>
                </a:solidFill>
                <a:latin typeface="Arial" charset="0"/>
              </a:rPr>
              <a:t>Na svatého Řehoře líný sedlák, který neoře. </a:t>
            </a:r>
            <a:r>
              <a:rPr lang="cs-CZ" sz="3000" b="1">
                <a:solidFill>
                  <a:srgbClr val="006600"/>
                </a:solidFill>
                <a:latin typeface="Arial" charset="0"/>
              </a:rPr>
              <a:t>– Každá roční doba byla spojena s určitými činnostmi na poli a v hospodářství. Nic se nesmělo ani uspěchat, ale nebylo ani radno se zpozdit.</a:t>
            </a:r>
            <a:endParaRPr lang="cs-CZ" sz="2800" b="1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 b="1">
                <a:solidFill>
                  <a:srgbClr val="FFFF00"/>
                </a:solidFill>
              </a:rPr>
              <a:t>Únor bílý - pole sílí. </a:t>
            </a:r>
            <a:r>
              <a:rPr lang="cs-CZ" sz="2800" b="1">
                <a:solidFill>
                  <a:srgbClr val="006600"/>
                </a:solidFill>
              </a:rPr>
              <a:t>– Lidé vždy sledovali, jaké bude počasí a spojovali si své zkušenosti s tím, jaká bude úroda.</a:t>
            </a:r>
          </a:p>
          <a:p>
            <a:endParaRPr lang="cs-CZ" sz="3000">
              <a:solidFill>
                <a:srgbClr val="006600"/>
              </a:solidFill>
              <a:latin typeface="Arial" charset="0"/>
            </a:endParaRPr>
          </a:p>
          <a:p>
            <a:endParaRPr lang="cs-CZ" sz="2400">
              <a:solidFill>
                <a:srgbClr val="003300"/>
              </a:solidFill>
              <a:latin typeface="Arial" charset="0"/>
            </a:endParaRPr>
          </a:p>
        </p:txBody>
      </p:sp>
      <p:pic>
        <p:nvPicPr>
          <p:cNvPr id="25612" name="Picture 12" descr="MM900297086[1]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7625" y="4005263"/>
            <a:ext cx="1238250" cy="133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56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15356E-6 C -0.00399 -0.00139 -0.00798 -0.00185 -0.0118 -0.00393 C -0.01319 -0.00463 -0.01389 -0.00671 -0.01493 -0.00786 C -0.01684 -0.00995 -0.01857 -0.01272 -0.02083 -0.01388 C -0.02413 -0.0155 -0.02778 -0.01526 -0.03125 -0.01596 C -0.0526 -0.02521 -0.07726 -0.02151 -0.09844 -0.0118 C -0.10104 -0.00856 -0.10833 0.00393 -0.11041 0.00601 C -0.11337 0.00879 -0.11736 0.00856 -0.12083 0.00994 C -0.12743 0.01272 -0.13368 0.01573 -0.14028 0.01804 C -0.15798 0.01688 -0.17187 0.01734 -0.18802 0.00994 C -0.19566 0.00185 -0.20399 -0.00555 -0.21337 -0.00786 C -0.22187 -0.01642 -0.23142 -0.0185 -0.24166 -0.02174 C -0.31441 -0.01873 -0.38264 -0.01526 -0.45521 -0.02174 C -0.4566 -0.02243 -0.45798 -0.02336 -0.45955 -0.02382 C -0.4625 -0.02475 -0.46562 -0.02452 -0.46857 -0.02567 C -0.47066 -0.0266 -0.47239 -0.02868 -0.47448 -0.02983 C -0.48646 -0.03631 -0.50121 -0.0414 -0.51041 -0.05365 C -0.52187 -0.05296 -0.53316 -0.05273 -0.54462 -0.05157 C -0.54896 -0.05111 -0.55121 -0.04741 -0.55521 -0.04556 C -0.56041 -0.04325 -0.56614 -0.04186 -0.57153 -0.03978 C -0.58229 -0.02544 -0.57899 -0.01781 -0.59548 -0.01596 C -0.60399 -0.01503 -0.61232 -0.01457 -0.62083 -0.01388 C -0.6493 -0.00093 -0.68767 -0.00925 -0.71337 -0.00995 C -0.7401 -0.02082 -0.81302 -0.01203 -0.82083 -0.0118 C -0.82882 -0.01041 -0.83559 -0.00786 -0.8434 -0.00601 C -0.85607 0.00717 -0.87587 0.00486 -0.89097 0.00601 C -0.90712 0.00879 -0.92257 0.01226 -0.93871 0.01388 C -0.95052 0.01943 -0.94462 0.01734 -0.9566 0.01989 C -0.96719 0.02451 -0.97378 0.0259 -0.98507 0.0259 " pathEditMode="relative" ptsTypes="ffffffffffffffffffffffffffffA">
                                      <p:cBhvr>
                                        <p:cTn id="31" dur="50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27013"/>
            <a:ext cx="2376487" cy="825500"/>
          </a:xfrm>
        </p:spPr>
        <p:txBody>
          <a:bodyPr/>
          <a:lstStyle/>
          <a:p>
            <a:r>
              <a:rPr lang="cs-CZ">
                <a:solidFill>
                  <a:srgbClr val="FF0000"/>
                </a:solidFill>
              </a:rPr>
              <a:t>O únoru</a:t>
            </a:r>
            <a:endParaRPr lang="cs-CZ" sz="3600">
              <a:solidFill>
                <a:schemeClr val="tx1"/>
              </a:solidFill>
            </a:endParaRPr>
          </a:p>
        </p:txBody>
      </p:sp>
      <p:sp>
        <p:nvSpPr>
          <p:cNvPr id="253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981075"/>
            <a:ext cx="8353425" cy="4103688"/>
          </a:xfrm>
        </p:spPr>
        <p:txBody>
          <a:bodyPr/>
          <a:lstStyle/>
          <a:p>
            <a:r>
              <a:rPr lang="cs-CZ">
                <a:solidFill>
                  <a:schemeClr val="bg2"/>
                </a:solidFill>
              </a:rPr>
              <a:t>Je _________________ měsíc zimy.</a:t>
            </a:r>
          </a:p>
          <a:p>
            <a:r>
              <a:rPr lang="cs-CZ">
                <a:solidFill>
                  <a:schemeClr val="bg2"/>
                </a:solidFill>
              </a:rPr>
              <a:t>______________ měsícem II. školního pololetí.</a:t>
            </a:r>
          </a:p>
          <a:p>
            <a:r>
              <a:rPr lang="cs-CZ">
                <a:solidFill>
                  <a:schemeClr val="bg2"/>
                </a:solidFill>
              </a:rPr>
              <a:t>Má pouze ____________________ dní.</a:t>
            </a:r>
          </a:p>
          <a:p>
            <a:r>
              <a:rPr lang="cs-CZ">
                <a:solidFill>
                  <a:schemeClr val="bg2"/>
                </a:solidFill>
              </a:rPr>
              <a:t>Počet dní se mění v ______________ roce.</a:t>
            </a:r>
          </a:p>
          <a:p>
            <a:r>
              <a:rPr lang="cs-CZ">
                <a:solidFill>
                  <a:schemeClr val="bg2"/>
                </a:solidFill>
              </a:rPr>
              <a:t>Začínají kvést  __________________ a _______________</a:t>
            </a:r>
          </a:p>
        </p:txBody>
      </p:sp>
      <p:sp>
        <p:nvSpPr>
          <p:cNvPr id="253956" name="Text Box 4"/>
          <p:cNvSpPr txBox="1">
            <a:spLocks noChangeArrowheads="1"/>
          </p:cNvSpPr>
          <p:nvPr/>
        </p:nvSpPr>
        <p:spPr bwMode="auto">
          <a:xfrm>
            <a:off x="323850" y="4797425"/>
            <a:ext cx="1873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>
                <a:solidFill>
                  <a:srgbClr val="FF0000"/>
                </a:solidFill>
                <a:latin typeface="Arial" charset="0"/>
              </a:rPr>
              <a:t>Nápověda:</a:t>
            </a:r>
          </a:p>
        </p:txBody>
      </p:sp>
      <p:sp>
        <p:nvSpPr>
          <p:cNvPr id="253957" name="Rectangle 5"/>
          <p:cNvSpPr>
            <a:spLocks noChangeArrowheads="1"/>
          </p:cNvSpPr>
          <p:nvPr/>
        </p:nvSpPr>
        <p:spPr bwMode="auto">
          <a:xfrm>
            <a:off x="468313" y="5734050"/>
            <a:ext cx="1439862" cy="5286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5620B6"/>
                </a:solidFill>
                <a:latin typeface="Arial" charset="0"/>
              </a:rPr>
              <a:t>bledule</a:t>
            </a:r>
          </a:p>
        </p:txBody>
      </p:sp>
      <p:sp>
        <p:nvSpPr>
          <p:cNvPr id="253963" name="Text Box 11"/>
          <p:cNvSpPr txBox="1">
            <a:spLocks noChangeArrowheads="1"/>
          </p:cNvSpPr>
          <p:nvPr/>
        </p:nvSpPr>
        <p:spPr bwMode="auto">
          <a:xfrm>
            <a:off x="2771775" y="333375"/>
            <a:ext cx="58340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>
                <a:latin typeface="Arial" charset="0"/>
              </a:rPr>
              <a:t>Doplň text slovy z nápovědy.</a:t>
            </a:r>
          </a:p>
        </p:txBody>
      </p:sp>
      <p:sp>
        <p:nvSpPr>
          <p:cNvPr id="253964" name="Rectangle 12"/>
          <p:cNvSpPr>
            <a:spLocks noChangeArrowheads="1"/>
          </p:cNvSpPr>
          <p:nvPr/>
        </p:nvSpPr>
        <p:spPr bwMode="auto">
          <a:xfrm>
            <a:off x="7092950" y="5084763"/>
            <a:ext cx="1798638" cy="5286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5620B6"/>
                </a:solidFill>
                <a:latin typeface="Arial" charset="0"/>
              </a:rPr>
              <a:t>sněženky</a:t>
            </a:r>
          </a:p>
        </p:txBody>
      </p:sp>
      <p:sp>
        <p:nvSpPr>
          <p:cNvPr id="253965" name="Rectangle 13"/>
          <p:cNvSpPr>
            <a:spLocks noChangeArrowheads="1"/>
          </p:cNvSpPr>
          <p:nvPr/>
        </p:nvSpPr>
        <p:spPr bwMode="auto">
          <a:xfrm>
            <a:off x="2916238" y="6092825"/>
            <a:ext cx="2232025" cy="5286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5620B6"/>
                </a:solidFill>
                <a:latin typeface="Arial" charset="0"/>
              </a:rPr>
              <a:t>přestupném</a:t>
            </a:r>
          </a:p>
        </p:txBody>
      </p:sp>
      <p:sp>
        <p:nvSpPr>
          <p:cNvPr id="253966" name="Rectangle 14"/>
          <p:cNvSpPr>
            <a:spLocks noChangeArrowheads="1"/>
          </p:cNvSpPr>
          <p:nvPr/>
        </p:nvSpPr>
        <p:spPr bwMode="auto">
          <a:xfrm>
            <a:off x="6989763" y="6021388"/>
            <a:ext cx="2154237" cy="5286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5620B6"/>
                </a:solidFill>
                <a:latin typeface="Arial" charset="0"/>
              </a:rPr>
              <a:t>dvacet osm</a:t>
            </a:r>
          </a:p>
        </p:txBody>
      </p:sp>
      <p:sp>
        <p:nvSpPr>
          <p:cNvPr id="253967" name="Rectangle 15"/>
          <p:cNvSpPr>
            <a:spLocks noChangeArrowheads="1"/>
          </p:cNvSpPr>
          <p:nvPr/>
        </p:nvSpPr>
        <p:spPr bwMode="auto">
          <a:xfrm>
            <a:off x="5003800" y="5300663"/>
            <a:ext cx="1398588" cy="5286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5620B6"/>
                </a:solidFill>
                <a:latin typeface="Arial" charset="0"/>
              </a:rPr>
              <a:t>Prvním</a:t>
            </a:r>
          </a:p>
        </p:txBody>
      </p:sp>
      <p:sp>
        <p:nvSpPr>
          <p:cNvPr id="253968" name="Rectangle 16"/>
          <p:cNvSpPr>
            <a:spLocks noChangeArrowheads="1"/>
          </p:cNvSpPr>
          <p:nvPr/>
        </p:nvSpPr>
        <p:spPr bwMode="auto">
          <a:xfrm>
            <a:off x="2700338" y="5229225"/>
            <a:ext cx="1657350" cy="5286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5620B6"/>
                </a:solidFill>
                <a:latin typeface="Arial" charset="0"/>
              </a:rPr>
              <a:t>poslední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028 0.03653 C 0.03298 0.01873 0.02396 -0.0037 0.0118 -0.01642 C 0.0092 -0.01919 0.00607 -0.0215 0.00382 -0.02474 C -0.01806 -0.05618 0.00937 -0.02775 -0.02309 -0.06497 C -0.03108 -0.07422 -0.03959 -0.08254 -0.04705 -0.09249 C -0.0507 -0.09734 -0.054 -0.10312 -0.05816 -0.10728 C -0.0625 -0.11168 -0.06806 -0.11353 -0.0724 -0.11769 C -0.08403 -0.12879 -0.09445 -0.14197 -0.10573 -0.15376 C -0.11337 -0.16162 -0.12587 -0.18428 -0.13264 -0.19399 C -0.14757 -0.21549 -0.16059 -0.23977 -0.17084 -0.26566 C -0.17396 -0.28277 -0.16979 -0.26543 -0.17865 -0.28486 C -0.18264 -0.29341 -0.18386 -0.30497 -0.18663 -0.31445 C -0.18924 -0.38012 -0.20087 -0.46382 -0.18195 -0.5237 C -0.18021 -0.53549 -0.17413 -0.55769 -0.16927 -0.56809 C -0.16354 -0.58035 -0.16563 -0.57202 -0.16129 -0.58289 C -0.15261 -0.60439 -0.14341 -0.62428 -0.13264 -0.64416 C -0.12466 -0.65896 -0.13525 -0.63977 -0.12639 -0.66104 C -0.12379 -0.66751 -0.1191 -0.67283 -0.11528 -0.67792 C -0.11285 -0.68809 -0.10521 -0.69595 -0.09775 -0.69919 C -0.09254 -0.69711 -0.08663 -0.69665 -0.08195 -0.69272 C -0.07327 -0.68509 -0.08073 -0.68763 -0.0724 -0.67792 C -0.06875 -0.67353 -0.06389 -0.67121 -0.05972 -0.66751 C -0.05521 -0.64902 -0.06146 -0.67145 -0.05486 -0.65688 C -0.054 -0.65503 -0.054 -0.65249 -0.0533 -0.6504 C -0.05035 -0.64231 -0.04531 -0.63561 -0.04063 -0.62936 C -0.03976 -0.62451 -0.0375 -0.61757 -0.0375 -0.61249 " pathEditMode="relative" rAng="0" ptsTypes="fffffffffffffffffffffffffA">
                                      <p:cBhvr>
                                        <p:cTn id="31" dur="2000" fill="hold"/>
                                        <p:tgtEl>
                                          <p:spTgt spid="2539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" y="-3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29 0.01943 C 0.00243 0.01295 0.00868 0.0037 0.01806 -0.00369 C 0.02743 -0.02011 0.03958 -0.03098 0.04827 -0.04809 C 0.05712 -0.06543 0.06823 -0.08138 0.07361 -0.10104 C 0.0757 -0.1089 0.07743 -0.11699 0.08004 -0.12439 C 0.08264 -0.13179 0.08698 -0.13803 0.08958 -0.14543 C 0.09809 -0.16924 0.10538 -0.19815 0.11007 -0.22358 C 0.11146 -0.24138 0.11337 -0.25895 0.11493 -0.27653 C 0.11719 -0.33387 0.11858 -0.35375 0.11493 -0.4245 C 0.11406 -0.44023 0.09792 -0.47237 0.09115 -0.48578 C 0.08386 -0.50057 0.06458 -0.54104 0.05295 -0.55352 C 0.04757 -0.5593 0.01736 -0.58312 0.00695 -0.59144 C -0.00851 -0.60369 -0.02274 -0.61872 -0.03906 -0.62959 C -0.0441 -0.63306 -0.05 -0.63422 -0.05486 -0.63791 C -0.06007 -0.64185 -0.06371 -0.64924 -0.06927 -0.65271 C -0.08368 -0.6615 -0.10156 -0.66265 -0.11684 -0.66751 C -0.13802 -0.66682 -0.1592 -0.66658 -0.18038 -0.66543 C -0.19826 -0.6645 -0.21632 -0.65872 -0.23437 -0.65711 C -0.24896 -0.65341 -0.26215 -0.65017 -0.27708 -0.64855 C -0.28316 -0.64647 -0.28715 -0.64277 -0.29305 -0.64 C -0.30226 -0.62797 -0.29757 -0.63121 -0.30573 -0.62751 C -0.31094 -0.62034 -0.31875 -0.61734 -0.32483 -0.6104 C -0.33229 -0.60185 -0.33611 -0.58705 -0.34548 -0.58312 C -0.34965 -0.57734 -0.35486 -0.57086 -0.35972 -0.56601 C -0.36684 -0.55861 -0.3717 -0.55699 -0.37552 -0.54705 " pathEditMode="relative" rAng="0" ptsTypes="ffffffffffffffffffffffffA">
                                      <p:cBhvr>
                                        <p:cTn id="35" dur="2000" fill="hold"/>
                                        <p:tgtEl>
                                          <p:spTgt spid="2539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" y="-3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98 -0.0592 L -0.37431 -0.51029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539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" y="-2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42 -0.03838 L 0.26389 -0.4159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2539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" y="-1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-0.02243 C 0.00781 -0.03075 0.01232 -0.03884 0.01528 -0.04763 C 0.01719 -0.05295 0.01719 -0.05919 0.01857 -0.06474 C 0.0243 -0.08671 0.0243 -0.08532 0.03125 -0.10058 C 0.0316 -0.10613 0.0375 -0.16139 0.03281 -0.17249 C 0.03073 -0.17757 0.0243 -0.17526 0.02014 -0.17665 C 0.01354 -0.19468 0.01805 -0.17665 0.02482 -0.20624 C 0.02535 -0.20832 0.02396 -0.21064 0.02326 -0.21272 C 0.02135 -0.2178 0.01979 -0.22335 0.01701 -0.22751 C 0.01545 -0.22983 0.01267 -0.23029 0.01059 -0.23168 C 0.00156 -0.25572 -0.01563 -0.27191 -0.03073 -0.28879 C -0.03351 -0.29202 -0.03559 -0.29619 -0.03854 -0.29919 C -0.04514 -0.30613 -0.0592 -0.31838 -0.0592 -0.31815 C -0.06476 -0.32879 -0.0717 -0.3348 -0.0783 -0.34358 C -0.09375 -0.36416 -0.10608 -0.39029 -0.11962 -0.41341 C -0.12083 -0.41549 -0.12274 -0.41595 -0.12431 -0.41757 C -0.12969 -0.42312 -0.1342 -0.43075 -0.14028 -0.43468 C -0.14445 -0.43746 -0.15295 -0.44301 -0.15295 -0.44278 C -0.16215 -0.45572 -0.17847 -0.45642 -0.19097 -0.4578 C -0.1974 -0.45711 -0.20382 -0.45734 -0.21007 -0.45572 C -0.22292 -0.45249 -0.23802 -0.42798 -0.24497 -0.41549 C -0.25 -0.40647 -0.2566 -0.39191 -0.2592 -0.38173 C -0.26024 -0.37757 -0.2625 -0.36902 -0.2625 -0.36879 C -0.26042 -0.24532 -0.27153 -0.29711 -0.25452 -0.25064 C -0.25677 -0.24185 -0.25417 -0.23468 -0.25295 -0.2252 C -0.25469 -0.18798 -0.25452 -0.20278 -0.25452 -0.18081 " pathEditMode="relative" rAng="0" ptsTypes="fffffffffffffffffffffffffA">
                                      <p:cBhvr>
                                        <p:cTn id="47" dur="2000" fill="hold"/>
                                        <p:tgtEl>
                                          <p:spTgt spid="2539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" y="-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0.01873 C 0.00955 -0.01503 0.01892 -0.01064 0.02865 -0.0081 C 0.04931 0.00508 0.08854 0.00161 0.10642 0.00231 C 0.14844 0.00023 0.19132 0.00023 0.23333 -0.00602 C 0.24722 -0.01041 0.26129 -0.01411 0.27465 -0.02081 C 0.28351 -0.02521 0.29132 -0.03307 0.3 -0.03769 C 0.30313 -0.03931 0.3066 -0.04 0.30955 -0.04208 C 0.32066 -0.04995 0.325 -0.05735 0.33663 -0.06104 C 0.35087 -0.07237 0.36684 -0.08648 0.37778 -0.10336 C 0.3842 -0.11353 0.38733 -0.12694 0.39375 -0.13711 C 0.40017 -0.14706 0.40642 -0.15677 0.41285 -0.16671 C 0.41702 -0.18104 0.43021 -0.20694 0.43021 -0.20671 C 0.43195 -0.21827 0.43594 -0.22521 0.4382 -0.23654 C 0.43993 -0.24509 0.44063 -0.25573 0.44132 -0.26405 C 0.4408 -0.29295 0.44115 -0.32185 0.43976 -0.35052 C 0.43958 -0.35376 0.4375 -0.35607 0.43663 -0.35908 C 0.43594 -0.36185 0.43438 -0.37318 0.43333 -0.37596 C 0.42691 -0.39284 0.41875 -0.40856 0.41111 -0.42451 C 0.39549 -0.45711 0.38247 -0.49156 0.35399 -0.50706 C 0.34358 -0.51284 0.33559 -0.51191 0.32396 -0.5133 C 0.30243 -0.52093 0.27899 -0.51677 0.25729 -0.51561 C 0.25104 -0.51145 0.24479 -0.50798 0.2382 -0.50498 C 0.22379 -0.49041 0.23073 -0.49388 0.2191 -0.49018 C 0.2158 -0.48671 0.21285 -0.48278 0.20955 -0.47954 C 0.20486 -0.47515 0.19931 -0.47214 0.19531 -0.46682 C 0.19375 -0.46474 0.19254 -0.46197 0.19063 -0.46058 C 0.18767 -0.4585 0.18108 -0.45642 0.18108 -0.45619 C 0.17344 -0.44625 0.16962 -0.43445 0.15886 -0.43099 C 0.15781 -0.4296 0.15642 -0.42844 0.15556 -0.42682 C 0.15434 -0.42474 0.15382 -0.4222 0.15243 -0.42035 C 0.15052 -0.41781 0.14809 -0.41665 0.14618 -0.41411 C 0.1441 -0.41133 0.14011 -0.40324 0.1382 -0.39931 C 0.13507 -0.38197 0.13906 -0.39931 0.13177 -0.38243 C 0.1309 -0.38058 0.13142 -0.37758 0.13021 -0.37596 C 0.12899 -0.37434 0.12708 -0.37457 0.12552 -0.37388 C 0.12049 -0.35399 0.11649 -0.32948 0.10955 -0.31052 C 0.1066 -0.30266 0.10347 -0.29411 0.1033 -0.28509 C 0.10278 -0.26035 0.1033 -0.23584 0.1033 -0.2111 " pathEditMode="relative" rAng="0" ptsTypes="fffffffffffffffffffffffffffffffffffffA">
                                      <p:cBhvr>
                                        <p:cTn id="51" dur="2000" fill="hold"/>
                                        <p:tgtEl>
                                          <p:spTgt spid="2539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" y="-2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3956" grpId="0"/>
      <p:bldP spid="253957" grpId="1" animBg="1"/>
      <p:bldP spid="253957" grpId="2" animBg="1"/>
      <p:bldP spid="253963" grpId="0"/>
      <p:bldP spid="253964" grpId="0" animBg="1"/>
      <p:bldP spid="253964" grpId="1" animBg="1"/>
      <p:bldP spid="253965" grpId="0" animBg="1"/>
      <p:bldP spid="253965" grpId="1" animBg="1"/>
      <p:bldP spid="253966" grpId="0" animBg="1"/>
      <p:bldP spid="253966" grpId="1" animBg="1"/>
      <p:bldP spid="253967" grpId="0" animBg="1"/>
      <p:bldP spid="253967" grpId="1" animBg="1"/>
      <p:bldP spid="253968" grpId="0" animBg="1"/>
      <p:bldP spid="25396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1763713" y="4724400"/>
            <a:ext cx="59055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800" dirty="0">
                <a:latin typeface="Arial" charset="0"/>
              </a:rPr>
              <a:t>Zdroje: </a:t>
            </a:r>
            <a:r>
              <a:rPr lang="cs-CZ" sz="2800" dirty="0">
                <a:latin typeface="Arial" charset="0"/>
                <a:hlinkClick r:id="rId2"/>
              </a:rPr>
              <a:t>http://office.</a:t>
            </a:r>
            <a:r>
              <a:rPr lang="cs-CZ" sz="2800" dirty="0" err="1">
                <a:latin typeface="Arial" charset="0"/>
                <a:hlinkClick r:id="rId2"/>
              </a:rPr>
              <a:t>microsoft.com</a:t>
            </a:r>
            <a:r>
              <a:rPr lang="cs-CZ" sz="2800" dirty="0" smtClean="0">
                <a:latin typeface="Arial" charset="0"/>
                <a:hlinkClick r:id="rId2"/>
              </a:rPr>
              <a:t>/</a:t>
            </a:r>
            <a:endParaRPr lang="cs-CZ" sz="2800" dirty="0" smtClean="0">
              <a:latin typeface="Arial" charset="0"/>
            </a:endParaRPr>
          </a:p>
          <a:p>
            <a:r>
              <a:rPr lang="cs-CZ" sz="2800" smtClean="0">
                <a:latin typeface="Arial" charset="0"/>
              </a:rPr>
              <a:t>Anotace: Seznámení s učivem, procvičování.</a:t>
            </a:r>
            <a:endParaRPr lang="cs-CZ" sz="2800">
              <a:latin typeface="Arial" charset="0"/>
            </a:endParaRPr>
          </a:p>
          <a:p>
            <a:r>
              <a:rPr lang="cs-CZ" sz="2800" dirty="0">
                <a:latin typeface="Arial" charset="0"/>
              </a:rPr>
              <a:t>            </a:t>
            </a:r>
            <a:endParaRPr lang="cs-CZ" dirty="0">
              <a:latin typeface="Times New Roman" pitchFamily="18" charset="0"/>
            </a:endParaRPr>
          </a:p>
        </p:txBody>
      </p:sp>
      <p:pic>
        <p:nvPicPr>
          <p:cNvPr id="34822" name="Picture 6" descr="MM910001161[1]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2138" y="908050"/>
            <a:ext cx="2940050" cy="352901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ceán">
  <a:themeElements>
    <a:clrScheme name="Oceán 2">
      <a:dk1>
        <a:srgbClr val="000066"/>
      </a:dk1>
      <a:lt1>
        <a:srgbClr val="FFFFFF"/>
      </a:lt1>
      <a:dk2>
        <a:srgbClr val="5D93FF"/>
      </a:dk2>
      <a:lt2>
        <a:srgbClr val="FFFFFF"/>
      </a:lt2>
      <a:accent1>
        <a:srgbClr val="6666FF"/>
      </a:accent1>
      <a:accent2>
        <a:srgbClr val="9999FF"/>
      </a:accent2>
      <a:accent3>
        <a:srgbClr val="B6C8FF"/>
      </a:accent3>
      <a:accent4>
        <a:srgbClr val="DADADA"/>
      </a:accent4>
      <a:accent5>
        <a:srgbClr val="B8B8FF"/>
      </a:accent5>
      <a:accent6>
        <a:srgbClr val="8A8AE7"/>
      </a:accent6>
      <a:hlink>
        <a:srgbClr val="FF3300"/>
      </a:hlink>
      <a:folHlink>
        <a:srgbClr val="FF9900"/>
      </a:folHlink>
    </a:clrScheme>
    <a:fontScheme name="Oceán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ceá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á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1365</TotalTime>
  <Words>445</Words>
  <Application>Microsoft Office PowerPoint</Application>
  <PresentationFormat>Předvádění na obrazovce (4:3)</PresentationFormat>
  <Paragraphs>72</Paragraphs>
  <Slides>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6" baseType="lpstr">
      <vt:lpstr>Arial</vt:lpstr>
      <vt:lpstr>Tahoma</vt:lpstr>
      <vt:lpstr>Wingdings</vt:lpstr>
      <vt:lpstr>Matura MT Script Capitals</vt:lpstr>
      <vt:lpstr>Times New Roman</vt:lpstr>
      <vt:lpstr>Book Antiqua</vt:lpstr>
      <vt:lpstr>Microsoft YaHei</vt:lpstr>
      <vt:lpstr>Oceán</vt:lpstr>
      <vt:lpstr>Snímek 1</vt:lpstr>
      <vt:lpstr>ÚNOR</vt:lpstr>
      <vt:lpstr>V přírodě</vt:lpstr>
      <vt:lpstr>Skřivan</vt:lpstr>
      <vt:lpstr>První květiny – poslové jara květiny</vt:lpstr>
      <vt:lpstr>Lidé  </vt:lpstr>
      <vt:lpstr>O únoru</vt:lpstr>
      <vt:lpstr>Snímek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p. ředitelka</dc:creator>
  <cp:lastModifiedBy>Dum</cp:lastModifiedBy>
  <cp:revision>31</cp:revision>
  <dcterms:created xsi:type="dcterms:W3CDTF">2013-11-03T13:18:22Z</dcterms:created>
  <dcterms:modified xsi:type="dcterms:W3CDTF">2014-07-28T06:12:55Z</dcterms:modified>
</cp:coreProperties>
</file>