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3" r:id="rId3"/>
    <p:sldId id="258" r:id="rId4"/>
    <p:sldId id="259" r:id="rId5"/>
    <p:sldId id="260" r:id="rId6"/>
    <p:sldId id="270" r:id="rId7"/>
    <p:sldId id="263" r:id="rId8"/>
    <p:sldId id="266" r:id="rId9"/>
    <p:sldId id="267" r:id="rId10"/>
    <p:sldId id="268" r:id="rId11"/>
    <p:sldId id="272" r:id="rId12"/>
    <p:sldId id="269" r:id="rId13"/>
    <p:sldId id="271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77F-B9DA-4995-8834-9C230010B78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DDE31-1512-4473-8780-4FC206BDC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6107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77F-B9DA-4995-8834-9C230010B78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DDE31-1512-4473-8780-4FC206BDC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8227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77F-B9DA-4995-8834-9C230010B78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DDE31-1512-4473-8780-4FC206BDC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893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77F-B9DA-4995-8834-9C230010B78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DDE31-1512-4473-8780-4FC206BDC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5710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77F-B9DA-4995-8834-9C230010B78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DDE31-1512-4473-8780-4FC206BDC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5066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77F-B9DA-4995-8834-9C230010B78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DDE31-1512-4473-8780-4FC206BDC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8200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77F-B9DA-4995-8834-9C230010B78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DDE31-1512-4473-8780-4FC206BDC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9146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77F-B9DA-4995-8834-9C230010B78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DDE31-1512-4473-8780-4FC206BDC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9820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77F-B9DA-4995-8834-9C230010B78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DDE31-1512-4473-8780-4FC206BDC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1252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77F-B9DA-4995-8834-9C230010B78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DDE31-1512-4473-8780-4FC206BDC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8250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77F-B9DA-4995-8834-9C230010B78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DDE31-1512-4473-8780-4FC206BDC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902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9777F-B9DA-4995-8834-9C230010B783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FDDE31-1512-4473-8780-4FC206BDCF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3291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14488" y="427434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VY_32_INOVACE_05-21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987824" y="620688"/>
            <a:ext cx="27396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Elektřina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64721345"/>
              </p:ext>
            </p:extLst>
          </p:nvPr>
        </p:nvGraphicFramePr>
        <p:xfrm>
          <a:off x="1314488" y="1988840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VI. r. VIII.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Elektřina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Bezpečnostní</a:t>
                      </a:r>
                      <a:r>
                        <a:rPr lang="cs-CZ" sz="1400" b="1" kern="50" baseline="0" dirty="0" smtClean="0">
                          <a:effectLst/>
                        </a:rPr>
                        <a:t> zásady při práci s elektrospotřebiči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+mn-lt"/>
                          <a:ea typeface="+mn-ea"/>
                        </a:rPr>
                        <a:t>Jaroslava</a:t>
                      </a:r>
                      <a:r>
                        <a:rPr lang="cs-CZ" sz="1400" kern="50" baseline="0" dirty="0" smtClean="0">
                          <a:effectLst/>
                          <a:latin typeface="+mn-lt"/>
                          <a:ea typeface="+mn-ea"/>
                        </a:rPr>
                        <a:t>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25.7.2011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Materiál seznamuje s bezpečným zacházením s předměty, kterými prochází proud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522286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Bezpečnostní zásady při práci </a:t>
            </a:r>
            <a:br>
              <a:rPr lang="cs-CZ" sz="3200" b="1" dirty="0" smtClean="0"/>
            </a:br>
            <a:r>
              <a:rPr lang="cs-CZ" sz="3200" b="1" dirty="0" smtClean="0"/>
              <a:t>s elektrospotřebiči</a:t>
            </a:r>
            <a:endParaRPr lang="cs-CZ" sz="3200" b="1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8709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Bezpečné zacházení s elektrickými spotřebiči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1) </a:t>
            </a:r>
            <a:r>
              <a:rPr lang="cs-CZ" sz="2000" b="1" dirty="0" smtClean="0">
                <a:solidFill>
                  <a:srgbClr val="FF0000"/>
                </a:solidFill>
              </a:rPr>
              <a:t>Nikdy nestrkejte do zásuvky žádné kovové předměty</a:t>
            </a:r>
            <a:r>
              <a:rPr lang="cs-CZ" sz="2000" dirty="0" smtClean="0">
                <a:solidFill>
                  <a:srgbClr val="FF0000"/>
                </a:solidFill>
              </a:rPr>
              <a:t>. </a:t>
            </a:r>
            <a:r>
              <a:rPr lang="cs-CZ" sz="2000" b="1" dirty="0" smtClean="0"/>
              <a:t>Hrozí vám smrtelný elektrický úraz!</a:t>
            </a:r>
          </a:p>
          <a:p>
            <a:endParaRPr lang="cs-CZ" sz="2000" dirty="0" smtClean="0"/>
          </a:p>
          <a:p>
            <a:r>
              <a:rPr lang="cs-CZ" sz="2000" dirty="0" smtClean="0"/>
              <a:t>2) </a:t>
            </a:r>
            <a:r>
              <a:rPr lang="cs-CZ" sz="2000" b="1" dirty="0" smtClean="0"/>
              <a:t>Zásuvky jsou určeny pouze pro zástrčky elektrických přístrojů.</a:t>
            </a:r>
          </a:p>
          <a:p>
            <a:endParaRPr lang="cs-CZ" sz="2000" b="1" dirty="0" smtClean="0"/>
          </a:p>
          <a:p>
            <a:r>
              <a:rPr lang="cs-CZ" sz="2000" dirty="0" smtClean="0"/>
              <a:t>3) </a:t>
            </a:r>
            <a:r>
              <a:rPr lang="cs-CZ" sz="2000" b="1" dirty="0" smtClean="0"/>
              <a:t>Životu nebezpečné napětí 230 V je přivedeno také na objímky žárovek a je uvnitř mnoha elektrických spotřebičů v domácnosti!</a:t>
            </a:r>
          </a:p>
          <a:p>
            <a:endParaRPr lang="cs-CZ" sz="2000" dirty="0" smtClean="0"/>
          </a:p>
          <a:p>
            <a:r>
              <a:rPr lang="cs-CZ" sz="2000" dirty="0" smtClean="0"/>
              <a:t>4</a:t>
            </a:r>
            <a:r>
              <a:rPr lang="cs-CZ" sz="2000" b="1" dirty="0" smtClean="0"/>
              <a:t>) Nebezpečné napětí může zůstat na spotřebiči i při vypnutém vypínači. </a:t>
            </a:r>
            <a:r>
              <a:rPr lang="cs-CZ" sz="2000" b="1" dirty="0" smtClean="0">
                <a:solidFill>
                  <a:srgbClr val="FF0000"/>
                </a:solidFill>
              </a:rPr>
              <a:t>Spotřebiče proto nikdy nerozebírejte!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6045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Pokračování zásad bezpečnosti</a:t>
            </a:r>
            <a:endParaRPr lang="cs-CZ" sz="2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5) </a:t>
            </a:r>
            <a:r>
              <a:rPr lang="cs-CZ" sz="2000" b="1" dirty="0" smtClean="0">
                <a:solidFill>
                  <a:srgbClr val="FF0000"/>
                </a:solidFill>
              </a:rPr>
              <a:t>Nikdy se nedotýkejte drátů elektrického vedení</a:t>
            </a:r>
            <a:r>
              <a:rPr lang="cs-CZ" sz="2000" dirty="0" smtClean="0"/>
              <a:t>, </a:t>
            </a:r>
            <a:r>
              <a:rPr lang="cs-CZ" sz="2000" b="1" dirty="0" smtClean="0"/>
              <a:t>a to ani když jsou přetržené nebo spadlé na zem.</a:t>
            </a:r>
          </a:p>
          <a:p>
            <a:endParaRPr lang="cs-CZ" sz="2000" dirty="0" smtClean="0"/>
          </a:p>
          <a:p>
            <a:r>
              <a:rPr lang="cs-CZ" sz="2000" b="1" dirty="0" smtClean="0"/>
              <a:t>6)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Při úrazu </a:t>
            </a:r>
            <a:r>
              <a:rPr lang="cs-CZ" sz="2000" b="1" dirty="0" smtClean="0"/>
              <a:t>elektrickým proudem je nejdůležitější co </a:t>
            </a:r>
            <a:r>
              <a:rPr lang="cs-CZ" sz="2000" b="1" dirty="0" smtClean="0">
                <a:solidFill>
                  <a:srgbClr val="FF0000"/>
                </a:solidFill>
              </a:rPr>
              <a:t>nejrychleji přerušit </a:t>
            </a:r>
            <a:r>
              <a:rPr lang="cs-CZ" sz="2000" b="1" dirty="0" smtClean="0">
                <a:solidFill>
                  <a:srgbClr val="FF0000"/>
                </a:solidFill>
              </a:rPr>
              <a:t>proud</a:t>
            </a:r>
            <a:r>
              <a:rPr lang="cs-CZ" sz="2000" dirty="0" smtClean="0"/>
              <a:t> </a:t>
            </a:r>
            <a:r>
              <a:rPr lang="cs-CZ" sz="2000" b="1" dirty="0" smtClean="0"/>
              <a:t>nejlépe vytažením přívodní šňůry ze zásuvky , vypnutím vypínače nebo </a:t>
            </a:r>
            <a:r>
              <a:rPr lang="cs-CZ" sz="2000" b="1" i="1" dirty="0" smtClean="0">
                <a:solidFill>
                  <a:srgbClr val="0070C0"/>
                </a:solidFill>
              </a:rPr>
              <a:t>vypnutím jističe.</a:t>
            </a:r>
          </a:p>
          <a:p>
            <a:endParaRPr lang="cs-CZ" sz="2000" dirty="0"/>
          </a:p>
          <a:p>
            <a:r>
              <a:rPr lang="cs-CZ" sz="2000" b="1" dirty="0" smtClean="0"/>
              <a:t>7)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Nikdy se nesnažte holýma rukama odtáhnout </a:t>
            </a:r>
            <a:br>
              <a:rPr lang="cs-CZ" sz="2000" b="1" dirty="0" smtClean="0">
                <a:solidFill>
                  <a:srgbClr val="FF0000"/>
                </a:solidFill>
              </a:rPr>
            </a:br>
            <a:r>
              <a:rPr lang="cs-CZ" sz="2000" b="1" dirty="0" smtClean="0">
                <a:solidFill>
                  <a:srgbClr val="FF0000"/>
                </a:solidFill>
              </a:rPr>
              <a:t>postiženého</a:t>
            </a:r>
            <a:r>
              <a:rPr lang="cs-CZ" sz="2000" dirty="0" smtClean="0">
                <a:solidFill>
                  <a:srgbClr val="FF0000"/>
                </a:solidFill>
              </a:rPr>
              <a:t>,</a:t>
            </a:r>
            <a:r>
              <a:rPr lang="cs-CZ" sz="2000" dirty="0" smtClean="0"/>
              <a:t> </a:t>
            </a:r>
            <a:r>
              <a:rPr lang="cs-CZ" sz="2000" b="1" dirty="0" smtClean="0"/>
              <a:t>elektrický proud by mohl zasáhnout i vás.</a:t>
            </a:r>
            <a:endParaRPr lang="cs-CZ" sz="2000" b="1" dirty="0"/>
          </a:p>
        </p:txBody>
      </p:sp>
      <p:pic>
        <p:nvPicPr>
          <p:cNvPr id="2051" name="Picture 3" descr="C:\Documents and Settings\Jaroslava\Local Settings\Temporary Internet Files\Content.IE5\T2UJXCPS\MC9003699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6128" y="4077072"/>
            <a:ext cx="1491386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9401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Další zásady bezpečnosti</a:t>
            </a:r>
            <a:endParaRPr lang="cs-CZ" sz="2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8) Všechny vodivé předměty, na kterých je nebezpečné napětí, musí být zakryty izolantem (izolační látkou) nebo musí být mimo dosah člověka. </a:t>
            </a:r>
            <a:r>
              <a:rPr lang="cs-CZ" sz="2000" b="1" dirty="0" smtClean="0">
                <a:solidFill>
                  <a:srgbClr val="FF0000"/>
                </a:solidFill>
              </a:rPr>
              <a:t>Vidíte-li poškozený izolační kryt nebo spadlý drát elektrického vedení, nedotýkejte se těchto předmětů a zavolejte dospělého.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9) Jsou-li nablízku malé děti, zabraňte, aby se k takovým předmětům dostaly.</a:t>
            </a:r>
          </a:p>
          <a:p>
            <a:endParaRPr lang="cs-CZ" sz="2000" dirty="0" smtClean="0"/>
          </a:p>
          <a:p>
            <a:r>
              <a:rPr lang="cs-CZ" sz="2000" b="1" dirty="0" smtClean="0"/>
              <a:t>10)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Sami nikdy neodstraňujte kryty z elektrických zařízení.</a:t>
            </a:r>
          </a:p>
          <a:p>
            <a:endParaRPr lang="cs-CZ" sz="2000" dirty="0" smtClean="0"/>
          </a:p>
          <a:p>
            <a:r>
              <a:rPr lang="cs-CZ" sz="2000" b="1" dirty="0" smtClean="0"/>
              <a:t>11)</a:t>
            </a:r>
            <a:r>
              <a:rPr lang="cs-CZ" sz="2000" dirty="0" smtClean="0"/>
              <a:t> </a:t>
            </a:r>
            <a:r>
              <a:rPr lang="cs-CZ" sz="2000" b="1" i="1" dirty="0" smtClean="0">
                <a:solidFill>
                  <a:srgbClr val="FF0000"/>
                </a:solidFill>
              </a:rPr>
              <a:t>Jsou-li v ohni elektrická zařízení, nesmí se hasit vodou!!!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7249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Co udělá el. proud s živým organismem</a:t>
            </a:r>
            <a:endParaRPr lang="cs-CZ" sz="2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 fontScale="92500" lnSpcReduction="10000"/>
          </a:bodyPr>
          <a:lstStyle/>
          <a:p>
            <a:endParaRPr lang="cs-CZ" sz="2000" b="1" i="1" dirty="0" smtClean="0"/>
          </a:p>
          <a:p>
            <a:r>
              <a:rPr lang="cs-CZ" sz="2000" b="1" i="1" dirty="0" smtClean="0"/>
              <a:t>Když tělem prochází elektrický proud, svaly se křečovitě sevřou.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Co to způsobí?</a:t>
            </a:r>
          </a:p>
          <a:p>
            <a:r>
              <a:rPr lang="cs-CZ" sz="2000" b="1" dirty="0" smtClean="0"/>
              <a:t>Když například člověk drží v ruce vadnou šňůru, třeba od žehličky, a dostane od ní ránu, sevře ji ještě víc a nemůže ji pustit, i když chce. </a:t>
            </a:r>
          </a:p>
          <a:p>
            <a:endParaRPr lang="cs-CZ" sz="2000" b="1" i="1" dirty="0" smtClean="0"/>
          </a:p>
          <a:p>
            <a:r>
              <a:rPr lang="cs-CZ" sz="2000" b="1" i="1" dirty="0" smtClean="0"/>
              <a:t>Úraz proudu může způsobit: </a:t>
            </a:r>
          </a:p>
          <a:p>
            <a:r>
              <a:rPr lang="cs-CZ" sz="2000" b="1" dirty="0" smtClean="0"/>
              <a:t>V nejlehčím případě </a:t>
            </a:r>
            <a:r>
              <a:rPr lang="cs-CZ" sz="2000" b="1" dirty="0" smtClean="0">
                <a:solidFill>
                  <a:srgbClr val="FF0000"/>
                </a:solidFill>
              </a:rPr>
              <a:t>křeče a bolest.</a:t>
            </a:r>
          </a:p>
          <a:p>
            <a:r>
              <a:rPr lang="cs-CZ" sz="2000" b="1" dirty="0" smtClean="0"/>
              <a:t>V horším </a:t>
            </a:r>
            <a:r>
              <a:rPr lang="cs-CZ" sz="2000" b="1" dirty="0" smtClean="0">
                <a:solidFill>
                  <a:srgbClr val="FF0000"/>
                </a:solidFill>
              </a:rPr>
              <a:t>bezvědomí,</a:t>
            </a:r>
            <a:r>
              <a:rPr lang="cs-CZ" sz="2000" dirty="0" smtClean="0"/>
              <a:t> </a:t>
            </a:r>
            <a:r>
              <a:rPr lang="cs-CZ" sz="2000" b="1" dirty="0" smtClean="0"/>
              <a:t>někdy vzniknou </a:t>
            </a:r>
            <a:r>
              <a:rPr lang="cs-CZ" sz="2000" b="1" dirty="0" smtClean="0">
                <a:solidFill>
                  <a:srgbClr val="FF0000"/>
                </a:solidFill>
              </a:rPr>
              <a:t>popáleniny,</a:t>
            </a:r>
            <a:r>
              <a:rPr lang="cs-CZ" sz="2000" dirty="0" smtClean="0"/>
              <a:t> </a:t>
            </a:r>
            <a:r>
              <a:rPr lang="cs-CZ" sz="2000" b="1" dirty="0" smtClean="0"/>
              <a:t>někdy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přestane pracovat srdce a plíce.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Je třeba začít provádět srdeční masáž a dýchání z plic do plic!!</a:t>
            </a:r>
          </a:p>
          <a:p>
            <a:r>
              <a:rPr lang="cs-CZ" sz="2000" b="1" dirty="0" smtClean="0"/>
              <a:t>V nejhorším případě nastane okamžitá smrt.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  </a:t>
            </a:r>
            <a:endParaRPr lang="cs-CZ" sz="2000" dirty="0"/>
          </a:p>
        </p:txBody>
      </p:sp>
      <p:pic>
        <p:nvPicPr>
          <p:cNvPr id="6" name="Picture 8" descr="C:\Documents and Settings\Jaroslava\Local Settings\Temporary Internet Files\Content.IE5\WVSIALUT\MC900071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53136"/>
            <a:ext cx="1933414" cy="1374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79654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Hasicí přístroje na elektrospotřebiče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Na hořící elektrické spotřebiče užíváme </a:t>
            </a:r>
            <a:r>
              <a:rPr lang="cs-CZ" sz="2000" b="1" dirty="0" smtClean="0">
                <a:solidFill>
                  <a:srgbClr val="FF0000"/>
                </a:solidFill>
              </a:rPr>
              <a:t>práškové</a:t>
            </a:r>
            <a:r>
              <a:rPr lang="cs-CZ" sz="2000" b="1" dirty="0" smtClean="0"/>
              <a:t> nebo </a:t>
            </a:r>
            <a:r>
              <a:rPr lang="cs-CZ" sz="2000" b="1" dirty="0" smtClean="0">
                <a:solidFill>
                  <a:srgbClr val="FF0000"/>
                </a:solidFill>
              </a:rPr>
              <a:t>sněhové</a:t>
            </a:r>
            <a:r>
              <a:rPr lang="cs-CZ" sz="2000" b="1" dirty="0" smtClean="0"/>
              <a:t> </a:t>
            </a:r>
            <a:r>
              <a:rPr lang="cs-CZ" sz="2000" b="1" dirty="0" smtClean="0"/>
              <a:t>                        (</a:t>
            </a:r>
            <a:r>
              <a:rPr lang="cs-CZ" sz="2000" b="1" dirty="0" smtClean="0"/>
              <a:t>s oxidem uhličitým) hasicí přístroje.</a:t>
            </a:r>
            <a:endParaRPr lang="cs-CZ" sz="2000" b="1" dirty="0"/>
          </a:p>
        </p:txBody>
      </p:sp>
      <p:pic>
        <p:nvPicPr>
          <p:cNvPr id="3076" name="Picture 4" descr="C:\Documents and Settings\Jaroslava\Local Settings\Temporary Internet Files\Content.IE5\T2UJXCPS\MC9002153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573016"/>
            <a:ext cx="1768444" cy="2325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Jaroslava\Local Settings\Temporary Internet Files\Content.IE5\T2UJXCPS\MC9003493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717032"/>
            <a:ext cx="1769364" cy="158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1342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Tavná pojistka</a:t>
            </a:r>
            <a:endParaRPr lang="cs-CZ" sz="2400" b="1" dirty="0"/>
          </a:p>
        </p:txBody>
      </p:sp>
      <p:pic>
        <p:nvPicPr>
          <p:cNvPr id="4" name="Picture 3" descr="C:\Documents and Settings\Jaroslava\Local Settings\Temporary Internet Files\Content.IE5\J4TFFFTT\MC90019941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788024" y="4437112"/>
            <a:ext cx="2046083" cy="188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1402" y="2276872"/>
            <a:ext cx="995394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cs-CZ" sz="2000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/>
              <a:t>K zamezení vzniku požáru a poškození zdroje se do jednoho vodiče, </a:t>
            </a:r>
            <a:br>
              <a:rPr lang="cs-CZ" sz="2000" b="1" dirty="0" smtClean="0"/>
            </a:br>
            <a:r>
              <a:rPr lang="cs-CZ" sz="2000" b="1" dirty="0" smtClean="0"/>
              <a:t>spojujícího zdroj a spotřebič, zařazuje </a:t>
            </a:r>
            <a:r>
              <a:rPr lang="cs-CZ" sz="2000" b="1" dirty="0" smtClean="0">
                <a:solidFill>
                  <a:srgbClr val="FF0000"/>
                </a:solidFill>
              </a:rPr>
              <a:t>pojistka.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/>
              <a:t> Vlastní jistící prvek tvoří tenký drátek, který se průchodem zkratového proudu </a:t>
            </a:r>
            <a:br>
              <a:rPr lang="cs-CZ" sz="2000" b="1" dirty="0" smtClean="0"/>
            </a:br>
            <a:r>
              <a:rPr lang="cs-CZ" sz="2000" b="1" dirty="0" smtClean="0"/>
              <a:t>přepálí,  a tím přeruší elektrický obvod.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/>
              <a:t>Drátek je uložen buď v porcelánovém krytu, skleněné trubičce </a:t>
            </a:r>
            <a:br>
              <a:rPr lang="cs-CZ" sz="2000" b="1" dirty="0" smtClean="0"/>
            </a:br>
            <a:r>
              <a:rPr lang="cs-CZ" sz="2000" b="1" dirty="0" smtClean="0"/>
              <a:t>nebo v teplotně odolné umělé hmotě.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927280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Jistič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Jistič založený na magnetických účincích elektrického proudu má proti tavným pojistkám výhodu v tom, že se nemusí po každém zkratu vyměnit, stačí jej znovu uvést do pohotovostní polohy. V hovorové řeči se říká, že se jistič musí „nahodit“.</a:t>
            </a:r>
            <a:endParaRPr lang="cs-CZ" sz="2000" b="1" dirty="0"/>
          </a:p>
        </p:txBody>
      </p:sp>
      <p:pic>
        <p:nvPicPr>
          <p:cNvPr id="4" name="Picture 2" descr="C:\Documents and Settings\Jaroslava\Plocha\bytový jistič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851026"/>
            <a:ext cx="4064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151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Tak ne! </a:t>
            </a:r>
            <a:r>
              <a:rPr lang="cs-CZ" sz="2400" b="1" dirty="0" smtClean="0">
                <a:solidFill>
                  <a:srgbClr val="00B050"/>
                </a:solidFill>
              </a:rPr>
              <a:t>Tak ano!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4" name="Picture 6" descr="C:\Documents and Settings\Jaroslava\Local Settings\Temporary Internet Files\Content.IE5\WVSIALUT\MC9002802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356992"/>
            <a:ext cx="1893683" cy="268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Documents and Settings\Jaroslava\Local Settings\Temporary Internet Files\Content.IE5\J4TFFFTT\MC9002978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01008"/>
            <a:ext cx="1528877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Jaroslava\Local Settings\Temporary Internet Files\Content.IE5\J4TFFFTT\MC900018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501008"/>
            <a:ext cx="1370911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287124" y="2204864"/>
            <a:ext cx="21965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Jedině takto</a:t>
            </a:r>
            <a:r>
              <a:rPr lang="cs-CZ" sz="2000" dirty="0" smtClean="0">
                <a:solidFill>
                  <a:srgbClr val="00B050"/>
                </a:solidFill>
              </a:rPr>
              <a:t>!!</a:t>
            </a:r>
          </a:p>
          <a:p>
            <a:r>
              <a:rPr lang="cs-CZ" sz="2000" b="1" dirty="0" smtClean="0"/>
              <a:t>Rukama odborníka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2728084"/>
            <a:ext cx="10340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Tak ne!!</a:t>
            </a:r>
            <a:endParaRPr lang="cs-CZ" sz="20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5724128" y="1196752"/>
            <a:ext cx="720080" cy="86409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635896" y="1052736"/>
            <a:ext cx="360040" cy="1506071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45985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Ochrana domů před silným proudem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Domy chráníme před bleskem bleskosvody (hromosvody).</a:t>
            </a:r>
          </a:p>
          <a:p>
            <a:r>
              <a:rPr lang="cs-CZ" sz="2000" b="1" dirty="0" smtClean="0"/>
              <a:t>Je to kovová tyč na střeše a </a:t>
            </a:r>
            <a:r>
              <a:rPr lang="cs-CZ" sz="2000" b="1" dirty="0" smtClean="0"/>
              <a:t>silný vodivý </a:t>
            </a:r>
            <a:r>
              <a:rPr lang="cs-CZ" sz="2000" b="1" dirty="0" smtClean="0"/>
              <a:t>drát, který od ní vede do země. </a:t>
            </a:r>
          </a:p>
          <a:p>
            <a:r>
              <a:rPr lang="cs-CZ" sz="2000" b="1" dirty="0" smtClean="0"/>
              <a:t>Elektrický proud blesku projde do země tímto drátem, a ne domem. Drát se sice také zahřeje, ale nezačne hořet. </a:t>
            </a:r>
          </a:p>
          <a:p>
            <a:r>
              <a:rPr lang="cs-CZ" sz="2000" b="1" dirty="0" smtClean="0"/>
              <a:t>K hromosvodu musí být připojeny také všechny kovové části střechy, například okapy.</a:t>
            </a:r>
            <a:endParaRPr lang="cs-CZ" sz="2000" b="1" dirty="0"/>
          </a:p>
        </p:txBody>
      </p:sp>
      <p:pic>
        <p:nvPicPr>
          <p:cNvPr id="1052" name="Picture 28" descr="C:\Documents and Settings\Jaroslava\Local Settings\Temporary Internet Files\Content.IE5\9ODUGKQ1\MP9004326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0176" y="3861048"/>
            <a:ext cx="48036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12185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Znáš odpověď?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b="1" dirty="0" smtClean="0"/>
              <a:t>Můžete se setkat s vysokým napětím i v benzínem poháněném automobilu?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Co musíš udělat před výměnou přepáleného vlákna žárovky ve stolní lampě?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Při pouštění draka může dojít k úrazu elektrickým proudem. Vymysli alespoň dvě takové situace.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Proč může být nebezpečné vrtat do zdi?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Znáš z televizních zpráv nebo ze svého okolí případ usmrcení nebo úrazu elektrickým proudem? Které zásady byly přitom porušeny?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09846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Vyber: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r>
              <a:rPr lang="cs-CZ" sz="1800" b="1" dirty="0" smtClean="0"/>
              <a:t>Které z následujících činností můžete </a:t>
            </a:r>
            <a:r>
              <a:rPr lang="cs-CZ" sz="1800" b="1" dirty="0" smtClean="0">
                <a:solidFill>
                  <a:srgbClr val="0070C0"/>
                </a:solidFill>
              </a:rPr>
              <a:t>dělat i vy, </a:t>
            </a:r>
            <a:r>
              <a:rPr lang="cs-CZ" sz="1800" b="1" dirty="0" smtClean="0"/>
              <a:t>které smí jen </a:t>
            </a:r>
            <a:r>
              <a:rPr lang="cs-CZ" sz="1800" b="1" dirty="0" smtClean="0">
                <a:solidFill>
                  <a:srgbClr val="00B050"/>
                </a:solidFill>
              </a:rPr>
              <a:t>dospělý</a:t>
            </a:r>
            <a:r>
              <a:rPr lang="cs-CZ" sz="1800" b="1" dirty="0" smtClean="0"/>
              <a:t>, které smí dělat jen </a:t>
            </a:r>
            <a:r>
              <a:rPr lang="cs-CZ" sz="1800" b="1" dirty="0" smtClean="0">
                <a:solidFill>
                  <a:srgbClr val="C00000"/>
                </a:solidFill>
              </a:rPr>
              <a:t>odborník</a:t>
            </a:r>
            <a:r>
              <a:rPr lang="cs-CZ" sz="1800" b="1" dirty="0" smtClean="0"/>
              <a:t> a které nesmí dělat </a:t>
            </a:r>
            <a:r>
              <a:rPr lang="cs-CZ" sz="1800" b="1" dirty="0" smtClean="0">
                <a:solidFill>
                  <a:srgbClr val="FFC000"/>
                </a:solidFill>
              </a:rPr>
              <a:t>nikdo:</a:t>
            </a:r>
          </a:p>
          <a:p>
            <a:r>
              <a:rPr lang="cs-CZ" sz="1800" b="1" dirty="0" smtClean="0">
                <a:solidFill>
                  <a:srgbClr val="002060"/>
                </a:solidFill>
              </a:rPr>
              <a:t>Opravovat vadnou zásuvku</a:t>
            </a:r>
          </a:p>
          <a:p>
            <a:r>
              <a:rPr lang="cs-CZ" sz="1800" b="1" dirty="0" smtClean="0">
                <a:solidFill>
                  <a:srgbClr val="002060"/>
                </a:solidFill>
              </a:rPr>
              <a:t>Opravovat vedení pod napětím</a:t>
            </a:r>
          </a:p>
          <a:p>
            <a:r>
              <a:rPr lang="cs-CZ" sz="1800" b="1" dirty="0" smtClean="0">
                <a:solidFill>
                  <a:srgbClr val="002060"/>
                </a:solidFill>
              </a:rPr>
              <a:t>Opravovat baterku</a:t>
            </a:r>
          </a:p>
          <a:p>
            <a:r>
              <a:rPr lang="cs-CZ" sz="1800" b="1" dirty="0" smtClean="0">
                <a:solidFill>
                  <a:srgbClr val="002060"/>
                </a:solidFill>
              </a:rPr>
              <a:t>Vyměňovat spálenou žárovku</a:t>
            </a:r>
          </a:p>
          <a:p>
            <a:r>
              <a:rPr lang="cs-CZ" sz="1800" b="1" dirty="0" smtClean="0">
                <a:solidFill>
                  <a:srgbClr val="002060"/>
                </a:solidFill>
              </a:rPr>
              <a:t>Opravovat televizi a nevypnout ji ze zásuvky</a:t>
            </a:r>
          </a:p>
          <a:p>
            <a:r>
              <a:rPr lang="cs-CZ" sz="1800" b="1" dirty="0" smtClean="0">
                <a:solidFill>
                  <a:srgbClr val="002060"/>
                </a:solidFill>
              </a:rPr>
              <a:t>Zapínat jistič</a:t>
            </a:r>
          </a:p>
          <a:p>
            <a:r>
              <a:rPr lang="cs-CZ" sz="1800" b="1" dirty="0" smtClean="0">
                <a:solidFill>
                  <a:srgbClr val="002060"/>
                </a:solidFill>
              </a:rPr>
              <a:t>Používat fén, holící strojek, kulmu ve vaně</a:t>
            </a:r>
          </a:p>
          <a:p>
            <a:r>
              <a:rPr lang="cs-CZ" sz="1800" b="1" dirty="0" smtClean="0">
                <a:solidFill>
                  <a:srgbClr val="002060"/>
                </a:solidFill>
              </a:rPr>
              <a:t>Zapojit nově koupený lustr</a:t>
            </a:r>
          </a:p>
          <a:p>
            <a:r>
              <a:rPr lang="cs-CZ" sz="1800" b="1" dirty="0" smtClean="0">
                <a:solidFill>
                  <a:srgbClr val="002060"/>
                </a:solidFill>
              </a:rPr>
              <a:t>Zkoušet prstem, je-li ve vodiči napětí 230 V</a:t>
            </a:r>
          </a:p>
          <a:p>
            <a:r>
              <a:rPr lang="cs-CZ" sz="1800" b="1" dirty="0" smtClean="0">
                <a:solidFill>
                  <a:srgbClr val="002060"/>
                </a:solidFill>
              </a:rPr>
              <a:t>Opravovat vadný spotřebič</a:t>
            </a:r>
          </a:p>
          <a:p>
            <a:r>
              <a:rPr lang="cs-CZ" sz="1800" b="1" dirty="0" smtClean="0">
                <a:solidFill>
                  <a:srgbClr val="002060"/>
                </a:solidFill>
              </a:rPr>
              <a:t>Používat domácí elektrospotřebiče</a:t>
            </a:r>
          </a:p>
          <a:p>
            <a:r>
              <a:rPr lang="cs-CZ" sz="1800" b="1" dirty="0" smtClean="0">
                <a:solidFill>
                  <a:srgbClr val="002060"/>
                </a:solidFill>
              </a:rPr>
              <a:t>Lézt na stožáry vysokého napětí</a:t>
            </a:r>
          </a:p>
          <a:p>
            <a:r>
              <a:rPr lang="cs-CZ" sz="1800" b="1" dirty="0">
                <a:solidFill>
                  <a:srgbClr val="002060"/>
                </a:solidFill>
              </a:rPr>
              <a:t>O</a:t>
            </a:r>
            <a:r>
              <a:rPr lang="cs-CZ" sz="1800" b="1" dirty="0" smtClean="0">
                <a:solidFill>
                  <a:srgbClr val="002060"/>
                </a:solidFill>
              </a:rPr>
              <a:t>pravovat venkovní vedení bez napětí</a:t>
            </a:r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96411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endParaRPr lang="cs-CZ" sz="2000" dirty="0" smtClean="0"/>
          </a:p>
          <a:p>
            <a:r>
              <a:rPr lang="cs-CZ" sz="2000" dirty="0" smtClean="0"/>
              <a:t>RAUNER, Karel – hlavní autor. </a:t>
            </a:r>
            <a:r>
              <a:rPr lang="cs-CZ" sz="2000" i="1" dirty="0" smtClean="0"/>
              <a:t>Fyzika pro 6. ročník základní školy a primu víceletého gymnázia. </a:t>
            </a:r>
            <a:r>
              <a:rPr lang="cs-CZ" sz="2000" dirty="0" smtClean="0"/>
              <a:t>1. vydání</a:t>
            </a:r>
            <a:r>
              <a:rPr lang="cs-CZ" sz="2000" i="1" dirty="0" smtClean="0"/>
              <a:t>.</a:t>
            </a:r>
            <a:r>
              <a:rPr lang="cs-CZ" sz="2000" dirty="0" smtClean="0"/>
              <a:t> Plzeň: Nakladatelství Fraus, 2004. </a:t>
            </a:r>
            <a:br>
              <a:rPr lang="cs-CZ" sz="2000" dirty="0" smtClean="0"/>
            </a:br>
            <a:r>
              <a:rPr lang="cs-CZ" sz="2000" dirty="0" smtClean="0"/>
              <a:t>ISBN 80-7238-210-1</a:t>
            </a:r>
          </a:p>
          <a:p>
            <a:r>
              <a:rPr lang="cs-CZ" sz="2000" dirty="0" smtClean="0"/>
              <a:t>RAUNER, Karel – hlavní autor. </a:t>
            </a:r>
            <a:r>
              <a:rPr lang="cs-CZ" sz="2000" i="1" dirty="0" smtClean="0"/>
              <a:t>Fyzika 6 pracovní sešit pro základní školy a víceletá gymnázia.</a:t>
            </a:r>
            <a:r>
              <a:rPr lang="cs-CZ" sz="2000" dirty="0" smtClean="0"/>
              <a:t> 1.vydání. Plzeň: Nakladatelství Fraus, 2004.</a:t>
            </a:r>
            <a:br>
              <a:rPr lang="cs-CZ" sz="2000" dirty="0" smtClean="0"/>
            </a:br>
            <a:r>
              <a:rPr lang="cs-CZ" sz="2000" dirty="0" smtClean="0"/>
              <a:t>ISBN 80-7238-328-0</a:t>
            </a:r>
          </a:p>
          <a:p>
            <a:r>
              <a:rPr lang="cs-CZ" sz="2000" dirty="0" smtClean="0"/>
              <a:t>MACHÁČEK, Martin. </a:t>
            </a:r>
            <a:r>
              <a:rPr lang="cs-CZ" sz="2000" i="1" dirty="0" smtClean="0"/>
              <a:t>Fyzika 6 pro základní školy a víceletá gymnázia.</a:t>
            </a:r>
            <a:r>
              <a:rPr lang="cs-CZ" sz="2000" dirty="0" smtClean="0"/>
              <a:t> 3. vydání. Praha: Prometheus, 1999. ISBN 80-7196-186-8</a:t>
            </a:r>
          </a:p>
          <a:p>
            <a:r>
              <a:rPr lang="cs-CZ" sz="2000" dirty="0"/>
              <a:t>Použité obrázky: www.office.microsoft.com [online]. c2011 [cit. </a:t>
            </a:r>
            <a:r>
              <a:rPr lang="cs-CZ" sz="2000" dirty="0" smtClean="0"/>
              <a:t>2011-07-25].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5675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</TotalTime>
  <Words>714</Words>
  <Application>Microsoft Office PowerPoint</Application>
  <PresentationFormat>Předvádění na obrazovce (4:3)</PresentationFormat>
  <Paragraphs>108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Bezpečnostní zásady při práci  s elektrospotřebiči</vt:lpstr>
      <vt:lpstr>Bezpečné zacházení s elektrickými spotřebiči</vt:lpstr>
      <vt:lpstr>Pokračování zásad bezpečnosti</vt:lpstr>
      <vt:lpstr>Další zásady bezpečnosti</vt:lpstr>
      <vt:lpstr>Co udělá el. proud s živým organismem</vt:lpstr>
      <vt:lpstr>Hasicí přístroje na elektrospotřebiče</vt:lpstr>
      <vt:lpstr>Tavná pojistka</vt:lpstr>
      <vt:lpstr>Jistič</vt:lpstr>
      <vt:lpstr>Tak ne! Tak ano!</vt:lpstr>
      <vt:lpstr>Ochrana domů před silným proudem</vt:lpstr>
      <vt:lpstr>Znáš odpověď?</vt:lpstr>
      <vt:lpstr>Vyber: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63</cp:revision>
  <dcterms:created xsi:type="dcterms:W3CDTF">2011-07-25T14:14:44Z</dcterms:created>
  <dcterms:modified xsi:type="dcterms:W3CDTF">2012-04-10T16:25:01Z</dcterms:modified>
</cp:coreProperties>
</file>