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50021"/>
    <a:srgbClr val="008000"/>
    <a:srgbClr val="FF9999"/>
    <a:srgbClr val="0000FF"/>
    <a:srgbClr val="FFFF66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BED3EA-875D-4F24-91F0-A3F72D3079F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ED1EEF-1F4D-44FB-84F4-A470C554773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7BDC93-CBE1-4F37-9504-103178DDBD74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CBF174-3B7B-4D81-A494-A6CD0CA48EC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61881E-17F3-454B-90AE-F7515603498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368FEE-06CC-4861-B97B-D1219818FD67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DD3005-8D74-4604-9F98-0B7E81A70090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0B394-CF12-43BF-9F09-A32B90BAFB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AE0051-08EA-4A76-8A4B-D5BC570BD34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D5BC36-20D5-4F2C-A2F8-B75AE62D119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178F90-8CD1-40D5-AB8E-A5CA3139BFF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E4CE378-7778-473E-8297-212CF058CD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9/96/Xenon_short-arc_bulb.jpg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7/74/Waterheater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3/3b/Batteries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3/3a/Gluehlampe_01_KMJ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4/4d/Electric_iron_lie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luehlampe_01_KMJ.jpg" TargetMode="External"/><Relationship Id="rId7" Type="http://schemas.openxmlformats.org/officeDocument/2006/relationships/hyperlink" Target="http://www.office.microsoft.com/" TargetMode="External"/><Relationship Id="rId2" Type="http://schemas.openxmlformats.org/officeDocument/2006/relationships/hyperlink" Target="http://commons.wikimedia.org/wiki/File:Electric_iron_li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Xenon_short-arc_bulb.jpg" TargetMode="External"/><Relationship Id="rId5" Type="http://schemas.openxmlformats.org/officeDocument/2006/relationships/hyperlink" Target="http://commons.wikimedia.org/wiki/File:Waterheater.jpg" TargetMode="External"/><Relationship Id="rId4" Type="http://schemas.openxmlformats.org/officeDocument/2006/relationships/hyperlink" Target="http://commons.wikimedia.org/wiki/File:Batteri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5"/>
          <p:cNvSpPr>
            <a:spLocks noChangeArrowheads="1"/>
          </p:cNvSpPr>
          <p:nvPr/>
        </p:nvSpPr>
        <p:spPr bwMode="auto">
          <a:xfrm>
            <a:off x="468313" y="1862138"/>
            <a:ext cx="8280400" cy="4181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 altLang="cs-CZ" dirty="0">
                <a:solidFill>
                  <a:srgbClr val="000000"/>
                </a:solidFill>
              </a:rPr>
              <a:t>Název školy: </a:t>
            </a:r>
            <a:r>
              <a:rPr lang="cs-CZ" altLang="cs-CZ" b="1" dirty="0">
                <a:solidFill>
                  <a:srgbClr val="000000"/>
                </a:solidFill>
              </a:rPr>
              <a:t> Základní škola a Mateřská škola Kladno, Norská 2633</a:t>
            </a:r>
            <a:r>
              <a:rPr lang="cs-CZ" altLang="cs-CZ" dirty="0">
                <a:solidFill>
                  <a:srgbClr val="000000"/>
                </a:solidFill>
              </a:rPr>
              <a:t/>
            </a:r>
            <a:br>
              <a:rPr lang="cs-CZ" altLang="cs-CZ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Autor: </a:t>
            </a:r>
            <a:r>
              <a:rPr lang="cs-CZ" altLang="cs-CZ" b="1" dirty="0">
                <a:solidFill>
                  <a:srgbClr val="000000"/>
                </a:solidFill>
              </a:rPr>
              <a:t>Bc. František Vlasák, </a:t>
            </a:r>
            <a:r>
              <a:rPr lang="cs-CZ" altLang="cs-CZ" b="1" dirty="0" err="1">
                <a:solidFill>
                  <a:srgbClr val="000000"/>
                </a:solidFill>
              </a:rPr>
              <a:t>DiS</a:t>
            </a:r>
            <a:r>
              <a:rPr lang="cs-CZ" altLang="cs-CZ" b="1" dirty="0">
                <a:solidFill>
                  <a:srgbClr val="000000"/>
                </a:solidFill>
              </a:rPr>
              <a:t>.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Název materiálu: </a:t>
            </a:r>
            <a:r>
              <a:rPr lang="cs-CZ" altLang="cs-CZ" b="1" dirty="0">
                <a:solidFill>
                  <a:srgbClr val="000000"/>
                </a:solidFill>
              </a:rPr>
              <a:t>VY_52_INOVACE_F8.Vl.53_</a:t>
            </a:r>
            <a:r>
              <a:rPr lang="cs-CZ" altLang="cs-CZ" b="1" dirty="0" err="1">
                <a:solidFill>
                  <a:srgbClr val="000000"/>
                </a:solidFill>
              </a:rPr>
              <a:t>Ohmuv</a:t>
            </a:r>
            <a:r>
              <a:rPr lang="cs-CZ" altLang="cs-CZ" b="1" dirty="0">
                <a:solidFill>
                  <a:srgbClr val="000000"/>
                </a:solidFill>
              </a:rPr>
              <a:t>_</a:t>
            </a:r>
            <a:r>
              <a:rPr lang="cs-CZ" altLang="cs-CZ" b="1" dirty="0" err="1">
                <a:solidFill>
                  <a:srgbClr val="000000"/>
                </a:solidFill>
              </a:rPr>
              <a:t>zakon</a:t>
            </a:r>
            <a:r>
              <a:rPr lang="cs-CZ" altLang="cs-CZ" b="1" dirty="0">
                <a:solidFill>
                  <a:srgbClr val="000000"/>
                </a:solidFill>
              </a:rPr>
              <a:t>_</a:t>
            </a:r>
            <a:r>
              <a:rPr lang="cs-CZ" altLang="cs-CZ" b="1" dirty="0" err="1">
                <a:solidFill>
                  <a:srgbClr val="000000"/>
                </a:solidFill>
              </a:rPr>
              <a:t>reseni</a:t>
            </a:r>
            <a:r>
              <a:rPr lang="cs-CZ" altLang="cs-CZ" b="1" dirty="0">
                <a:solidFill>
                  <a:srgbClr val="000000"/>
                </a:solidFill>
              </a:rPr>
              <a:t>_</a:t>
            </a:r>
            <a:r>
              <a:rPr lang="cs-CZ" altLang="cs-CZ" b="1" dirty="0" err="1">
                <a:solidFill>
                  <a:srgbClr val="000000"/>
                </a:solidFill>
              </a:rPr>
              <a:t>prikladu</a:t>
            </a:r>
            <a:r>
              <a:rPr lang="cs-CZ" altLang="cs-CZ" dirty="0">
                <a:solidFill>
                  <a:srgbClr val="000000"/>
                </a:solidFill>
              </a:rPr>
              <a:t/>
            </a:r>
            <a:br>
              <a:rPr lang="cs-CZ" altLang="cs-CZ" dirty="0">
                <a:solidFill>
                  <a:srgbClr val="000000"/>
                </a:solidFill>
              </a:rPr>
            </a:b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Datum: </a:t>
            </a:r>
            <a:r>
              <a:rPr lang="cs-CZ" altLang="cs-CZ" b="1" dirty="0">
                <a:solidFill>
                  <a:srgbClr val="000000"/>
                </a:solidFill>
              </a:rPr>
              <a:t>22.1.2014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Ročník: </a:t>
            </a:r>
            <a:r>
              <a:rPr lang="cs-CZ" altLang="cs-CZ" b="1" dirty="0">
                <a:solidFill>
                  <a:srgbClr val="000000"/>
                </a:solidFill>
              </a:rPr>
              <a:t>Osmý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oblast: </a:t>
            </a:r>
            <a:r>
              <a:rPr lang="cs-CZ" altLang="cs-CZ" b="1" dirty="0">
                <a:solidFill>
                  <a:srgbClr val="000000"/>
                </a:solidFill>
              </a:rPr>
              <a:t>Člověk a příroda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Vzdělávací obor: </a:t>
            </a:r>
            <a:r>
              <a:rPr lang="cs-CZ" altLang="cs-CZ" b="1" dirty="0">
                <a:solidFill>
                  <a:srgbClr val="000000"/>
                </a:solidFill>
              </a:rPr>
              <a:t>Fyzika </a:t>
            </a:r>
            <a:br>
              <a:rPr lang="cs-CZ" altLang="cs-CZ" b="1" dirty="0">
                <a:solidFill>
                  <a:srgbClr val="000000"/>
                </a:solidFill>
              </a:rPr>
            </a:br>
            <a:r>
              <a:rPr lang="cs-CZ" altLang="cs-CZ" dirty="0">
                <a:solidFill>
                  <a:srgbClr val="000000"/>
                </a:solidFill>
              </a:rPr>
              <a:t>Název: </a:t>
            </a:r>
            <a:r>
              <a:rPr lang="cs-CZ" altLang="cs-CZ" b="1" dirty="0">
                <a:solidFill>
                  <a:srgbClr val="000000"/>
                </a:solidFill>
              </a:rPr>
              <a:t>Ohmův zákon – řešení příkladů</a:t>
            </a:r>
          </a:p>
          <a:p>
            <a:r>
              <a:rPr lang="cs-CZ" altLang="cs-CZ" dirty="0">
                <a:solidFill>
                  <a:srgbClr val="000000"/>
                </a:solidFill>
              </a:rPr>
              <a:t>Číslo operačního programu: </a:t>
            </a:r>
            <a:r>
              <a:rPr lang="cs-CZ" altLang="cs-CZ" b="1" dirty="0">
                <a:solidFill>
                  <a:srgbClr val="000000"/>
                </a:solidFill>
              </a:rPr>
              <a:t>CZ.1.07/1.4.00/21.3489</a:t>
            </a:r>
            <a:endParaRPr lang="cs-CZ" altLang="cs-CZ" dirty="0">
              <a:solidFill>
                <a:srgbClr val="000000"/>
              </a:solidFill>
            </a:endParaRPr>
          </a:p>
          <a:p>
            <a:r>
              <a:rPr lang="cs-CZ" altLang="cs-CZ" dirty="0">
                <a:solidFill>
                  <a:srgbClr val="000000"/>
                </a:solidFill>
              </a:rPr>
              <a:t>Název projektu: </a:t>
            </a:r>
            <a:r>
              <a:rPr lang="cs-CZ" altLang="cs-CZ" b="1" dirty="0">
                <a:solidFill>
                  <a:srgbClr val="000000"/>
                </a:solidFill>
              </a:rPr>
              <a:t>UČÍME SE S RADOSTÍ</a:t>
            </a:r>
          </a:p>
          <a:p>
            <a:endParaRPr lang="cs-CZ" altLang="cs-CZ" b="1" dirty="0">
              <a:solidFill>
                <a:srgbClr val="000000"/>
              </a:solidFill>
            </a:endParaRPr>
          </a:p>
          <a:p>
            <a:r>
              <a:rPr lang="cs-CZ" altLang="cs-CZ" b="1" dirty="0">
                <a:solidFill>
                  <a:srgbClr val="000000"/>
                </a:solidFill>
              </a:rPr>
              <a:t>Anotace: </a:t>
            </a:r>
            <a:r>
              <a:rPr lang="cs-CZ" altLang="cs-CZ" sz="1600" b="1" dirty="0">
                <a:solidFill>
                  <a:srgbClr val="000000"/>
                </a:solidFill>
              </a:rPr>
              <a:t>Prezentace slouží jako výukový materiál nebo opakování výpočtů proudu, napětí a odporu z Ohmova zákona.</a:t>
            </a:r>
          </a:p>
        </p:txBody>
      </p:sp>
      <p:pic>
        <p:nvPicPr>
          <p:cNvPr id="2051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6768107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4"/>
          <p:cNvSpPr>
            <a:spLocks noChangeArrowheads="1"/>
          </p:cNvSpPr>
          <p:nvPr/>
        </p:nvSpPr>
        <p:spPr bwMode="auto">
          <a:xfrm>
            <a:off x="666750" y="1125538"/>
            <a:ext cx="7621588" cy="981075"/>
          </a:xfrm>
          <a:prstGeom prst="rect">
            <a:avLst/>
          </a:prstGeom>
          <a:solidFill>
            <a:srgbClr val="FFFF99"/>
          </a:solidFill>
          <a:ln w="349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altLang="cs-CZ" sz="2800" b="1">
                <a:latin typeface="Comic Sans MS" pitchFamily="66" charset="0"/>
              </a:rPr>
              <a:t>Proud, který prochází vodičem,</a:t>
            </a:r>
          </a:p>
          <a:p>
            <a:pPr algn="ctr"/>
            <a:r>
              <a:rPr lang="cs-CZ" altLang="cs-CZ" sz="2800" b="1">
                <a:latin typeface="Comic Sans MS" pitchFamily="66" charset="0"/>
              </a:rPr>
              <a:t> je přímo úměrný napětí na koncích vodiče.</a:t>
            </a:r>
          </a:p>
        </p:txBody>
      </p:sp>
      <p:sp>
        <p:nvSpPr>
          <p:cNvPr id="3075" name="Rectangle 5"/>
          <p:cNvSpPr>
            <a:spLocks noChangeArrowheads="1"/>
          </p:cNvSpPr>
          <p:nvPr/>
        </p:nvSpPr>
        <p:spPr bwMode="auto">
          <a:xfrm>
            <a:off x="2843213" y="333375"/>
            <a:ext cx="3130550" cy="676275"/>
          </a:xfrm>
          <a:prstGeom prst="rect">
            <a:avLst/>
          </a:prstGeom>
          <a:solidFill>
            <a:srgbClr val="FFFF99"/>
          </a:solidFill>
          <a:ln w="349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altLang="cs-CZ" sz="3600" b="1">
                <a:latin typeface="Comic Sans MS" pitchFamily="66" charset="0"/>
              </a:rPr>
              <a:t>Ohmův zákon</a:t>
            </a:r>
          </a:p>
        </p:txBody>
      </p:sp>
      <p:sp>
        <p:nvSpPr>
          <p:cNvPr id="3076" name="Rectangle 6"/>
          <p:cNvSpPr>
            <a:spLocks noChangeArrowheads="1"/>
          </p:cNvSpPr>
          <p:nvPr/>
        </p:nvSpPr>
        <p:spPr bwMode="auto">
          <a:xfrm>
            <a:off x="900113" y="2708275"/>
            <a:ext cx="2368550" cy="676275"/>
          </a:xfrm>
          <a:prstGeom prst="rect">
            <a:avLst/>
          </a:prstGeom>
          <a:solidFill>
            <a:srgbClr val="FFFF99"/>
          </a:solidFill>
          <a:ln w="349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altLang="cs-CZ" sz="3600" b="1">
                <a:solidFill>
                  <a:srgbClr val="0000FF"/>
                </a:solidFill>
                <a:latin typeface="Comic Sans MS" pitchFamily="66" charset="0"/>
              </a:rPr>
              <a:t>I = U : R</a:t>
            </a:r>
          </a:p>
        </p:txBody>
      </p:sp>
      <p:sp>
        <p:nvSpPr>
          <p:cNvPr id="3077" name="Rectangle 7"/>
          <p:cNvSpPr>
            <a:spLocks noChangeArrowheads="1"/>
          </p:cNvSpPr>
          <p:nvPr/>
        </p:nvSpPr>
        <p:spPr bwMode="auto">
          <a:xfrm>
            <a:off x="3203575" y="3789363"/>
            <a:ext cx="2368550" cy="676275"/>
          </a:xfrm>
          <a:prstGeom prst="rect">
            <a:avLst/>
          </a:prstGeom>
          <a:solidFill>
            <a:srgbClr val="FFFF99"/>
          </a:solidFill>
          <a:ln w="349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altLang="cs-CZ" sz="3600" b="1">
                <a:solidFill>
                  <a:srgbClr val="008000"/>
                </a:solidFill>
                <a:latin typeface="Comic Sans MS" pitchFamily="66" charset="0"/>
              </a:rPr>
              <a:t>R = U : I</a:t>
            </a:r>
          </a:p>
        </p:txBody>
      </p:sp>
      <p:sp>
        <p:nvSpPr>
          <p:cNvPr id="3078" name="Rectangle 8"/>
          <p:cNvSpPr>
            <a:spLocks noChangeArrowheads="1"/>
          </p:cNvSpPr>
          <p:nvPr/>
        </p:nvSpPr>
        <p:spPr bwMode="auto">
          <a:xfrm>
            <a:off x="5729288" y="4868863"/>
            <a:ext cx="2368550" cy="676275"/>
          </a:xfrm>
          <a:prstGeom prst="rect">
            <a:avLst/>
          </a:prstGeom>
          <a:solidFill>
            <a:srgbClr val="FFFF99"/>
          </a:solidFill>
          <a:ln w="3492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ctr"/>
            <a:r>
              <a:rPr lang="cs-CZ" altLang="cs-CZ" sz="3600" b="1">
                <a:solidFill>
                  <a:srgbClr val="A50021"/>
                </a:solidFill>
                <a:latin typeface="Comic Sans MS" pitchFamily="66" charset="0"/>
              </a:rPr>
              <a:t>U = I . R</a:t>
            </a:r>
          </a:p>
        </p:txBody>
      </p:sp>
      <p:pic>
        <p:nvPicPr>
          <p:cNvPr id="3079" name="Picture 9" descr="MC90044151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3663" y="2349500"/>
            <a:ext cx="1911350" cy="172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Picture 10" descr="MC90027969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3933825"/>
            <a:ext cx="1824037" cy="1392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Picture 11" descr="MC900371024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375" y="4652963"/>
            <a:ext cx="19637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ChangeArrowheads="1"/>
          </p:cNvSpPr>
          <p:nvPr/>
        </p:nvSpPr>
        <p:spPr bwMode="auto">
          <a:xfrm>
            <a:off x="395288" y="404813"/>
            <a:ext cx="8377237" cy="854075"/>
          </a:xfrm>
          <a:prstGeom prst="rect">
            <a:avLst/>
          </a:prstGeom>
          <a:solidFill>
            <a:srgbClr val="FFFF00"/>
          </a:solidFill>
          <a:ln w="3175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altLang="cs-CZ" sz="2400" b="1">
                <a:latin typeface="Comic Sans MS" pitchFamily="66" charset="0"/>
              </a:rPr>
              <a:t>1, Obloukovou lampou procházel proud 5 A. Na jaké napětí byla lampa o odporu 8 Ω připojena ?</a:t>
            </a:r>
          </a:p>
        </p:txBody>
      </p:sp>
      <p:pic>
        <p:nvPicPr>
          <p:cNvPr id="4099" name="Picture 6" descr="File:Xenon short-arc bulb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25" y="1700213"/>
            <a:ext cx="2225675" cy="1670050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468313" y="2060575"/>
            <a:ext cx="3024187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R = 8 </a:t>
            </a:r>
            <a:r>
              <a:rPr lang="el-GR" altLang="cs-CZ" sz="2400" b="1">
                <a:latin typeface="Comic Sans MS" pitchFamily="66" charset="0"/>
              </a:rPr>
              <a:t>Ω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I</a:t>
            </a:r>
            <a:r>
              <a:rPr lang="cs-CZ" altLang="cs-CZ" sz="2400" b="1" baseline="-25000">
                <a:latin typeface="Comic Sans MS" pitchFamily="66" charset="0"/>
              </a:rPr>
              <a:t> </a:t>
            </a:r>
            <a:r>
              <a:rPr lang="cs-CZ" altLang="cs-CZ" sz="2400" b="1">
                <a:latin typeface="Comic Sans MS" pitchFamily="66" charset="0"/>
              </a:rPr>
              <a:t>= 5 A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? V</a:t>
            </a:r>
          </a:p>
        </p:txBody>
      </p: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3995738" y="3716338"/>
            <a:ext cx="3600450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I . R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5 A . 8 </a:t>
            </a:r>
            <a:r>
              <a:rPr lang="el-GR" altLang="cs-CZ" sz="2400" b="1">
                <a:latin typeface="Comic Sans MS" pitchFamily="66" charset="0"/>
              </a:rPr>
              <a:t>Ω</a:t>
            </a:r>
            <a:endParaRPr lang="cs-CZ" altLang="cs-CZ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altLang="cs-CZ" sz="2400" b="1" u="sng">
                <a:solidFill>
                  <a:srgbClr val="FF0000"/>
                </a:solidFill>
                <a:latin typeface="Comic Sans MS" pitchFamily="66" charset="0"/>
              </a:rPr>
              <a:t>U = 40 V</a:t>
            </a:r>
            <a:endParaRPr lang="el-GR" altLang="cs-CZ" sz="24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250825" y="5876925"/>
            <a:ext cx="8604250" cy="461963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300" b="1">
                <a:latin typeface="Comic Sans MS" pitchFamily="66" charset="0"/>
              </a:rPr>
              <a:t>Oblouková lampa je připojena na napětí o velikosti 40 V</a:t>
            </a:r>
            <a:r>
              <a:rPr lang="cs-CZ" altLang="cs-CZ" sz="2400" b="1"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4" grpId="0" animBg="1"/>
      <p:bldP spid="4105" grpId="0" animBg="1"/>
      <p:bldP spid="410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ChangeArrowheads="1"/>
          </p:cNvSpPr>
          <p:nvPr/>
        </p:nvSpPr>
        <p:spPr bwMode="auto">
          <a:xfrm>
            <a:off x="395288" y="549275"/>
            <a:ext cx="8105775" cy="85090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altLang="cs-CZ" sz="2400" b="1">
                <a:latin typeface="Comic Sans MS" pitchFamily="66" charset="0"/>
              </a:rPr>
              <a:t>2, Jaký odpor musí mít topné těleso, aby jím při napětí 220 V procházel proud 4,1 A ?</a:t>
            </a:r>
          </a:p>
        </p:txBody>
      </p:sp>
      <p:pic>
        <p:nvPicPr>
          <p:cNvPr id="5123" name="Picture 6" descr="File:Waterheater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1773238"/>
            <a:ext cx="3089275" cy="2058987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5127" name="Text Box 7"/>
          <p:cNvSpPr txBox="1">
            <a:spLocks noChangeArrowheads="1"/>
          </p:cNvSpPr>
          <p:nvPr/>
        </p:nvSpPr>
        <p:spPr bwMode="auto">
          <a:xfrm>
            <a:off x="468313" y="2060575"/>
            <a:ext cx="3816350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220 V</a:t>
            </a:r>
            <a:endParaRPr lang="el-GR" altLang="cs-CZ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I</a:t>
            </a:r>
            <a:r>
              <a:rPr lang="cs-CZ" altLang="cs-CZ" sz="2400" b="1" baseline="-25000">
                <a:latin typeface="Comic Sans MS" pitchFamily="66" charset="0"/>
              </a:rPr>
              <a:t> </a:t>
            </a:r>
            <a:r>
              <a:rPr lang="cs-CZ" altLang="cs-CZ" sz="2400" b="1">
                <a:latin typeface="Comic Sans MS" pitchFamily="66" charset="0"/>
              </a:rPr>
              <a:t>= 4,1 A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R = ? </a:t>
            </a:r>
            <a:r>
              <a:rPr lang="el-GR" altLang="cs-CZ" sz="2400" b="1">
                <a:latin typeface="Comic Sans MS" pitchFamily="66" charset="0"/>
              </a:rPr>
              <a:t>Ω</a:t>
            </a:r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4356100" y="4076700"/>
            <a:ext cx="3816350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R = U : I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R = 220 V : 4,1 A</a:t>
            </a:r>
          </a:p>
          <a:p>
            <a:pPr>
              <a:spcBef>
                <a:spcPct val="50000"/>
              </a:spcBef>
            </a:pPr>
            <a:r>
              <a:rPr lang="cs-CZ" altLang="cs-CZ" sz="2400" b="1" u="sng">
                <a:solidFill>
                  <a:srgbClr val="FF0000"/>
                </a:solidFill>
                <a:latin typeface="Comic Sans MS" pitchFamily="66" charset="0"/>
              </a:rPr>
              <a:t>R = 53,6 </a:t>
            </a:r>
            <a:r>
              <a:rPr lang="el-GR" altLang="cs-CZ" sz="2400" b="1" u="sng">
                <a:solidFill>
                  <a:srgbClr val="FF0000"/>
                </a:solidFill>
                <a:latin typeface="Comic Sans MS" pitchFamily="66" charset="0"/>
              </a:rPr>
              <a:t>Ω</a:t>
            </a:r>
          </a:p>
        </p:txBody>
      </p:sp>
      <p:sp>
        <p:nvSpPr>
          <p:cNvPr id="5129" name="Text Box 9"/>
          <p:cNvSpPr txBox="1">
            <a:spLocks noChangeArrowheads="1"/>
          </p:cNvSpPr>
          <p:nvPr/>
        </p:nvSpPr>
        <p:spPr bwMode="auto">
          <a:xfrm>
            <a:off x="539750" y="5949950"/>
            <a:ext cx="7993063" cy="48260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Topné těleso musí mít odpor o velikosti 53,6 </a:t>
            </a:r>
            <a:r>
              <a:rPr lang="el-GR" altLang="cs-CZ" sz="2400" b="1">
                <a:latin typeface="Comic Sans MS" pitchFamily="66" charset="0"/>
              </a:rPr>
              <a:t>Ω</a:t>
            </a:r>
            <a:r>
              <a:rPr lang="cs-CZ" altLang="cs-CZ" sz="2400" b="1"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1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1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7" grpId="0" animBg="1"/>
      <p:bldP spid="5128" grpId="0" animBg="1"/>
      <p:bldP spid="51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ChangeArrowheads="1"/>
          </p:cNvSpPr>
          <p:nvPr/>
        </p:nvSpPr>
        <p:spPr bwMode="auto">
          <a:xfrm>
            <a:off x="263525" y="461963"/>
            <a:ext cx="8701088" cy="850900"/>
          </a:xfrm>
          <a:prstGeom prst="rect">
            <a:avLst/>
          </a:prstGeom>
          <a:solidFill>
            <a:srgbClr val="FFFF00"/>
          </a:solidFill>
          <a:ln w="28575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altLang="cs-CZ" sz="2400" b="1">
                <a:latin typeface="Comic Sans MS" pitchFamily="66" charset="0"/>
              </a:rPr>
              <a:t>3, Spotřebičem o odporu 1 k</a:t>
            </a:r>
            <a:r>
              <a:rPr lang="el-GR" altLang="cs-CZ" sz="2400" b="1">
                <a:latin typeface="Comic Sans MS" pitchFamily="66" charset="0"/>
              </a:rPr>
              <a:t>Ω</a:t>
            </a:r>
            <a:r>
              <a:rPr lang="cs-CZ" altLang="cs-CZ" sz="2400" b="1">
                <a:latin typeface="Comic Sans MS" pitchFamily="66" charset="0"/>
              </a:rPr>
              <a:t> prochází proud 8 mA. Jaké napětí má zdroj, k němuž je spotřebič připojen?</a:t>
            </a:r>
            <a:endParaRPr lang="el-GR" altLang="cs-CZ" sz="2400" b="1">
              <a:latin typeface="Comic Sans MS" pitchFamily="66" charset="0"/>
            </a:endParaRPr>
          </a:p>
        </p:txBody>
      </p:sp>
      <p:pic>
        <p:nvPicPr>
          <p:cNvPr id="6147" name="Picture 6" descr="File:Batteries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425" y="1484313"/>
            <a:ext cx="2857500" cy="2038350"/>
          </a:xfrm>
          <a:prstGeom prst="rect">
            <a:avLst/>
          </a:prstGeom>
          <a:noFill/>
          <a:ln w="25400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6151" name="Text Box 7"/>
          <p:cNvSpPr txBox="1">
            <a:spLocks noChangeArrowheads="1"/>
          </p:cNvSpPr>
          <p:nvPr/>
        </p:nvSpPr>
        <p:spPr bwMode="auto">
          <a:xfrm>
            <a:off x="468313" y="2060575"/>
            <a:ext cx="3816350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R = 1 k</a:t>
            </a:r>
            <a:r>
              <a:rPr lang="el-GR" altLang="cs-CZ" sz="2400" b="1">
                <a:latin typeface="Comic Sans MS" pitchFamily="66" charset="0"/>
              </a:rPr>
              <a:t>Ω</a:t>
            </a:r>
            <a:r>
              <a:rPr lang="cs-CZ" altLang="cs-CZ" sz="2400" b="1">
                <a:latin typeface="Comic Sans MS" pitchFamily="66" charset="0"/>
              </a:rPr>
              <a:t> = 1000 </a:t>
            </a:r>
            <a:r>
              <a:rPr lang="el-GR" altLang="cs-CZ" sz="2400" b="1">
                <a:latin typeface="Comic Sans MS" pitchFamily="66" charset="0"/>
              </a:rPr>
              <a:t>Ω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I</a:t>
            </a:r>
            <a:r>
              <a:rPr lang="cs-CZ" altLang="cs-CZ" sz="2400" b="1" baseline="-25000">
                <a:latin typeface="Comic Sans MS" pitchFamily="66" charset="0"/>
              </a:rPr>
              <a:t> </a:t>
            </a:r>
            <a:r>
              <a:rPr lang="cs-CZ" altLang="cs-CZ" sz="2400" b="1">
                <a:latin typeface="Comic Sans MS" pitchFamily="66" charset="0"/>
              </a:rPr>
              <a:t>= 8 mA = 0,008 A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? V</a:t>
            </a:r>
          </a:p>
        </p:txBody>
      </p:sp>
      <p:sp>
        <p:nvSpPr>
          <p:cNvPr id="6152" name="Text Box 8"/>
          <p:cNvSpPr txBox="1">
            <a:spLocks noChangeArrowheads="1"/>
          </p:cNvSpPr>
          <p:nvPr/>
        </p:nvSpPr>
        <p:spPr bwMode="auto">
          <a:xfrm>
            <a:off x="4427538" y="4005263"/>
            <a:ext cx="3816350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I . R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0,008 A . 1000 </a:t>
            </a:r>
            <a:r>
              <a:rPr lang="el-GR" altLang="cs-CZ" sz="2400" b="1">
                <a:latin typeface="Comic Sans MS" pitchFamily="66" charset="0"/>
              </a:rPr>
              <a:t>Ω</a:t>
            </a:r>
            <a:endParaRPr lang="cs-CZ" altLang="cs-CZ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altLang="cs-CZ" sz="2400" b="1" u="sng">
                <a:solidFill>
                  <a:srgbClr val="FF0000"/>
                </a:solidFill>
                <a:latin typeface="Comic Sans MS" pitchFamily="66" charset="0"/>
              </a:rPr>
              <a:t>U = 8 V</a:t>
            </a:r>
            <a:endParaRPr lang="el-GR" altLang="cs-CZ" sz="24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539750" y="5949950"/>
            <a:ext cx="5545138" cy="48260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Zdroj má napětí o velikosti 8 V.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6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1" grpId="0" animBg="1"/>
      <p:bldP spid="6152" grpId="0" animBg="1"/>
      <p:bldP spid="615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6" descr="File:Gluehlampe 01 KMJ.jpg">
            <a:hlinkClick r:id="rId2" action="ppaction://hlinkfile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716752">
            <a:off x="6877050" y="1196975"/>
            <a:ext cx="1246188" cy="207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Rectangle 4"/>
          <p:cNvSpPr>
            <a:spLocks noChangeArrowheads="1"/>
          </p:cNvSpPr>
          <p:nvPr/>
        </p:nvSpPr>
        <p:spPr bwMode="auto">
          <a:xfrm>
            <a:off x="539750" y="157163"/>
            <a:ext cx="7850188" cy="12001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altLang="cs-CZ" sz="2400" b="1">
                <a:latin typeface="Comic Sans MS" pitchFamily="66" charset="0"/>
              </a:rPr>
              <a:t>4, Vláknem žárovky o odporu 800 Ω prochází proud 275 mA. Na jaké napětí je žárovka připojena?</a:t>
            </a: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468313" y="2060575"/>
            <a:ext cx="3816350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R = 800 </a:t>
            </a:r>
            <a:r>
              <a:rPr lang="el-GR" altLang="cs-CZ" sz="2400" b="1">
                <a:latin typeface="Comic Sans MS" pitchFamily="66" charset="0"/>
              </a:rPr>
              <a:t>Ω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I</a:t>
            </a:r>
            <a:r>
              <a:rPr lang="cs-CZ" altLang="cs-CZ" sz="2400" b="1" baseline="-25000">
                <a:latin typeface="Comic Sans MS" pitchFamily="66" charset="0"/>
              </a:rPr>
              <a:t> </a:t>
            </a:r>
            <a:r>
              <a:rPr lang="cs-CZ" altLang="cs-CZ" sz="2400" b="1">
                <a:latin typeface="Comic Sans MS" pitchFamily="66" charset="0"/>
              </a:rPr>
              <a:t>= 275 mA = 0,275 A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? V</a:t>
            </a: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4859338" y="3213100"/>
            <a:ext cx="3600450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I . R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0,275 A . 800 </a:t>
            </a:r>
            <a:r>
              <a:rPr lang="el-GR" altLang="cs-CZ" sz="2400" b="1">
                <a:latin typeface="Comic Sans MS" pitchFamily="66" charset="0"/>
              </a:rPr>
              <a:t>Ω</a:t>
            </a:r>
            <a:endParaRPr lang="cs-CZ" altLang="cs-CZ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altLang="cs-CZ" sz="2400" b="1" u="sng">
                <a:solidFill>
                  <a:srgbClr val="FF0000"/>
                </a:solidFill>
                <a:latin typeface="Comic Sans MS" pitchFamily="66" charset="0"/>
              </a:rPr>
              <a:t>U = 220 V</a:t>
            </a:r>
            <a:endParaRPr lang="el-GR" altLang="cs-CZ" sz="24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539750" y="5445125"/>
            <a:ext cx="8208963" cy="48260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Žárovka je připojena na napětí o velikosti 220 V.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5" grpId="0" animBg="1"/>
      <p:bldP spid="7176" grpId="0" animBg="1"/>
      <p:bldP spid="717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/>
          <p:cNvSpPr>
            <a:spLocks noChangeArrowheads="1"/>
          </p:cNvSpPr>
          <p:nvPr/>
        </p:nvSpPr>
        <p:spPr bwMode="auto">
          <a:xfrm>
            <a:off x="539750" y="333375"/>
            <a:ext cx="7850188" cy="8477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altLang="cs-CZ" sz="2400" b="1">
                <a:latin typeface="Comic Sans MS" pitchFamily="66" charset="0"/>
              </a:rPr>
              <a:t>5, Žehlička na napětí 220 V má odpor topné vložky 40,4 </a:t>
            </a:r>
            <a:r>
              <a:rPr lang="el-GR" altLang="cs-CZ" sz="2400" b="1">
                <a:latin typeface="Comic Sans MS" pitchFamily="66" charset="0"/>
              </a:rPr>
              <a:t>Ω</a:t>
            </a:r>
            <a:r>
              <a:rPr lang="cs-CZ" altLang="cs-CZ" sz="2400" b="1">
                <a:latin typeface="Comic Sans MS" pitchFamily="66" charset="0"/>
              </a:rPr>
              <a:t>. Jak velký proud prochází topnou vložkou?</a:t>
            </a:r>
            <a:endParaRPr lang="el-GR" altLang="cs-CZ" sz="2400" b="1">
              <a:latin typeface="Comic Sans MS" pitchFamily="66" charset="0"/>
            </a:endParaRPr>
          </a:p>
        </p:txBody>
      </p:sp>
      <p:pic>
        <p:nvPicPr>
          <p:cNvPr id="8195" name="Picture 6" descr="File:Electric iron li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1412875"/>
            <a:ext cx="2087562" cy="2057400"/>
          </a:xfrm>
          <a:prstGeom prst="rect">
            <a:avLst/>
          </a:prstGeom>
          <a:noFill/>
          <a:ln w="28575">
            <a:solidFill>
              <a:srgbClr val="FF0000"/>
            </a:solidFill>
            <a:miter lim="800000"/>
            <a:headEnd/>
            <a:tailEnd/>
          </a:ln>
        </p:spPr>
      </p:pic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468313" y="1628775"/>
            <a:ext cx="3024187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220 V</a:t>
            </a:r>
            <a:endParaRPr lang="el-GR" altLang="cs-CZ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R = 40,4 </a:t>
            </a:r>
            <a:r>
              <a:rPr lang="el-GR" altLang="cs-CZ" sz="2400" b="1">
                <a:latin typeface="Comic Sans MS" pitchFamily="66" charset="0"/>
              </a:rPr>
              <a:t>Ω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I = ? A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2916238" y="3573463"/>
            <a:ext cx="3455987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I = U : R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I = 220 V : 40,4 </a:t>
            </a:r>
            <a:r>
              <a:rPr lang="el-GR" altLang="cs-CZ" sz="2400" b="1">
                <a:latin typeface="Comic Sans MS" pitchFamily="66" charset="0"/>
              </a:rPr>
              <a:t>Ω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solidFill>
                  <a:srgbClr val="FF0000"/>
                </a:solidFill>
                <a:latin typeface="Comic Sans MS" pitchFamily="66" charset="0"/>
              </a:rPr>
              <a:t>I = 5,4 A</a:t>
            </a:r>
            <a:endParaRPr lang="el-GR" altLang="cs-CZ" sz="24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323850" y="5734050"/>
            <a:ext cx="8640763" cy="48260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Topnou vložkou žehličky prochází proud o velikosti 5,4 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9" grpId="0" animBg="1"/>
      <p:bldP spid="8200" grpId="0" animBg="1"/>
      <p:bldP spid="820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4"/>
          <p:cNvSpPr>
            <a:spLocks noChangeArrowheads="1"/>
          </p:cNvSpPr>
          <p:nvPr/>
        </p:nvSpPr>
        <p:spPr bwMode="auto">
          <a:xfrm>
            <a:off x="684213" y="260350"/>
            <a:ext cx="7526337" cy="847725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r>
              <a:rPr lang="cs-CZ" altLang="cs-CZ" sz="2400" b="1">
                <a:latin typeface="Comic Sans MS" pitchFamily="66" charset="0"/>
              </a:rPr>
              <a:t>Na jaké napětí byl připojen spotřebič, je-li jeho </a:t>
            </a:r>
          </a:p>
          <a:p>
            <a:r>
              <a:rPr lang="cs-CZ" altLang="cs-CZ" sz="2400" b="1">
                <a:latin typeface="Comic Sans MS" pitchFamily="66" charset="0"/>
              </a:rPr>
              <a:t>odpor 540 Ω a prochází jím proud 4,5 A ?</a:t>
            </a:r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468313" y="2060575"/>
            <a:ext cx="3024187" cy="1577975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R = 540 </a:t>
            </a:r>
            <a:r>
              <a:rPr lang="el-GR" altLang="cs-CZ" sz="2400" b="1">
                <a:latin typeface="Comic Sans MS" pitchFamily="66" charset="0"/>
              </a:rPr>
              <a:t>Ω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I</a:t>
            </a:r>
            <a:r>
              <a:rPr lang="cs-CZ" altLang="cs-CZ" sz="2400" b="1" baseline="-25000">
                <a:latin typeface="Comic Sans MS" pitchFamily="66" charset="0"/>
              </a:rPr>
              <a:t> </a:t>
            </a:r>
            <a:r>
              <a:rPr lang="cs-CZ" altLang="cs-CZ" sz="2400" b="1">
                <a:latin typeface="Comic Sans MS" pitchFamily="66" charset="0"/>
              </a:rPr>
              <a:t>= 4,5 A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? V</a:t>
            </a:r>
          </a:p>
        </p:txBody>
      </p: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3995738" y="3068638"/>
            <a:ext cx="4608512" cy="2125662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I . R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4,5 A . 540 </a:t>
            </a:r>
            <a:r>
              <a:rPr lang="el-GR" altLang="cs-CZ" sz="2400" b="1">
                <a:latin typeface="Comic Sans MS" pitchFamily="66" charset="0"/>
              </a:rPr>
              <a:t>Ω</a:t>
            </a:r>
            <a:endParaRPr lang="cs-CZ" altLang="cs-CZ" sz="2400" b="1">
              <a:latin typeface="Comic Sans MS" pitchFamily="66" charset="0"/>
            </a:endParaRP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 = 2430 V</a:t>
            </a:r>
          </a:p>
          <a:p>
            <a:pPr>
              <a:spcBef>
                <a:spcPct val="50000"/>
              </a:spcBef>
            </a:pPr>
            <a:r>
              <a:rPr lang="cs-CZ" altLang="cs-CZ" sz="2400" b="1" u="sng">
                <a:solidFill>
                  <a:srgbClr val="FF0000"/>
                </a:solidFill>
                <a:latin typeface="Comic Sans MS" pitchFamily="66" charset="0"/>
              </a:rPr>
              <a:t>U = 2,43 kV</a:t>
            </a:r>
            <a:endParaRPr lang="el-GR" altLang="cs-CZ" sz="2400" b="1" u="sng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611188" y="5734050"/>
            <a:ext cx="8208962" cy="48260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Spotřebič byl připojen na napětí o velikosti 2,43 kV.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 animBg="1"/>
      <p:bldP spid="9222" grpId="0" animBg="1"/>
      <p:bldP spid="92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4"/>
          <p:cNvSpPr>
            <a:spLocks noChangeArrowheads="1"/>
          </p:cNvSpPr>
          <p:nvPr/>
        </p:nvSpPr>
        <p:spPr bwMode="auto">
          <a:xfrm>
            <a:off x="468313" y="260350"/>
            <a:ext cx="8224837" cy="121285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r>
              <a:rPr lang="cs-CZ" altLang="cs-CZ" sz="2400" b="1">
                <a:latin typeface="Comic Sans MS" pitchFamily="66" charset="0"/>
              </a:rPr>
              <a:t>Napětí na svorkách spotřebiče je 4,5 V. </a:t>
            </a:r>
          </a:p>
          <a:p>
            <a:r>
              <a:rPr lang="cs-CZ" altLang="cs-CZ" sz="2400" b="1">
                <a:latin typeface="Comic Sans MS" pitchFamily="66" charset="0"/>
              </a:rPr>
              <a:t>Spotřebičem prochází proud 0,5 A. Jaké napětí</a:t>
            </a:r>
          </a:p>
          <a:p>
            <a:r>
              <a:rPr lang="cs-CZ" altLang="cs-CZ" sz="2400" b="1">
                <a:latin typeface="Comic Sans MS" pitchFamily="66" charset="0"/>
              </a:rPr>
              <a:t>musí mít spotřebič, má-li jím procházet proud 0,7 A? 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468313" y="2060575"/>
            <a:ext cx="3024187" cy="2125663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</a:t>
            </a:r>
            <a:r>
              <a:rPr lang="cs-CZ" altLang="cs-CZ" sz="2400" b="1" baseline="-25000">
                <a:latin typeface="Comic Sans MS" pitchFamily="66" charset="0"/>
              </a:rPr>
              <a:t>1</a:t>
            </a:r>
            <a:r>
              <a:rPr lang="cs-CZ" altLang="cs-CZ" sz="2400" b="1">
                <a:latin typeface="Comic Sans MS" pitchFamily="66" charset="0"/>
              </a:rPr>
              <a:t> = 4,5 V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I</a:t>
            </a:r>
            <a:r>
              <a:rPr lang="cs-CZ" altLang="cs-CZ" sz="2400" b="1" baseline="-25000">
                <a:latin typeface="Comic Sans MS" pitchFamily="66" charset="0"/>
              </a:rPr>
              <a:t>1 </a:t>
            </a:r>
            <a:r>
              <a:rPr lang="cs-CZ" altLang="cs-CZ" sz="2400" b="1">
                <a:latin typeface="Comic Sans MS" pitchFamily="66" charset="0"/>
              </a:rPr>
              <a:t>= 0,5 A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I</a:t>
            </a:r>
            <a:r>
              <a:rPr lang="cs-CZ" altLang="cs-CZ" sz="2400" b="1" baseline="-25000">
                <a:latin typeface="Comic Sans MS" pitchFamily="66" charset="0"/>
              </a:rPr>
              <a:t>2</a:t>
            </a:r>
            <a:r>
              <a:rPr lang="cs-CZ" altLang="cs-CZ" sz="2400" b="1">
                <a:latin typeface="Comic Sans MS" pitchFamily="66" charset="0"/>
              </a:rPr>
              <a:t> = 0,7 A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</a:t>
            </a:r>
            <a:r>
              <a:rPr lang="cs-CZ" altLang="cs-CZ" sz="2400" b="1" baseline="-25000">
                <a:latin typeface="Comic Sans MS" pitchFamily="66" charset="0"/>
              </a:rPr>
              <a:t>2</a:t>
            </a:r>
            <a:r>
              <a:rPr lang="cs-CZ" altLang="cs-CZ" sz="2400" b="1">
                <a:latin typeface="Comic Sans MS" pitchFamily="66" charset="0"/>
              </a:rPr>
              <a:t> = ? V</a:t>
            </a:r>
          </a:p>
        </p:txBody>
      </p:sp>
      <p:sp>
        <p:nvSpPr>
          <p:cNvPr id="10246" name="Text Box 6"/>
          <p:cNvSpPr txBox="1">
            <a:spLocks noChangeArrowheads="1"/>
          </p:cNvSpPr>
          <p:nvPr/>
        </p:nvSpPr>
        <p:spPr bwMode="auto">
          <a:xfrm>
            <a:off x="3995738" y="2060575"/>
            <a:ext cx="4608512" cy="267335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</a:t>
            </a:r>
            <a:r>
              <a:rPr lang="cs-CZ" altLang="cs-CZ" sz="2400" b="1" baseline="-25000">
                <a:latin typeface="Comic Sans MS" pitchFamily="66" charset="0"/>
              </a:rPr>
              <a:t>1</a:t>
            </a:r>
            <a:r>
              <a:rPr lang="cs-CZ" altLang="cs-CZ" sz="2400" b="1">
                <a:latin typeface="Comic Sans MS" pitchFamily="66" charset="0"/>
              </a:rPr>
              <a:t> . I</a:t>
            </a:r>
            <a:r>
              <a:rPr lang="cs-CZ" altLang="cs-CZ" sz="2400" b="1" baseline="-25000">
                <a:latin typeface="Comic Sans MS" pitchFamily="66" charset="0"/>
              </a:rPr>
              <a:t>1</a:t>
            </a:r>
            <a:r>
              <a:rPr lang="cs-CZ" altLang="cs-CZ" sz="2400" b="1">
                <a:latin typeface="Comic Sans MS" pitchFamily="66" charset="0"/>
              </a:rPr>
              <a:t> = U</a:t>
            </a:r>
            <a:r>
              <a:rPr lang="cs-CZ" altLang="cs-CZ" sz="2400" b="1" baseline="-25000">
                <a:latin typeface="Comic Sans MS" pitchFamily="66" charset="0"/>
              </a:rPr>
              <a:t>2</a:t>
            </a:r>
            <a:r>
              <a:rPr lang="cs-CZ" altLang="cs-CZ" sz="2400" b="1">
                <a:latin typeface="Comic Sans MS" pitchFamily="66" charset="0"/>
              </a:rPr>
              <a:t> . I</a:t>
            </a:r>
            <a:r>
              <a:rPr lang="cs-CZ" altLang="cs-CZ" sz="2400" b="1" baseline="-25000">
                <a:latin typeface="Comic Sans MS" pitchFamily="66" charset="0"/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4,5 V . 0,5 A = U</a:t>
            </a:r>
            <a:r>
              <a:rPr lang="cs-CZ" altLang="cs-CZ" sz="2400" b="1" baseline="-25000">
                <a:latin typeface="Comic Sans MS" pitchFamily="66" charset="0"/>
              </a:rPr>
              <a:t>2</a:t>
            </a:r>
            <a:r>
              <a:rPr lang="cs-CZ" altLang="cs-CZ" sz="2400" b="1">
                <a:latin typeface="Comic Sans MS" pitchFamily="66" charset="0"/>
              </a:rPr>
              <a:t> . 0,7 A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9 = 0,7 U</a:t>
            </a:r>
            <a:r>
              <a:rPr lang="cs-CZ" altLang="cs-CZ" sz="2400" b="1" baseline="-25000">
                <a:latin typeface="Comic Sans MS" pitchFamily="66" charset="0"/>
              </a:rPr>
              <a:t>2</a:t>
            </a:r>
          </a:p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U</a:t>
            </a:r>
            <a:r>
              <a:rPr lang="cs-CZ" altLang="cs-CZ" sz="2400" b="1" baseline="-25000">
                <a:latin typeface="Comic Sans MS" pitchFamily="66" charset="0"/>
              </a:rPr>
              <a:t>2</a:t>
            </a:r>
            <a:r>
              <a:rPr lang="cs-CZ" altLang="cs-CZ" sz="2400" b="1">
                <a:latin typeface="Comic Sans MS" pitchFamily="66" charset="0"/>
              </a:rPr>
              <a:t> = 9 . 0,7</a:t>
            </a:r>
          </a:p>
          <a:p>
            <a:pPr>
              <a:spcBef>
                <a:spcPct val="50000"/>
              </a:spcBef>
            </a:pPr>
            <a:r>
              <a:rPr lang="cs-CZ" altLang="cs-CZ" sz="2400" b="1" u="sng">
                <a:solidFill>
                  <a:srgbClr val="FF0000"/>
                </a:solidFill>
                <a:latin typeface="Comic Sans MS" pitchFamily="66" charset="0"/>
              </a:rPr>
              <a:t>U</a:t>
            </a:r>
            <a:r>
              <a:rPr lang="cs-CZ" altLang="cs-CZ" sz="2400" b="1" u="sng" baseline="-25000">
                <a:solidFill>
                  <a:srgbClr val="FF0000"/>
                </a:solidFill>
                <a:latin typeface="Comic Sans MS" pitchFamily="66" charset="0"/>
              </a:rPr>
              <a:t>2</a:t>
            </a:r>
            <a:r>
              <a:rPr lang="cs-CZ" altLang="cs-CZ" sz="2400" b="1" u="sng">
                <a:solidFill>
                  <a:srgbClr val="FF0000"/>
                </a:solidFill>
                <a:latin typeface="Comic Sans MS" pitchFamily="66" charset="0"/>
              </a:rPr>
              <a:t> = 6,3 V</a:t>
            </a: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1187450" y="5876925"/>
            <a:ext cx="7200900" cy="482600"/>
          </a:xfrm>
          <a:prstGeom prst="rect">
            <a:avLst/>
          </a:prstGeom>
          <a:solidFill>
            <a:srgbClr val="FFFF99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Spotřebič musí mít napětí o velikosti 6,3 V.</a:t>
            </a:r>
          </a:p>
        </p:txBody>
      </p:sp>
      <p:pic>
        <p:nvPicPr>
          <p:cNvPr id="2" name="Picture 9" descr="MC90029797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4365625"/>
            <a:ext cx="1758950" cy="123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5" grpId="0" animBg="1"/>
      <p:bldP spid="10246" grpId="0" animBg="1"/>
      <p:bldP spid="1024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348" name="Group 84"/>
          <p:cNvGraphicFramePr>
            <a:graphicFrameLocks noGrp="1"/>
          </p:cNvGraphicFramePr>
          <p:nvPr/>
        </p:nvGraphicFramePr>
        <p:xfrm>
          <a:off x="684213" y="1341438"/>
          <a:ext cx="7920037" cy="2927351"/>
        </p:xfrm>
        <a:graphic>
          <a:graphicData uri="http://schemas.openxmlformats.org/drawingml/2006/table">
            <a:tbl>
              <a:tblPr/>
              <a:tblGrid>
                <a:gridCol w="2640012"/>
                <a:gridCol w="2640013"/>
                <a:gridCol w="2640012"/>
              </a:tblGrid>
              <a:tr h="7318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I (A)</a:t>
                      </a:r>
                      <a:endParaRPr kumimoji="0" lang="cs-CZ" alt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U (U)</a:t>
                      </a:r>
                      <a:endParaRPr kumimoji="0" lang="cs-CZ" alt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99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R (Ω)</a:t>
                      </a:r>
                      <a:endParaRPr kumimoji="0" lang="cs-CZ" alt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9999"/>
                    </a:solidFill>
                  </a:tcPr>
                </a:tc>
              </a:tr>
              <a:tr h="7334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4 A</a:t>
                      </a:r>
                      <a:endParaRPr kumimoji="0" lang="cs-CZ" alt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250 V</a:t>
                      </a:r>
                      <a:endParaRPr kumimoji="0" lang="cs-CZ" alt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</a:tr>
              <a:tr h="7302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2,4 A</a:t>
                      </a:r>
                      <a:endParaRPr kumimoji="0" lang="cs-CZ" alt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12,5 Ω</a:t>
                      </a:r>
                      <a:endParaRPr kumimoji="0" lang="cs-CZ" alt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</a:tr>
              <a:tr h="7318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220 V</a:t>
                      </a:r>
                      <a:endParaRPr kumimoji="0" lang="cs-CZ" alt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  <a:cs typeface="Arial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omic Sans MS" pitchFamily="66" charset="0"/>
                          <a:cs typeface="Times New Roman" pitchFamily="18" charset="0"/>
                        </a:rPr>
                        <a:t>0,5 kΩ</a:t>
                      </a:r>
                      <a:endParaRPr kumimoji="0" lang="cs-CZ" alt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omic Sans MS" pitchFamily="66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66"/>
                    </a:solidFill>
                  </a:tcPr>
                </a:tc>
              </a:tr>
            </a:tbl>
          </a:graphicData>
        </a:graphic>
      </p:graphicFrame>
      <p:sp>
        <p:nvSpPr>
          <p:cNvPr id="11349" name="Text Box 85"/>
          <p:cNvSpPr txBox="1">
            <a:spLocks noChangeArrowheads="1"/>
          </p:cNvSpPr>
          <p:nvPr/>
        </p:nvSpPr>
        <p:spPr bwMode="auto">
          <a:xfrm>
            <a:off x="4067175" y="2924175"/>
            <a:ext cx="10080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solidFill>
                  <a:srgbClr val="FF0000"/>
                </a:solidFill>
                <a:latin typeface="Comic Sans MS" pitchFamily="66" charset="0"/>
              </a:rPr>
              <a:t>30 V</a:t>
            </a:r>
          </a:p>
        </p:txBody>
      </p:sp>
      <p:sp>
        <p:nvSpPr>
          <p:cNvPr id="11350" name="Text Box 86"/>
          <p:cNvSpPr txBox="1">
            <a:spLocks noChangeArrowheads="1"/>
          </p:cNvSpPr>
          <p:nvPr/>
        </p:nvSpPr>
        <p:spPr bwMode="auto">
          <a:xfrm>
            <a:off x="1258888" y="3644900"/>
            <a:ext cx="14398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solidFill>
                  <a:srgbClr val="FF0000"/>
                </a:solidFill>
                <a:latin typeface="Comic Sans MS" pitchFamily="66" charset="0"/>
              </a:rPr>
              <a:t>0,44 A</a:t>
            </a:r>
          </a:p>
        </p:txBody>
      </p:sp>
      <p:sp>
        <p:nvSpPr>
          <p:cNvPr id="11351" name="Text Box 87"/>
          <p:cNvSpPr txBox="1">
            <a:spLocks noChangeArrowheads="1"/>
          </p:cNvSpPr>
          <p:nvPr/>
        </p:nvSpPr>
        <p:spPr bwMode="auto">
          <a:xfrm>
            <a:off x="6659563" y="2133600"/>
            <a:ext cx="12969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solidFill>
                  <a:srgbClr val="FF0000"/>
                </a:solidFill>
                <a:latin typeface="Comic Sans MS" pitchFamily="66" charset="0"/>
              </a:rPr>
              <a:t>62,5 </a:t>
            </a:r>
            <a:r>
              <a:rPr lang="el-GR" altLang="cs-CZ" sz="2400" b="1">
                <a:solidFill>
                  <a:srgbClr val="FF0000"/>
                </a:solidFill>
                <a:latin typeface="Comic Sans MS" pitchFamily="66" charset="0"/>
              </a:rPr>
              <a:t>Ω</a:t>
            </a:r>
          </a:p>
        </p:txBody>
      </p:sp>
      <p:sp>
        <p:nvSpPr>
          <p:cNvPr id="11291" name="Text Box 88"/>
          <p:cNvSpPr txBox="1">
            <a:spLocks noChangeArrowheads="1"/>
          </p:cNvSpPr>
          <p:nvPr/>
        </p:nvSpPr>
        <p:spPr bwMode="auto">
          <a:xfrm>
            <a:off x="755650" y="404813"/>
            <a:ext cx="4895850" cy="482600"/>
          </a:xfrm>
          <a:prstGeom prst="rect">
            <a:avLst/>
          </a:prstGeom>
          <a:solidFill>
            <a:srgbClr val="FFFF00"/>
          </a:solidFill>
          <a:ln w="25400">
            <a:solidFill>
              <a:srgbClr val="FF0000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>
                <a:latin typeface="Comic Sans MS" pitchFamily="66" charset="0"/>
              </a:rPr>
              <a:t>Doplň tabulku :</a:t>
            </a:r>
          </a:p>
        </p:txBody>
      </p:sp>
      <p:pic>
        <p:nvPicPr>
          <p:cNvPr id="11292" name="Picture 89" descr="MC900404149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375" y="4868863"/>
            <a:ext cx="142875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93" name="Picture 90" descr="MP900382847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4797425"/>
            <a:ext cx="2413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94" name="Picture 91" descr="MC90028161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00113" y="4581525"/>
            <a:ext cx="1624012" cy="1827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3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3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13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13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113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13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349" grpId="0"/>
      <p:bldP spid="11350" grpId="0"/>
      <p:bldP spid="1135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 Box 4"/>
          <p:cNvSpPr txBox="1">
            <a:spLocks noChangeArrowheads="1"/>
          </p:cNvSpPr>
          <p:nvPr/>
        </p:nvSpPr>
        <p:spPr bwMode="auto">
          <a:xfrm>
            <a:off x="395288" y="404813"/>
            <a:ext cx="511333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latin typeface="Comic Sans MS" pitchFamily="66" charset="0"/>
              </a:rPr>
              <a:t>Použité zdroje:</a:t>
            </a:r>
          </a:p>
        </p:txBody>
      </p:sp>
      <p:sp>
        <p:nvSpPr>
          <p:cNvPr id="12291" name="Rectangle 9"/>
          <p:cNvSpPr>
            <a:spLocks noChangeArrowheads="1"/>
          </p:cNvSpPr>
          <p:nvPr/>
        </p:nvSpPr>
        <p:spPr bwMode="auto">
          <a:xfrm>
            <a:off x="539750" y="2852738"/>
            <a:ext cx="6827510" cy="42473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altLang="cs-CZ" dirty="0">
                <a:hlinkClick r:id="rId2"/>
              </a:rPr>
              <a:t>http://commons.wikimedia.org/wiki/File:Electric_iron_lie.jpg</a:t>
            </a:r>
            <a:endParaRPr lang="cs-CZ" altLang="cs-CZ" dirty="0"/>
          </a:p>
          <a:p>
            <a:endParaRPr lang="cs-CZ" altLang="cs-CZ" dirty="0"/>
          </a:p>
          <a:p>
            <a:r>
              <a:rPr lang="cs-CZ" altLang="cs-CZ" dirty="0">
                <a:hlinkClick r:id="rId3"/>
              </a:rPr>
              <a:t>http://commons.wikimedia.org/wiki/File:Gluehlampe_01_KMJ.jpg</a:t>
            </a:r>
            <a:endParaRPr lang="cs-CZ" altLang="cs-CZ" dirty="0"/>
          </a:p>
          <a:p>
            <a:endParaRPr lang="cs-CZ" altLang="cs-CZ" dirty="0"/>
          </a:p>
          <a:p>
            <a:r>
              <a:rPr lang="cs-CZ" altLang="cs-CZ" dirty="0">
                <a:hlinkClick r:id="rId4"/>
              </a:rPr>
              <a:t>http://commons.wikimedia.org/wiki/File:Batteries.jpg</a:t>
            </a:r>
            <a:endParaRPr lang="cs-CZ" altLang="cs-CZ" dirty="0"/>
          </a:p>
          <a:p>
            <a:endParaRPr lang="cs-CZ" altLang="cs-CZ" dirty="0"/>
          </a:p>
          <a:p>
            <a:r>
              <a:rPr lang="cs-CZ" altLang="cs-CZ" dirty="0">
                <a:hlinkClick r:id="rId5"/>
              </a:rPr>
              <a:t>http://commons.wikimedia.org/wiki/File:Waterheater.jpg</a:t>
            </a:r>
            <a:endParaRPr lang="cs-CZ" altLang="cs-CZ" dirty="0"/>
          </a:p>
          <a:p>
            <a:endParaRPr lang="cs-CZ" altLang="cs-CZ" dirty="0"/>
          </a:p>
          <a:p>
            <a:r>
              <a:rPr lang="cs-CZ" altLang="cs-CZ" dirty="0">
                <a:hlinkClick r:id="rId6"/>
              </a:rPr>
              <a:t>http</a:t>
            </a:r>
            <a:r>
              <a:rPr lang="cs-CZ" altLang="cs-CZ">
                <a:hlinkClick r:id="rId6"/>
              </a:rPr>
              <a:t>://</a:t>
            </a:r>
            <a:r>
              <a:rPr lang="cs-CZ" altLang="cs-CZ" smtClean="0">
                <a:hlinkClick r:id="rId6"/>
              </a:rPr>
              <a:t>commons.wikimedia.org/wiki/File:Xenon_short-arc_bulb.jpg</a:t>
            </a:r>
            <a:endParaRPr lang="cs-CZ" altLang="cs-CZ" smtClean="0"/>
          </a:p>
          <a:p>
            <a:endParaRPr lang="cs-CZ" altLang="cs-CZ" dirty="0" smtClean="0"/>
          </a:p>
          <a:p>
            <a:r>
              <a:rPr lang="cs-CZ" altLang="cs-CZ" dirty="0" smtClean="0">
                <a:hlinkClick r:id="rId7"/>
              </a:rPr>
              <a:t>www.office.</a:t>
            </a:r>
            <a:r>
              <a:rPr lang="cs-CZ" altLang="cs-CZ" dirty="0" err="1" smtClean="0">
                <a:hlinkClick r:id="rId7"/>
              </a:rPr>
              <a:t>microsoft.com</a:t>
            </a:r>
            <a:endParaRPr lang="cs-CZ" altLang="cs-CZ" dirty="0" smtClean="0"/>
          </a:p>
          <a:p>
            <a:endParaRPr lang="cs-CZ" altLang="cs-CZ" dirty="0"/>
          </a:p>
          <a:p>
            <a:endParaRPr lang="cs-CZ" altLang="cs-CZ" dirty="0"/>
          </a:p>
          <a:p>
            <a:endParaRPr lang="cs-CZ" altLang="cs-CZ" dirty="0"/>
          </a:p>
          <a:p>
            <a:endParaRPr lang="cs-CZ" altLang="cs-CZ" dirty="0"/>
          </a:p>
        </p:txBody>
      </p:sp>
      <p:sp>
        <p:nvSpPr>
          <p:cNvPr id="12292" name="Rectangle 5"/>
          <p:cNvSpPr>
            <a:spLocks noChangeArrowheads="1"/>
          </p:cNvSpPr>
          <p:nvPr/>
        </p:nvSpPr>
        <p:spPr bwMode="auto">
          <a:xfrm>
            <a:off x="468313" y="1130300"/>
            <a:ext cx="82486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altLang="cs-CZ">
                <a:latin typeface="Comic Sans MS" pitchFamily="66" charset="0"/>
              </a:rPr>
              <a:t>František Jáchym a Jiří Tesař, fyzika pro </a:t>
            </a:r>
            <a:r>
              <a:rPr lang="cs-CZ" altLang="cs-CZ"/>
              <a:t>8</a:t>
            </a:r>
            <a:r>
              <a:rPr lang="cs-CZ" altLang="cs-CZ">
                <a:latin typeface="Comic Sans MS" pitchFamily="66" charset="0"/>
              </a:rPr>
              <a:t>. ročník základní školy, SPN 2000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553</Words>
  <Application>Microsoft Office PowerPoint</Application>
  <PresentationFormat>Předvádění na obrazovce (4:3)</PresentationFormat>
  <Paragraphs>107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Arial</vt:lpstr>
      <vt:lpstr>Calibri</vt:lpstr>
      <vt:lpstr>Comic Sans MS</vt:lpstr>
      <vt:lpstr>Times New Roman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Fanda</dc:creator>
  <cp:lastModifiedBy>Dum</cp:lastModifiedBy>
  <cp:revision>22</cp:revision>
  <dcterms:created xsi:type="dcterms:W3CDTF">2014-01-24T17:01:18Z</dcterms:created>
  <dcterms:modified xsi:type="dcterms:W3CDTF">2014-07-31T06:47:36Z</dcterms:modified>
</cp:coreProperties>
</file>