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6396C-0557-4D62-B329-AAC5982188B1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FA3130-E001-481D-A3DB-F01C2460C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0788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099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2680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2328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50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707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2284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765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8953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5242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0502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330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78AD6C-431C-47FF-AF1C-FEDC01AFC10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6E848-EFF1-40EE-8A3D-FCAF8B3CF4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1575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67033" y="429636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VY_32_INOVACE_05-22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5868" y="620688"/>
            <a:ext cx="33265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56271301"/>
              </p:ext>
            </p:extLst>
          </p:nvPr>
        </p:nvGraphicFramePr>
        <p:xfrm>
          <a:off x="1367033" y="184482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Elektrická síla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18.7.2011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Obsahuje</a:t>
                      </a:r>
                      <a:r>
                        <a:rPr lang="cs-CZ" sz="1400" kern="50" baseline="0" dirty="0" smtClean="0">
                          <a:effectLst/>
                        </a:rPr>
                        <a:t> druhy nábojů, charakterizuje elektrické pole, vznik iontů, elektrování, stavbu atomu a úlohu na přemýšlení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369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ELEKTRICKÁ SÍLA</a:t>
            </a:r>
            <a:endParaRPr lang="cs-CZ" sz="3200" b="1" dirty="0"/>
          </a:p>
        </p:txBody>
      </p:sp>
      <p:pic>
        <p:nvPicPr>
          <p:cNvPr id="1026" name="Picture 2" descr="C:\Documents and Settings\Jaroslava\Local Settings\Temporary Internet Files\Content.IE5\J4TFFFTT\MP900407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49289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70192" y="5998392"/>
            <a:ext cx="5472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Blesk – obrovská elektrická síla v přírodě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7483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Trocha </a:t>
            </a:r>
            <a:r>
              <a:rPr lang="cs-CZ" sz="2400" b="1" dirty="0"/>
              <a:t>h</a:t>
            </a:r>
            <a:r>
              <a:rPr lang="cs-CZ" sz="2400" b="1" dirty="0" smtClean="0"/>
              <a:t>istorie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Staří Řekové si všimli, že když se </a:t>
            </a:r>
            <a:r>
              <a:rPr lang="cs-CZ" sz="2000" b="1" i="1" dirty="0" smtClean="0">
                <a:solidFill>
                  <a:schemeClr val="accent6">
                    <a:lumMod val="75000"/>
                  </a:schemeClr>
                </a:solidFill>
              </a:rPr>
              <a:t>jantar</a:t>
            </a:r>
            <a:r>
              <a:rPr lang="cs-CZ" sz="2000" b="1" i="1" dirty="0" smtClean="0"/>
              <a:t> </a:t>
            </a:r>
            <a:r>
              <a:rPr lang="cs-CZ" sz="2000" b="1" dirty="0" smtClean="0"/>
              <a:t>tře suchým hadříkem, začne přitahovat  vlasy nebo jiné lehké věci.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Protože se jantar řecky řekne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élektron</a:t>
            </a:r>
            <a:r>
              <a:rPr lang="cs-CZ" sz="2000" b="1" dirty="0" smtClean="0">
                <a:solidFill>
                  <a:srgbClr val="FF0000"/>
                </a:solidFill>
              </a:rPr>
              <a:t>,</a:t>
            </a:r>
            <a:r>
              <a:rPr lang="cs-CZ" sz="2000" b="1" dirty="0" smtClean="0"/>
              <a:t> nazvali sílu, kterou jantar způsobil, </a:t>
            </a:r>
            <a:r>
              <a:rPr lang="cs-CZ" sz="2000" b="1" dirty="0" smtClean="0">
                <a:solidFill>
                  <a:srgbClr val="FF0000"/>
                </a:solidFill>
              </a:rPr>
              <a:t>elektrická síla.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Elektrická síla může způsobit </a:t>
            </a:r>
            <a:r>
              <a:rPr lang="cs-CZ" sz="2000" b="1" dirty="0" smtClean="0">
                <a:solidFill>
                  <a:srgbClr val="FF0000"/>
                </a:solidFill>
              </a:rPr>
              <a:t>elektrický proud</a:t>
            </a:r>
            <a:r>
              <a:rPr lang="cs-CZ" sz="2000" dirty="0" smtClean="0">
                <a:solidFill>
                  <a:srgbClr val="FF0000"/>
                </a:solidFill>
              </a:rPr>
              <a:t>. </a:t>
            </a:r>
          </a:p>
          <a:p>
            <a:endParaRPr lang="cs-CZ" sz="2000" dirty="0" smtClean="0"/>
          </a:p>
          <a:p>
            <a:r>
              <a:rPr lang="cs-CZ" sz="2000" b="1" dirty="0" smtClean="0"/>
              <a:t>Ten pak dělá něco užitečného: například uvede do provozu počítač, pračku, motory různých zařízení, rozsvítí lampy.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24306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Elektrické vlastnosti látek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Tělesa se mohou </a:t>
            </a:r>
            <a:r>
              <a:rPr lang="cs-CZ" sz="2000" b="1" dirty="0" smtClean="0">
                <a:solidFill>
                  <a:srgbClr val="FF0000"/>
                </a:solidFill>
              </a:rPr>
              <a:t>třením</a:t>
            </a:r>
            <a:r>
              <a:rPr lang="cs-CZ" sz="2000" b="1" dirty="0" smtClean="0"/>
              <a:t> dostat do stavu, ve kterém působí silou na jiná tělesa.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Tělesa se v tomto stavu nazývají tělesa </a:t>
            </a:r>
            <a:r>
              <a:rPr lang="cs-CZ" sz="2000" b="1" dirty="0" err="1" smtClean="0">
                <a:solidFill>
                  <a:srgbClr val="FF0000"/>
                </a:solidFill>
              </a:rPr>
              <a:t>zelektrovaná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endParaRPr lang="cs-CZ" sz="2000" dirty="0" smtClean="0"/>
          </a:p>
          <a:p>
            <a:r>
              <a:rPr lang="cs-CZ" sz="2000" b="1" dirty="0" smtClean="0"/>
              <a:t>Říkáme, že tato </a:t>
            </a:r>
            <a:r>
              <a:rPr lang="cs-CZ" sz="2000" b="1" dirty="0" smtClean="0"/>
              <a:t>tělesa jsou </a:t>
            </a:r>
            <a:r>
              <a:rPr lang="cs-CZ" sz="2000" b="1" dirty="0" smtClean="0">
                <a:solidFill>
                  <a:srgbClr val="FF0000"/>
                </a:solidFill>
              </a:rPr>
              <a:t>elektricky nabitá </a:t>
            </a:r>
            <a:r>
              <a:rPr lang="cs-CZ" sz="2000" b="1" dirty="0" smtClean="0"/>
              <a:t>nebo že na nich je </a:t>
            </a:r>
            <a:r>
              <a:rPr lang="cs-CZ" sz="2000" b="1" dirty="0" smtClean="0">
                <a:solidFill>
                  <a:srgbClr val="FF0000"/>
                </a:solidFill>
              </a:rPr>
              <a:t>elektrický náboj</a:t>
            </a:r>
            <a:r>
              <a:rPr lang="cs-CZ" sz="2000" dirty="0" smtClean="0">
                <a:solidFill>
                  <a:srgbClr val="FF0000"/>
                </a:solidFill>
              </a:rPr>
              <a:t>. 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Síla</a:t>
            </a:r>
            <a:r>
              <a:rPr lang="cs-CZ" sz="2000" b="1" dirty="0" smtClean="0"/>
              <a:t> mezi </a:t>
            </a:r>
            <a:r>
              <a:rPr lang="cs-CZ" sz="2000" b="1" dirty="0" err="1" smtClean="0"/>
              <a:t>zelektrovanými</a:t>
            </a:r>
            <a:r>
              <a:rPr lang="cs-CZ" sz="2000" b="1" dirty="0" smtClean="0"/>
              <a:t> tělesy může být </a:t>
            </a:r>
            <a:r>
              <a:rPr lang="cs-CZ" sz="2000" b="1" dirty="0" smtClean="0">
                <a:solidFill>
                  <a:srgbClr val="FF0000"/>
                </a:solidFill>
              </a:rPr>
              <a:t>přitažlivá </a:t>
            </a:r>
            <a:r>
              <a:rPr lang="cs-CZ" sz="2000" b="1" dirty="0" smtClean="0">
                <a:solidFill>
                  <a:srgbClr val="FF0000"/>
                </a:solidFill>
              </a:rPr>
              <a:t>i odpudivá.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96463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Elektrické náboje jsou různé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 Elektrický náboj, který vznikne třením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skleněné tyče, přitahuje </a:t>
            </a:r>
            <a:r>
              <a:rPr lang="cs-CZ" sz="2000" b="1" dirty="0" smtClean="0"/>
              <a:t>nabité 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pravítko.</a:t>
            </a:r>
          </a:p>
          <a:p>
            <a:pPr marL="0" indent="0">
              <a:buNone/>
            </a:pPr>
            <a:r>
              <a:rPr lang="cs-CZ" sz="2000" b="1" dirty="0" smtClean="0"/>
              <a:t> </a:t>
            </a:r>
          </a:p>
          <a:p>
            <a:r>
              <a:rPr lang="cs-CZ" sz="2000" b="1" dirty="0" smtClean="0"/>
              <a:t>Elektrický náboj, který vznikne třením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pravítka,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odpuzuje </a:t>
            </a:r>
            <a:r>
              <a:rPr lang="cs-CZ" sz="2000" b="1" dirty="0" smtClean="0"/>
              <a:t>nabité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pravítko.      </a:t>
            </a:r>
            <a:r>
              <a:rPr lang="cs-CZ" sz="2000" b="1" dirty="0" smtClean="0"/>
              <a:t>Jsou to tedy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náboje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dvou </a:t>
            </a:r>
            <a:r>
              <a:rPr lang="cs-CZ" sz="2000" b="1" dirty="0" smtClean="0"/>
              <a:t>různých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druhů.</a:t>
            </a:r>
          </a:p>
          <a:p>
            <a:pPr marL="0" indent="0">
              <a:buNone/>
            </a:pPr>
            <a:r>
              <a:rPr lang="cs-CZ" sz="2000" b="1" dirty="0" smtClean="0"/>
              <a:t> </a:t>
            </a:r>
          </a:p>
          <a:p>
            <a:r>
              <a:rPr lang="cs-CZ" sz="2000" b="1" dirty="0" smtClean="0"/>
              <a:t>Lidé nazvali jeden druh </a:t>
            </a:r>
            <a:r>
              <a:rPr lang="cs-CZ" sz="2000" b="1" dirty="0" smtClean="0">
                <a:solidFill>
                  <a:srgbClr val="FF0000"/>
                </a:solidFill>
              </a:rPr>
              <a:t>náboje kladný </a:t>
            </a:r>
            <a:r>
              <a:rPr lang="cs-CZ" sz="2000" b="1" dirty="0" smtClean="0"/>
              <a:t>a </a:t>
            </a:r>
            <a:r>
              <a:rPr lang="cs-CZ" sz="2000" b="1" dirty="0" smtClean="0">
                <a:solidFill>
                  <a:srgbClr val="0070C0"/>
                </a:solidFill>
              </a:rPr>
              <a:t>druhý záporný.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r>
              <a:rPr lang="cs-CZ" sz="2000" b="1" dirty="0" smtClean="0"/>
              <a:t>Když třeme </a:t>
            </a:r>
            <a:r>
              <a:rPr lang="cs-CZ" sz="2000" b="1" i="1" dirty="0" smtClean="0"/>
              <a:t>skleněnou tyč</a:t>
            </a:r>
            <a:r>
              <a:rPr lang="cs-CZ" sz="2000" b="1" dirty="0" smtClean="0"/>
              <a:t>, vznikne na ní </a:t>
            </a:r>
            <a:r>
              <a:rPr lang="cs-CZ" sz="2000" b="1" dirty="0" smtClean="0">
                <a:solidFill>
                  <a:srgbClr val="FF0000"/>
                </a:solidFill>
              </a:rPr>
              <a:t>kladný náboj.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Záporný náboj </a:t>
            </a:r>
            <a:r>
              <a:rPr lang="cs-CZ" sz="2000" b="1" dirty="0" smtClean="0"/>
              <a:t>vzniká třením </a:t>
            </a:r>
            <a:r>
              <a:rPr lang="cs-CZ" sz="2000" b="1" i="1" dirty="0" smtClean="0"/>
              <a:t>plastů,</a:t>
            </a:r>
            <a:r>
              <a:rPr lang="cs-CZ" sz="2000" b="1" dirty="0" smtClean="0"/>
              <a:t> třeba </a:t>
            </a:r>
            <a:r>
              <a:rPr lang="cs-CZ" sz="2000" b="1" i="1" dirty="0" smtClean="0"/>
              <a:t>pravítka.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xmlns="" val="2449607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si hrají pravítko a skleněná tyčka?</a:t>
            </a:r>
            <a:endParaRPr lang="cs-CZ" sz="2400" b="1" dirty="0"/>
          </a:p>
        </p:txBody>
      </p:sp>
      <p:pic>
        <p:nvPicPr>
          <p:cNvPr id="2050" name="Picture 2" descr="C:\Documents and Settings\Jaroslava\Local Settings\Temporary Internet Files\Content.IE5\T2UJXCPS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533944">
            <a:off x="5056124" y="2596082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Jaroslava\Local Settings\Temporary Internet Files\Content.IE5\T2UJXCPS\MC90029092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533944">
            <a:off x="1743755" y="2596081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5364088" y="2642640"/>
            <a:ext cx="1296144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1907704" y="2636912"/>
            <a:ext cx="1296144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2" descr="C:\Documents and Settings\Jaroslava\Local Settings\Temporary Internet Files\Content.IE5\T2UJXCPS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533944">
            <a:off x="4843150" y="4524062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se šipkou 16"/>
          <p:cNvCxnSpPr/>
          <p:nvPr/>
        </p:nvCxnSpPr>
        <p:spPr>
          <a:xfrm flipH="1">
            <a:off x="5009744" y="4653136"/>
            <a:ext cx="1296144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Plechovka 17"/>
          <p:cNvSpPr/>
          <p:nvPr/>
        </p:nvSpPr>
        <p:spPr>
          <a:xfrm rot="5400000">
            <a:off x="2379803" y="3893006"/>
            <a:ext cx="193086" cy="286547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2123728" y="4725144"/>
            <a:ext cx="1296144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21251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Elektrické náboje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Kladný</a:t>
            </a:r>
            <a:r>
              <a:rPr lang="cs-CZ" sz="2000" b="1" dirty="0" smtClean="0"/>
              <a:t> elektrický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náboj</a:t>
            </a:r>
            <a:r>
              <a:rPr lang="cs-CZ" sz="2000" dirty="0" smtClean="0"/>
              <a:t> </a:t>
            </a:r>
            <a:r>
              <a:rPr lang="cs-CZ" sz="2000" b="1" dirty="0" smtClean="0"/>
              <a:t>označujeme znaménkem  </a:t>
            </a:r>
            <a:r>
              <a:rPr lang="cs-CZ" sz="2000" dirty="0" smtClean="0">
                <a:solidFill>
                  <a:srgbClr val="FF0000"/>
                </a:solidFill>
              </a:rPr>
              <a:t>(</a:t>
            </a:r>
            <a:r>
              <a:rPr lang="cs-CZ" sz="2000" b="1" dirty="0" smtClean="0">
                <a:solidFill>
                  <a:srgbClr val="FF0000"/>
                </a:solidFill>
              </a:rPr>
              <a:t>+</a:t>
            </a:r>
            <a:r>
              <a:rPr lang="cs-CZ" sz="2000" dirty="0" smtClean="0">
                <a:solidFill>
                  <a:srgbClr val="FF0000"/>
                </a:solidFill>
              </a:rPr>
              <a:t>)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0070C0"/>
                </a:solidFill>
              </a:rPr>
              <a:t>Záporný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b="1" dirty="0" smtClean="0"/>
              <a:t>elektrický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náboj</a:t>
            </a:r>
            <a:r>
              <a:rPr lang="cs-CZ" sz="2000" dirty="0" smtClean="0"/>
              <a:t> </a:t>
            </a:r>
            <a:r>
              <a:rPr lang="cs-CZ" sz="2000" b="1" dirty="0" smtClean="0"/>
              <a:t>označujeme znaménkem </a:t>
            </a:r>
            <a:r>
              <a:rPr lang="cs-CZ" sz="2000" b="1" dirty="0" smtClean="0">
                <a:solidFill>
                  <a:srgbClr val="0070C0"/>
                </a:solidFill>
              </a:rPr>
              <a:t>(–)</a:t>
            </a:r>
          </a:p>
          <a:p>
            <a:endParaRPr lang="cs-CZ" sz="2000" dirty="0" smtClean="0"/>
          </a:p>
          <a:p>
            <a:r>
              <a:rPr lang="cs-CZ" sz="2000" b="1" dirty="0" smtClean="0"/>
              <a:t>Ostatní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tělesa (bez </a:t>
            </a:r>
            <a:r>
              <a:rPr lang="cs-CZ" sz="2000" b="1" dirty="0" smtClean="0"/>
              <a:t>elektrického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náboje</a:t>
            </a:r>
            <a:r>
              <a:rPr lang="cs-CZ" sz="2000" b="1" dirty="0" smtClean="0"/>
              <a:t>) označujeme slovem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neutrální </a:t>
            </a:r>
            <a:r>
              <a:rPr lang="cs-CZ" sz="2000" b="1" dirty="0" smtClean="0"/>
              <a:t>(přesněji elektricky neutrální).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Stejné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000" b="1" dirty="0" smtClean="0"/>
              <a:t>náboje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se odpuzují.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Nestejné</a:t>
            </a:r>
            <a:r>
              <a:rPr lang="cs-CZ" sz="2000" b="1" dirty="0" smtClean="0"/>
              <a:t> náboje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se přitahují.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427984" y="4076296"/>
            <a:ext cx="626368" cy="626368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481776" y="4086904"/>
            <a:ext cx="626368" cy="626368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740352" y="4031680"/>
            <a:ext cx="626368" cy="62636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681888" y="4031680"/>
            <a:ext cx="626368" cy="62636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283968" y="5229200"/>
            <a:ext cx="626368" cy="62636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_-_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481776" y="5229200"/>
            <a:ext cx="626368" cy="626368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654573" y="53577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97152" y="418539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44919" y="4215422"/>
            <a:ext cx="309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67473" y="4151892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-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924638" y="4144918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69553" y="5357718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</a:t>
            </a:r>
            <a:endParaRPr lang="cs-CZ" b="1" dirty="0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5580112" y="3861048"/>
            <a:ext cx="528032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7789520" y="3789040"/>
            <a:ext cx="528032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283968" y="5013176"/>
            <a:ext cx="528032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561178" y="5013176"/>
            <a:ext cx="480622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466439" y="3864840"/>
            <a:ext cx="506368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6681888" y="3801608"/>
            <a:ext cx="531040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7083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Elektrické pole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 lnSpcReduction="10000"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Okolo elektrického náboje i okolo nabitých těles je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prostor,</a:t>
            </a:r>
            <a:r>
              <a:rPr lang="cs-CZ" sz="2000" b="1" dirty="0" smtClean="0"/>
              <a:t> ve kterém se projevují </a:t>
            </a:r>
            <a:r>
              <a:rPr lang="cs-CZ" sz="2000" b="1" dirty="0" smtClean="0"/>
              <a:t>přitažlivé </a:t>
            </a:r>
            <a:r>
              <a:rPr lang="cs-CZ" sz="2000" b="1" dirty="0" smtClean="0"/>
              <a:t>i odpudivé elektrické síly.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 Okolí nabitých těles nazýváme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elektrické pole. 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Elektrická síla se s rostoucí vzdáleností od nabitého tělesa zmenšuje.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Elektrické pole </a:t>
            </a:r>
            <a:r>
              <a:rPr lang="cs-CZ" sz="2000" b="1" dirty="0" smtClean="0"/>
              <a:t>můžeme zobrazit pomocí prostorových křivek,  </a:t>
            </a:r>
            <a:r>
              <a:rPr lang="cs-CZ" sz="2000" b="1" dirty="0" smtClean="0"/>
              <a:t>které nazýváme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elektrické siločáry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</a:p>
          <a:p>
            <a:endParaRPr lang="cs-CZ" sz="2000" dirty="0"/>
          </a:p>
          <a:p>
            <a:r>
              <a:rPr lang="cs-CZ" sz="2000" b="1" dirty="0" smtClean="0"/>
              <a:t>Elektrická siločára ukazuje v každém bodu elektrického pole směr silového působení na náboj.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837902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Umíš odpovědět?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Může se těleso </a:t>
            </a:r>
            <a:r>
              <a:rPr lang="cs-CZ" sz="2000" b="1" dirty="0" err="1" smtClean="0"/>
              <a:t>zelektrovat</a:t>
            </a:r>
            <a:r>
              <a:rPr lang="cs-CZ" sz="2000" b="1" dirty="0" smtClean="0"/>
              <a:t> i třením o vzduch? Jestliže ano, uveď příklady.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Znáš nějaký způsob, který zabraňuje </a:t>
            </a:r>
            <a:r>
              <a:rPr lang="cs-CZ" sz="2000" b="1" dirty="0" err="1" smtClean="0"/>
              <a:t>zelektrování</a:t>
            </a:r>
            <a:r>
              <a:rPr lang="cs-CZ" sz="2000" b="1" dirty="0" smtClean="0"/>
              <a:t> těles třením </a:t>
            </a:r>
            <a:r>
              <a:rPr lang="cs-CZ" sz="2000" b="1" dirty="0" smtClean="0"/>
              <a:t>                               v </a:t>
            </a:r>
            <a:r>
              <a:rPr lang="cs-CZ" sz="2000" b="1" dirty="0" smtClean="0"/>
              <a:t>případech, kdy to může být nepříjemné nebo dokonce nebezpečné?</a:t>
            </a:r>
          </a:p>
          <a:p>
            <a:endParaRPr lang="cs-CZ" sz="2000" b="1" u="sng" dirty="0" smtClean="0"/>
          </a:p>
          <a:p>
            <a:r>
              <a:rPr lang="cs-CZ" sz="2000" b="1" u="sng" dirty="0" smtClean="0"/>
              <a:t>Doplň</a:t>
            </a:r>
            <a:r>
              <a:rPr lang="cs-CZ" sz="2000" b="1" dirty="0" smtClean="0"/>
              <a:t>: Těleso záporně nabité a těleso nenabité se vždy …………………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Následující výrok vypadá jako odpověď kuchaře pilotům na otázku, co je dnes k obědu. Přesmyčkou ale získáte fyzikální veličinu: </a:t>
            </a:r>
          </a:p>
          <a:p>
            <a:pPr marL="0" indent="0">
              <a:buNone/>
            </a:pP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dirty="0" smtClean="0"/>
              <a:t>      </a:t>
            </a:r>
            <a:r>
              <a:rPr lang="cs-CZ" sz="2000" b="1" dirty="0" smtClean="0">
                <a:solidFill>
                  <a:srgbClr val="FF0000"/>
                </a:solidFill>
              </a:rPr>
              <a:t>KRÁJENÝ BOK, LETCI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6040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Částice látek</a:t>
            </a:r>
            <a:endParaRPr lang="cs-CZ" sz="2400" b="1" dirty="0"/>
          </a:p>
        </p:txBody>
      </p:sp>
      <p:sp>
        <p:nvSpPr>
          <p:cNvPr id="25" name="Zástupný symbol pro obsah 24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Atom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je neviditelná částice hmoty. Až v poslední době ho lze vidět zvláštními mikroskopy.</a:t>
            </a:r>
          </a:p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Dlouhou dobu byl považován za </a:t>
            </a:r>
            <a:r>
              <a:rPr lang="cs-CZ" sz="1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nejmenší částici látky.</a:t>
            </a:r>
          </a:p>
          <a:p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vysvětlení podstaty elektrování těles museli fyzici pochopit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jeho stavbu. </a:t>
            </a:r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Kladli si otázky:</a:t>
            </a:r>
          </a:p>
          <a:p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Jak dochází k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zelektrování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těles? </a:t>
            </a:r>
          </a:p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Kde se v tělesech bere náboj, jestliže se tělesa skládají z neutrálních atomů? </a:t>
            </a:r>
          </a:p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Jsou atomy skutečně nedělitelné, jak naznačuje řecké slovo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atomos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1800" b="1" dirty="0" smtClean="0">
                <a:latin typeface="Arial" pitchFamily="34" charset="0"/>
                <a:cs typeface="Arial" pitchFamily="34" charset="0"/>
              </a:rPr>
            </a:b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(= nedělitelný)? </a:t>
            </a:r>
          </a:p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Nejsou elektrické náboje uvnitř atomů?</a:t>
            </a:r>
          </a:p>
        </p:txBody>
      </p:sp>
    </p:spTree>
    <p:extLst>
      <p:ext uri="{BB962C8B-B14F-4D97-AF65-F5344CB8AC3E}">
        <p14:creationId xmlns:p14="http://schemas.microsoft.com/office/powerpoint/2010/main" xmlns="" val="130615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Jednoduchý model atomu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Atom se skládá ze dvou částí: </a:t>
            </a:r>
            <a:r>
              <a:rPr lang="cs-CZ" sz="2000" b="1" dirty="0" smtClean="0">
                <a:solidFill>
                  <a:srgbClr val="FF0000"/>
                </a:solidFill>
              </a:rPr>
              <a:t>jádra</a:t>
            </a:r>
            <a:r>
              <a:rPr lang="cs-CZ" sz="2000" b="1" dirty="0" smtClean="0"/>
              <a:t> a </a:t>
            </a:r>
            <a:r>
              <a:rPr lang="cs-CZ" sz="2000" b="1" dirty="0" smtClean="0">
                <a:solidFill>
                  <a:srgbClr val="0070C0"/>
                </a:solidFill>
              </a:rPr>
              <a:t>obalu.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Jádro</a:t>
            </a:r>
            <a:r>
              <a:rPr lang="cs-CZ" sz="2000" b="1" dirty="0" smtClean="0"/>
              <a:t> atomu soustřeďuje většinu hmotnosti atomu.</a:t>
            </a:r>
          </a:p>
          <a:p>
            <a:r>
              <a:rPr lang="cs-CZ" sz="2000" b="1" dirty="0" smtClean="0"/>
              <a:t>Skládá se ze dvou druhů částic – </a:t>
            </a:r>
            <a:r>
              <a:rPr lang="cs-CZ" sz="2000" b="1" dirty="0" smtClean="0">
                <a:solidFill>
                  <a:srgbClr val="FF0000"/>
                </a:solidFill>
              </a:rPr>
              <a:t>kladně</a:t>
            </a:r>
            <a:r>
              <a:rPr lang="cs-CZ" sz="2000" b="1" dirty="0" smtClean="0"/>
              <a:t> nabitých </a:t>
            </a:r>
            <a:r>
              <a:rPr lang="cs-CZ" sz="2000" b="1" dirty="0" smtClean="0">
                <a:solidFill>
                  <a:srgbClr val="FF0000"/>
                </a:solidFill>
              </a:rPr>
              <a:t>protonů</a:t>
            </a:r>
            <a:r>
              <a:rPr lang="cs-CZ" sz="2000" b="1" dirty="0" smtClean="0"/>
              <a:t> a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neutronů, </a:t>
            </a:r>
            <a:r>
              <a:rPr lang="cs-CZ" sz="2000" b="1" dirty="0" smtClean="0"/>
              <a:t>které nemají elektrický náboj, jsou elektricky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neutrální.</a:t>
            </a:r>
          </a:p>
          <a:p>
            <a:r>
              <a:rPr lang="cs-CZ" sz="2000" b="1" dirty="0" smtClean="0"/>
              <a:t>Kolem atomového jádra se pohybují </a:t>
            </a:r>
            <a:r>
              <a:rPr lang="cs-CZ" sz="2000" b="1" dirty="0" smtClean="0">
                <a:solidFill>
                  <a:srgbClr val="0070C0"/>
                </a:solidFill>
              </a:rPr>
              <a:t>elektrony </a:t>
            </a:r>
            <a:r>
              <a:rPr lang="cs-CZ" sz="2000" b="1" dirty="0" smtClean="0"/>
              <a:t>– maličké částice se </a:t>
            </a:r>
            <a:r>
              <a:rPr lang="cs-CZ" sz="2000" b="1" dirty="0" smtClean="0">
                <a:solidFill>
                  <a:srgbClr val="0070C0"/>
                </a:solidFill>
              </a:rPr>
              <a:t>záporným</a:t>
            </a:r>
            <a:r>
              <a:rPr lang="cs-CZ" sz="2000" b="1" dirty="0" smtClean="0"/>
              <a:t> elektrickým nábojem. Elektrony obíhající kolem jádra tvoří </a:t>
            </a:r>
            <a:r>
              <a:rPr lang="cs-CZ" sz="2000" b="1" dirty="0" smtClean="0">
                <a:solidFill>
                  <a:srgbClr val="0070C0"/>
                </a:solidFill>
              </a:rPr>
              <a:t>obal </a:t>
            </a:r>
            <a:r>
              <a:rPr lang="cs-CZ" sz="2000" b="1" dirty="0" smtClean="0"/>
              <a:t>atomu.</a:t>
            </a:r>
          </a:p>
          <a:p>
            <a:r>
              <a:rPr lang="cs-CZ" sz="2000" b="1" dirty="0" smtClean="0"/>
              <a:t>Náboj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elektronu je stejně velký </a:t>
            </a:r>
            <a:r>
              <a:rPr lang="cs-CZ" sz="2000" b="1" dirty="0" smtClean="0"/>
              <a:t>jako náboj protonu, liší se však znaménkem.</a:t>
            </a:r>
          </a:p>
          <a:p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V atomu je stejný počet protonů jako elektronů.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Atom je elektricky neutrální.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 descr="C:\Documents and Settings\Jaroslava\Local Settings\Temporary Internet Files\Content.IE5\WVSIALUT\MC90043691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2108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2602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Vznik iontů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609745"/>
          </a:xfrm>
          <a:solidFill>
            <a:schemeClr val="bg1"/>
          </a:solidFill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endParaRPr lang="cs-CZ" sz="2000" dirty="0"/>
          </a:p>
        </p:txBody>
      </p:sp>
      <p:sp>
        <p:nvSpPr>
          <p:cNvPr id="4" name="Ovál 3"/>
          <p:cNvSpPr/>
          <p:nvPr/>
        </p:nvSpPr>
        <p:spPr>
          <a:xfrm>
            <a:off x="1524459" y="2275143"/>
            <a:ext cx="1008112" cy="10081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2013248" y="3429000"/>
            <a:ext cx="144016" cy="14401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1501285" y="2060848"/>
            <a:ext cx="144016" cy="14401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1353334" y="3212976"/>
            <a:ext cx="144016" cy="14401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1115616" y="2492896"/>
            <a:ext cx="144016" cy="14401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3099264" y="2718288"/>
            <a:ext cx="144016" cy="14401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1869232" y="2996952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1785382" y="2708920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2085256" y="3004351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1943203" y="2672423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1915085" y="2419655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5482469" y="2132856"/>
            <a:ext cx="144016" cy="144016"/>
          </a:xfrm>
          <a:prstGeom prst="flowChartConnector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3385327" y="2780928"/>
            <a:ext cx="36004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Vývojový diagram: spojnice 30"/>
          <p:cNvSpPr/>
          <p:nvPr/>
        </p:nvSpPr>
        <p:spPr>
          <a:xfrm>
            <a:off x="2157264" y="2836907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1635427" y="2852936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1690163" y="2470949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2085256" y="2492896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5220072" y="2730379"/>
            <a:ext cx="144016" cy="144016"/>
          </a:xfrm>
          <a:prstGeom prst="flowChartConnector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6071371" y="3415559"/>
            <a:ext cx="144016" cy="133907"/>
          </a:xfrm>
          <a:prstGeom prst="flowChartConnector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5386286" y="3263284"/>
            <a:ext cx="144016" cy="144016"/>
          </a:xfrm>
          <a:prstGeom prst="flowChartConnector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38"/>
          <p:cNvSpPr/>
          <p:nvPr/>
        </p:nvSpPr>
        <p:spPr>
          <a:xfrm>
            <a:off x="6732240" y="3004351"/>
            <a:ext cx="144016" cy="144016"/>
          </a:xfrm>
          <a:prstGeom prst="flowChartConnector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39"/>
          <p:cNvSpPr/>
          <p:nvPr/>
        </p:nvSpPr>
        <p:spPr>
          <a:xfrm>
            <a:off x="6155704" y="1988840"/>
            <a:ext cx="144016" cy="144016"/>
          </a:xfrm>
          <a:prstGeom prst="flowChartConnector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5796136" y="3081543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6189228" y="2724948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42"/>
          <p:cNvSpPr/>
          <p:nvPr/>
        </p:nvSpPr>
        <p:spPr>
          <a:xfrm>
            <a:off x="6065936" y="2894124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nice 43"/>
          <p:cNvSpPr/>
          <p:nvPr/>
        </p:nvSpPr>
        <p:spPr>
          <a:xfrm>
            <a:off x="6209952" y="2764899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5495307" y="2312383"/>
            <a:ext cx="1008112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5796136" y="2924944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/>
          <p:cNvSpPr/>
          <p:nvPr/>
        </p:nvSpPr>
        <p:spPr>
          <a:xfrm>
            <a:off x="5927355" y="2652940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/>
          <p:cNvSpPr/>
          <p:nvPr/>
        </p:nvSpPr>
        <p:spPr>
          <a:xfrm>
            <a:off x="6137944" y="3068960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nice 51"/>
          <p:cNvSpPr/>
          <p:nvPr/>
        </p:nvSpPr>
        <p:spPr>
          <a:xfrm>
            <a:off x="5779877" y="2459610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/>
          <p:cNvSpPr/>
          <p:nvPr/>
        </p:nvSpPr>
        <p:spPr>
          <a:xfrm>
            <a:off x="6091084" y="2408564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2292393" y="2646280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/>
          <p:cNvSpPr/>
          <p:nvPr/>
        </p:nvSpPr>
        <p:spPr>
          <a:xfrm>
            <a:off x="6189228" y="2750108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5693063" y="2718288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>
            <a:off x="5554477" y="2894124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/>
          <p:cNvSpPr/>
          <p:nvPr/>
        </p:nvSpPr>
        <p:spPr>
          <a:xfrm>
            <a:off x="5837079" y="3119268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/>
          <p:cNvSpPr/>
          <p:nvPr/>
        </p:nvSpPr>
        <p:spPr>
          <a:xfrm>
            <a:off x="5574674" y="2578711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ývojový diagram: spojnice 60"/>
          <p:cNvSpPr/>
          <p:nvPr/>
        </p:nvSpPr>
        <p:spPr>
          <a:xfrm>
            <a:off x="1091848" y="5431480"/>
            <a:ext cx="144016" cy="144016"/>
          </a:xfrm>
          <a:prstGeom prst="flowChartConnec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ývojový diagram: spojnice 61"/>
          <p:cNvSpPr/>
          <p:nvPr/>
        </p:nvSpPr>
        <p:spPr>
          <a:xfrm>
            <a:off x="1090752" y="5765990"/>
            <a:ext cx="144016" cy="1440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spojnice 62"/>
          <p:cNvSpPr/>
          <p:nvPr/>
        </p:nvSpPr>
        <p:spPr>
          <a:xfrm>
            <a:off x="1089656" y="5050872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TextovéPole 72"/>
          <p:cNvSpPr txBox="1"/>
          <p:nvPr/>
        </p:nvSpPr>
        <p:spPr>
          <a:xfrm>
            <a:off x="5386286" y="4056488"/>
            <a:ext cx="1377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áporný iont</a:t>
            </a:r>
            <a:endParaRPr lang="cs-CZ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524459" y="4920420"/>
            <a:ext cx="835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proton</a:t>
            </a:r>
            <a:endParaRPr lang="cs-CZ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493592" y="5289752"/>
            <a:ext cx="987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elektron</a:t>
            </a:r>
            <a:endParaRPr lang="cs-CZ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460570" y="5653332"/>
            <a:ext cx="952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neutron</a:t>
            </a:r>
            <a:endParaRPr lang="cs-CZ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1161664" y="4077072"/>
            <a:ext cx="1250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ladný iont</a:t>
            </a:r>
            <a:endParaRPr lang="cs-CZ" b="1" dirty="0"/>
          </a:p>
        </p:txBody>
      </p:sp>
      <p:sp>
        <p:nvSpPr>
          <p:cNvPr id="8" name="Čárový popisek 2 7"/>
          <p:cNvSpPr/>
          <p:nvPr/>
        </p:nvSpPr>
        <p:spPr>
          <a:xfrm>
            <a:off x="3577103" y="3396304"/>
            <a:ext cx="1368152" cy="306324"/>
          </a:xfrm>
          <a:prstGeom prst="borderCallout2">
            <a:avLst>
              <a:gd name="adj1" fmla="val 72481"/>
              <a:gd name="adj2" fmla="val -9333"/>
              <a:gd name="adj3" fmla="val 73974"/>
              <a:gd name="adj4" fmla="val -8667"/>
              <a:gd name="adj5" fmla="val -132277"/>
              <a:gd name="adj6" fmla="val -27994"/>
            </a:avLst>
          </a:prstGeom>
          <a:solidFill>
            <a:schemeClr val="bg1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16900" y="3394851"/>
            <a:ext cx="1291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i="1" dirty="0" smtClean="0"/>
              <a:t>A jdu do světa!</a:t>
            </a:r>
            <a:endParaRPr lang="cs-CZ" sz="1400" b="1" i="1" dirty="0"/>
          </a:p>
        </p:txBody>
      </p:sp>
    </p:spTree>
    <p:extLst>
      <p:ext uri="{BB962C8B-B14F-4D97-AF65-F5344CB8AC3E}">
        <p14:creationId xmlns:p14="http://schemas.microsoft.com/office/powerpoint/2010/main" xmlns="" val="124359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MACHÁČEK, Martin. </a:t>
            </a:r>
            <a:r>
              <a:rPr lang="cs-CZ" sz="2000" i="1" dirty="0" smtClean="0"/>
              <a:t>Fyzika 6 pro základní školy a víceletá gymnázia. </a:t>
            </a:r>
            <a:br>
              <a:rPr lang="cs-CZ" sz="2000" i="1" dirty="0" smtClean="0"/>
            </a:br>
            <a:r>
              <a:rPr lang="cs-CZ" sz="2000" dirty="0" smtClean="0"/>
              <a:t>3. vydání. Praha: Prometheus, 1999. ISBN 80-7196-186-8</a:t>
            </a:r>
          </a:p>
          <a:p>
            <a:r>
              <a:rPr lang="cs-CZ" sz="2000" dirty="0" smtClean="0"/>
              <a:t>RAUNER, Karel – hlavní autor. </a:t>
            </a:r>
            <a:r>
              <a:rPr lang="cs-CZ" sz="2000" i="1" dirty="0" smtClean="0"/>
              <a:t>Fyzika pro 6. ročník základní školy a primu víceletého gymnázia. </a:t>
            </a:r>
            <a:r>
              <a:rPr lang="cs-CZ" sz="2000" dirty="0" smtClean="0"/>
              <a:t>1. vydání. Plzeň: Nakladatelství Fraus, 2004. </a:t>
            </a:r>
            <a:br>
              <a:rPr lang="cs-CZ" sz="2000" dirty="0" smtClean="0"/>
            </a:br>
            <a:r>
              <a:rPr lang="cs-CZ" sz="2000" dirty="0" smtClean="0"/>
              <a:t>ISBN 80-7238-210-1</a:t>
            </a:r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2011-07-18].</a:t>
            </a:r>
          </a:p>
          <a:p>
            <a:r>
              <a:rPr lang="cs-CZ" sz="2000" dirty="0" smtClean="0"/>
              <a:t>RAUNER, Karel – hlavní autor. </a:t>
            </a:r>
            <a:r>
              <a:rPr lang="cs-CZ" sz="2000" i="1" dirty="0" smtClean="0"/>
              <a:t>Fyzika 6 pracovní sešit pro základní školy a víceletá gymnázia.</a:t>
            </a:r>
            <a:r>
              <a:rPr lang="cs-CZ" sz="2000" dirty="0" smtClean="0"/>
              <a:t> 1. vydání. Plzeň: Nakladatelství Fraus, 2004. </a:t>
            </a:r>
            <a:br>
              <a:rPr lang="cs-CZ" sz="2000" dirty="0" smtClean="0"/>
            </a:br>
            <a:r>
              <a:rPr lang="cs-CZ" sz="2000" dirty="0" smtClean="0"/>
              <a:t>ISBN 80-7238-328-0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4351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651</Words>
  <Application>Microsoft Office PowerPoint</Application>
  <PresentationFormat>Předvádění na obrazovce (4:3)</PresentationFormat>
  <Paragraphs>123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ELEKTRICKÁ SÍLA</vt:lpstr>
      <vt:lpstr>Trocha historie</vt:lpstr>
      <vt:lpstr>Elektrické vlastnosti látek</vt:lpstr>
      <vt:lpstr>Elektrické náboje jsou různé</vt:lpstr>
      <vt:lpstr>Jak si hrají pravítko a skleněná tyčka?</vt:lpstr>
      <vt:lpstr>Elektrické náboje</vt:lpstr>
      <vt:lpstr>Elektrické pole</vt:lpstr>
      <vt:lpstr>Umíš odpovědět?</vt:lpstr>
      <vt:lpstr>Částice látek</vt:lpstr>
      <vt:lpstr>Jednoduchý model atomu</vt:lpstr>
      <vt:lpstr>Vznik iontů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41</cp:revision>
  <dcterms:created xsi:type="dcterms:W3CDTF">2011-07-18T13:49:06Z</dcterms:created>
  <dcterms:modified xsi:type="dcterms:W3CDTF">2012-04-10T16:29:00Z</dcterms:modified>
</cp:coreProperties>
</file>