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0" r:id="rId3"/>
    <p:sldId id="269" r:id="rId4"/>
    <p:sldId id="258" r:id="rId5"/>
    <p:sldId id="259" r:id="rId6"/>
    <p:sldId id="260" r:id="rId7"/>
    <p:sldId id="261" r:id="rId8"/>
    <p:sldId id="262" r:id="rId9"/>
    <p:sldId id="263" r:id="rId10"/>
    <p:sldId id="26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  <a:srgbClr val="008000"/>
    <a:srgbClr val="FF9999"/>
    <a:srgbClr val="0000FF"/>
    <a:srgbClr val="FFFF66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30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D825B7-DEE2-4A76-893E-768603694D3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111CB0-E85B-4F22-9875-60C743589CB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71DD74-CD4A-484F-8344-FC1187DCD8F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B2849F-63C7-4D7E-9E5C-79EC29506E8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868AE8-317E-4425-B59C-C1F316315E1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67517E-EB2D-4D70-9E35-EB0BC7D022D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7D7AF5-096A-46A3-806B-BB62641F067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60EF08-E908-44ED-AF36-6994DA6756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84FC17-BEBC-4AA4-A3D2-53B44D8C350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E13186-926A-48B9-BE49-DC8182A5A6E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B24084-4005-47C1-BE51-D63AB5EB211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7B6CB87-A867-4013-92B5-931A60AB4EB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1" name="Rectangle 5"/>
          <p:cNvSpPr>
            <a:spLocks noChangeArrowheads="1"/>
          </p:cNvSpPr>
          <p:nvPr/>
        </p:nvSpPr>
        <p:spPr bwMode="auto">
          <a:xfrm>
            <a:off x="468313" y="1862138"/>
            <a:ext cx="8280400" cy="418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dirty="0">
                <a:solidFill>
                  <a:srgbClr val="000000"/>
                </a:solidFill>
              </a:rPr>
              <a:t>Název školy: </a:t>
            </a:r>
            <a:r>
              <a:rPr lang="cs-CZ" altLang="cs-CZ" b="1" dirty="0">
                <a:solidFill>
                  <a:srgbClr val="000000"/>
                </a:solidFill>
              </a:rPr>
              <a:t> Základní škola a Mateřská škola Kladno, Norská 2633</a:t>
            </a:r>
            <a:r>
              <a:rPr lang="cs-CZ" altLang="cs-CZ" dirty="0">
                <a:solidFill>
                  <a:srgbClr val="000000"/>
                </a:solidFill>
              </a:rPr>
              <a:t/>
            </a:r>
            <a:br>
              <a:rPr lang="cs-CZ" altLang="cs-CZ" dirty="0">
                <a:solidFill>
                  <a:srgbClr val="000000"/>
                </a:solidFill>
              </a:rPr>
            </a:br>
            <a:r>
              <a:rPr lang="cs-CZ" altLang="cs-CZ" dirty="0">
                <a:solidFill>
                  <a:srgbClr val="000000"/>
                </a:solidFill>
              </a:rPr>
              <a:t>Autor: </a:t>
            </a:r>
            <a:r>
              <a:rPr lang="cs-CZ" altLang="cs-CZ" b="1" dirty="0">
                <a:solidFill>
                  <a:srgbClr val="000000"/>
                </a:solidFill>
              </a:rPr>
              <a:t>Bc. František Vlasák, </a:t>
            </a:r>
            <a:r>
              <a:rPr lang="cs-CZ" altLang="cs-CZ" b="1" dirty="0" err="1">
                <a:solidFill>
                  <a:srgbClr val="000000"/>
                </a:solidFill>
              </a:rPr>
              <a:t>DiS</a:t>
            </a:r>
            <a:r>
              <a:rPr lang="cs-CZ" altLang="cs-CZ" b="1" dirty="0">
                <a:solidFill>
                  <a:srgbClr val="000000"/>
                </a:solidFill>
              </a:rPr>
              <a:t>.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Název materiálu: </a:t>
            </a:r>
            <a:r>
              <a:rPr lang="cs-CZ" altLang="cs-CZ" b="1" dirty="0">
                <a:solidFill>
                  <a:srgbClr val="000000"/>
                </a:solidFill>
              </a:rPr>
              <a:t>VY_52_INOVACE_F7.Vl.54_Hydrostaticky_tlak_</a:t>
            </a:r>
            <a:r>
              <a:rPr lang="cs-CZ" altLang="cs-CZ" b="1" dirty="0" err="1">
                <a:solidFill>
                  <a:srgbClr val="000000"/>
                </a:solidFill>
              </a:rPr>
              <a:t>reseni</a:t>
            </a:r>
            <a:r>
              <a:rPr lang="cs-CZ" altLang="cs-CZ" b="1" dirty="0">
                <a:solidFill>
                  <a:srgbClr val="000000"/>
                </a:solidFill>
              </a:rPr>
              <a:t>_</a:t>
            </a:r>
            <a:r>
              <a:rPr lang="cs-CZ" altLang="cs-CZ" b="1" dirty="0" err="1">
                <a:solidFill>
                  <a:srgbClr val="000000"/>
                </a:solidFill>
              </a:rPr>
              <a:t>prikladu</a:t>
            </a:r>
            <a:r>
              <a:rPr lang="cs-CZ" altLang="cs-CZ" dirty="0">
                <a:solidFill>
                  <a:srgbClr val="000000"/>
                </a:solidFill>
              </a:rPr>
              <a:t/>
            </a:r>
            <a:br>
              <a:rPr lang="cs-CZ" altLang="cs-CZ" dirty="0">
                <a:solidFill>
                  <a:srgbClr val="000000"/>
                </a:solidFill>
              </a:rPr>
            </a:br>
            <a:endParaRPr lang="cs-CZ" altLang="cs-CZ" dirty="0">
              <a:solidFill>
                <a:srgbClr val="000000"/>
              </a:solidFill>
            </a:endParaRPr>
          </a:p>
          <a:p>
            <a:r>
              <a:rPr lang="cs-CZ" altLang="cs-CZ" dirty="0">
                <a:solidFill>
                  <a:srgbClr val="000000"/>
                </a:solidFill>
              </a:rPr>
              <a:t>Datum: </a:t>
            </a:r>
            <a:r>
              <a:rPr lang="cs-CZ" altLang="cs-CZ" b="1" dirty="0">
                <a:solidFill>
                  <a:srgbClr val="000000"/>
                </a:solidFill>
              </a:rPr>
              <a:t>25.1.2014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Ročník: </a:t>
            </a:r>
            <a:r>
              <a:rPr lang="cs-CZ" altLang="cs-CZ" b="1" dirty="0">
                <a:solidFill>
                  <a:srgbClr val="000000"/>
                </a:solidFill>
              </a:rPr>
              <a:t>Sedmý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Vzdělávací oblast: </a:t>
            </a:r>
            <a:r>
              <a:rPr lang="cs-CZ" altLang="cs-CZ" b="1" dirty="0">
                <a:solidFill>
                  <a:srgbClr val="000000"/>
                </a:solidFill>
              </a:rPr>
              <a:t>Člověk a příroda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Vzdělávací obor: </a:t>
            </a:r>
            <a:r>
              <a:rPr lang="cs-CZ" altLang="cs-CZ" b="1" dirty="0">
                <a:solidFill>
                  <a:srgbClr val="000000"/>
                </a:solidFill>
              </a:rPr>
              <a:t>Fyzika </a:t>
            </a:r>
            <a:br>
              <a:rPr lang="cs-CZ" altLang="cs-CZ" b="1" dirty="0">
                <a:solidFill>
                  <a:srgbClr val="000000"/>
                </a:solidFill>
              </a:rPr>
            </a:br>
            <a:r>
              <a:rPr lang="cs-CZ" altLang="cs-CZ" dirty="0">
                <a:solidFill>
                  <a:srgbClr val="000000"/>
                </a:solidFill>
              </a:rPr>
              <a:t>Název: </a:t>
            </a:r>
            <a:r>
              <a:rPr lang="cs-CZ" altLang="cs-CZ" b="1" dirty="0">
                <a:solidFill>
                  <a:srgbClr val="000000"/>
                </a:solidFill>
              </a:rPr>
              <a:t>Hydrostatický tlak – řešení příkladů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Číslo operačního programu: </a:t>
            </a:r>
            <a:r>
              <a:rPr lang="cs-CZ" altLang="cs-CZ" b="1" dirty="0">
                <a:solidFill>
                  <a:srgbClr val="000000"/>
                </a:solidFill>
              </a:rPr>
              <a:t>CZ.1.07/1.4.00/21.3489</a:t>
            </a:r>
            <a:endParaRPr lang="cs-CZ" altLang="cs-CZ" dirty="0">
              <a:solidFill>
                <a:srgbClr val="000000"/>
              </a:solidFill>
            </a:endParaRPr>
          </a:p>
          <a:p>
            <a:r>
              <a:rPr lang="cs-CZ" altLang="cs-CZ" dirty="0">
                <a:solidFill>
                  <a:srgbClr val="000000"/>
                </a:solidFill>
              </a:rPr>
              <a:t>Název projektu: </a:t>
            </a:r>
            <a:r>
              <a:rPr lang="cs-CZ" altLang="cs-CZ" b="1" dirty="0">
                <a:solidFill>
                  <a:srgbClr val="000000"/>
                </a:solidFill>
              </a:rPr>
              <a:t>UČÍME SE S RADOSTÍ</a:t>
            </a:r>
          </a:p>
          <a:p>
            <a:endParaRPr lang="cs-CZ" altLang="cs-CZ" b="1" dirty="0">
              <a:solidFill>
                <a:srgbClr val="000000"/>
              </a:solidFill>
            </a:endParaRPr>
          </a:p>
          <a:p>
            <a:r>
              <a:rPr lang="cs-CZ" altLang="cs-CZ" b="1" dirty="0">
                <a:solidFill>
                  <a:srgbClr val="000000"/>
                </a:solidFill>
              </a:rPr>
              <a:t>Anotace: </a:t>
            </a:r>
            <a:r>
              <a:rPr lang="cs-CZ" altLang="cs-CZ" sz="1600" b="1" dirty="0">
                <a:solidFill>
                  <a:srgbClr val="000000"/>
                </a:solidFill>
              </a:rPr>
              <a:t>Prezentace slouží jako výukový materiál nebo opakování výpočtů hydrostatického tlaku.</a:t>
            </a:r>
          </a:p>
        </p:txBody>
      </p:sp>
      <p:pic>
        <p:nvPicPr>
          <p:cNvPr id="308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333375"/>
            <a:ext cx="6624091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6" name="Rectangle 8"/>
          <p:cNvSpPr>
            <a:spLocks noGrp="1" noChangeArrowheads="1"/>
          </p:cNvSpPr>
          <p:nvPr>
            <p:ph type="title"/>
          </p:nvPr>
        </p:nvSpPr>
        <p:spPr>
          <a:solidFill>
            <a:srgbClr val="FFFF99"/>
          </a:solidFill>
          <a:ln w="25400">
            <a:solidFill>
              <a:srgbClr val="FF0000"/>
            </a:solidFill>
          </a:ln>
        </p:spPr>
        <p:txBody>
          <a:bodyPr/>
          <a:lstStyle/>
          <a:p>
            <a:r>
              <a:rPr lang="cs-CZ" b="1">
                <a:latin typeface="Comic Sans MS" pitchFamily="66" charset="0"/>
              </a:rPr>
              <a:t>Zadání</a:t>
            </a:r>
          </a:p>
        </p:txBody>
      </p:sp>
      <p:sp>
        <p:nvSpPr>
          <p:cNvPr id="17417" name="Rectangle 9"/>
          <p:cNvSpPr>
            <a:spLocks noGrp="1" noChangeArrowheads="1"/>
          </p:cNvSpPr>
          <p:nvPr>
            <p:ph type="body" idx="1"/>
          </p:nvPr>
        </p:nvSpPr>
        <p:spPr>
          <a:solidFill>
            <a:srgbClr val="FFFF99"/>
          </a:solidFill>
          <a:ln w="25400">
            <a:solidFill>
              <a:srgbClr val="FF0000"/>
            </a:solidFill>
          </a:ln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1800" b="1" i="1" dirty="0">
                <a:solidFill>
                  <a:srgbClr val="FF0000"/>
                </a:solidFill>
                <a:latin typeface="Comic Sans MS" pitchFamily="66" charset="0"/>
              </a:rPr>
              <a:t>Samostatná práce (následná kontrola) – nalep do sešitu a vypracuj jako slovní úlohy</a:t>
            </a:r>
            <a:endParaRPr lang="cs-CZ" sz="1800" b="1" dirty="0">
              <a:solidFill>
                <a:srgbClr val="FF0000"/>
              </a:solidFill>
              <a:latin typeface="Comic Sans MS" pitchFamily="66" charset="0"/>
            </a:endParaRPr>
          </a:p>
          <a:p>
            <a:pPr>
              <a:lnSpc>
                <a:spcPct val="80000"/>
              </a:lnSpc>
            </a:pPr>
            <a:r>
              <a:rPr lang="cs-CZ" sz="1800" b="1" dirty="0">
                <a:solidFill>
                  <a:srgbClr val="FF0000"/>
                </a:solidFill>
                <a:latin typeface="Comic Sans MS" pitchFamily="66" charset="0"/>
              </a:rPr>
              <a:t>1,</a:t>
            </a:r>
            <a:r>
              <a:rPr lang="cs-CZ" sz="1800" b="1" dirty="0">
                <a:latin typeface="Comic Sans MS" pitchFamily="66" charset="0"/>
              </a:rPr>
              <a:t> Hydrostatický tlak u dna řeky je 42 </a:t>
            </a:r>
            <a:r>
              <a:rPr lang="cs-CZ" sz="1800" b="1" dirty="0" err="1">
                <a:latin typeface="Comic Sans MS" pitchFamily="66" charset="0"/>
              </a:rPr>
              <a:t>kPa</a:t>
            </a:r>
            <a:r>
              <a:rPr lang="cs-CZ" sz="1800" b="1" dirty="0">
                <a:latin typeface="Comic Sans MS" pitchFamily="66" charset="0"/>
              </a:rPr>
              <a:t>. Jak hluboká je řeka v tom místě?</a:t>
            </a:r>
          </a:p>
          <a:p>
            <a:pPr>
              <a:lnSpc>
                <a:spcPct val="80000"/>
              </a:lnSpc>
            </a:pPr>
            <a:r>
              <a:rPr lang="cs-CZ" sz="1800" b="1" dirty="0">
                <a:solidFill>
                  <a:srgbClr val="FF0000"/>
                </a:solidFill>
                <a:latin typeface="Comic Sans MS" pitchFamily="66" charset="0"/>
              </a:rPr>
              <a:t>2,</a:t>
            </a:r>
            <a:r>
              <a:rPr lang="cs-CZ" sz="1800" b="1" dirty="0">
                <a:latin typeface="Comic Sans MS" pitchFamily="66" charset="0"/>
              </a:rPr>
              <a:t> Sloupec rtuti je vysoký 76 cm. Jak velký je jeho tlak u dna?</a:t>
            </a:r>
          </a:p>
          <a:p>
            <a:pPr>
              <a:lnSpc>
                <a:spcPct val="80000"/>
              </a:lnSpc>
            </a:pPr>
            <a:r>
              <a:rPr lang="cs-CZ" sz="1800" b="1" dirty="0">
                <a:solidFill>
                  <a:srgbClr val="FF0000"/>
                </a:solidFill>
                <a:latin typeface="Comic Sans MS" pitchFamily="66" charset="0"/>
              </a:rPr>
              <a:t>3,</a:t>
            </a:r>
            <a:r>
              <a:rPr lang="cs-CZ" sz="1800" b="1" dirty="0">
                <a:latin typeface="Comic Sans MS" pitchFamily="66" charset="0"/>
              </a:rPr>
              <a:t> Poklop ponorky je v hloubce 40 m pod hladinou moře. Hustota mořské vody je 1025 kg/m</a:t>
            </a:r>
            <a:r>
              <a:rPr lang="cs-CZ" sz="1800" b="1" baseline="30000" dirty="0">
                <a:latin typeface="Comic Sans MS" pitchFamily="66" charset="0"/>
              </a:rPr>
              <a:t>3</a:t>
            </a:r>
            <a:r>
              <a:rPr lang="cs-CZ" sz="1800" b="1" dirty="0">
                <a:latin typeface="Comic Sans MS" pitchFamily="66" charset="0"/>
              </a:rPr>
              <a:t>. Jak velkou tlakovou silou působí mořská voda na kovový poklop, který má obsah 0,6 m</a:t>
            </a:r>
            <a:r>
              <a:rPr lang="cs-CZ" sz="1800" b="1" baseline="30000" dirty="0">
                <a:latin typeface="Comic Sans MS" pitchFamily="66" charset="0"/>
              </a:rPr>
              <a:t>2</a:t>
            </a:r>
            <a:r>
              <a:rPr lang="cs-CZ" sz="1800" b="1" dirty="0">
                <a:latin typeface="Comic Sans MS" pitchFamily="66" charset="0"/>
              </a:rPr>
              <a:t> ?</a:t>
            </a:r>
          </a:p>
          <a:p>
            <a:pPr>
              <a:lnSpc>
                <a:spcPct val="80000"/>
              </a:lnSpc>
            </a:pPr>
            <a:r>
              <a:rPr lang="cs-CZ" sz="1800" b="1" dirty="0">
                <a:solidFill>
                  <a:srgbClr val="FF0000"/>
                </a:solidFill>
                <a:latin typeface="Comic Sans MS" pitchFamily="66" charset="0"/>
              </a:rPr>
              <a:t>4,</a:t>
            </a:r>
            <a:r>
              <a:rPr lang="cs-CZ" sz="1800" b="1" dirty="0">
                <a:latin typeface="Comic Sans MS" pitchFamily="66" charset="0"/>
              </a:rPr>
              <a:t> Do skleněné nádoby tvaru kvádru o délce 50 cm a šířce 20 cm je nalita voda do výše 30 cm. Urči hydrostatický tlak u dna nádoby. Urči hydrostatickou tlakovou sílu na dno nádoby. Nakresli obrázek.</a:t>
            </a:r>
          </a:p>
          <a:p>
            <a:pPr>
              <a:lnSpc>
                <a:spcPct val="80000"/>
              </a:lnSpc>
            </a:pPr>
            <a:r>
              <a:rPr lang="cs-CZ" sz="1800" b="1" dirty="0">
                <a:solidFill>
                  <a:srgbClr val="FF0000"/>
                </a:solidFill>
                <a:latin typeface="Comic Sans MS" pitchFamily="66" charset="0"/>
              </a:rPr>
              <a:t>5,</a:t>
            </a:r>
            <a:r>
              <a:rPr lang="cs-CZ" sz="1800" b="1" dirty="0">
                <a:latin typeface="Comic Sans MS" pitchFamily="66" charset="0"/>
              </a:rPr>
              <a:t> Válcová nádrž má obsah dna 250 m</a:t>
            </a:r>
            <a:r>
              <a:rPr lang="cs-CZ" sz="1800" b="1" baseline="30000" dirty="0">
                <a:latin typeface="Comic Sans MS" pitchFamily="66" charset="0"/>
              </a:rPr>
              <a:t>2</a:t>
            </a:r>
            <a:r>
              <a:rPr lang="cs-CZ" sz="1800" b="1" dirty="0">
                <a:latin typeface="Comic Sans MS" pitchFamily="66" charset="0"/>
              </a:rPr>
              <a:t> a je naplněna naftou do výšky 9,5 m ode dna. Urči hydrostatický tlak u dna nádrže. Urči tlakovou sílu, kterou působí nafta na dno nádrže. </a:t>
            </a:r>
          </a:p>
          <a:p>
            <a:pPr>
              <a:lnSpc>
                <a:spcPct val="80000"/>
              </a:lnSpc>
            </a:pPr>
            <a:r>
              <a:rPr lang="cs-CZ" sz="1800" b="1" dirty="0">
                <a:solidFill>
                  <a:srgbClr val="FF0000"/>
                </a:solidFill>
                <a:latin typeface="Comic Sans MS" pitchFamily="66" charset="0"/>
              </a:rPr>
              <a:t>6,</a:t>
            </a:r>
            <a:r>
              <a:rPr lang="cs-CZ" sz="1800" b="1" dirty="0">
                <a:latin typeface="Comic Sans MS" pitchFamily="66" charset="0"/>
              </a:rPr>
              <a:t> Vrak lodi Titanik leží v hloubce 3000 m po mořem. Hydrostatický tlak je zde 30 </a:t>
            </a:r>
            <a:r>
              <a:rPr lang="cs-CZ" sz="1800" b="1" dirty="0" err="1">
                <a:latin typeface="Comic Sans MS" pitchFamily="66" charset="0"/>
              </a:rPr>
              <a:t>MPa</a:t>
            </a:r>
            <a:r>
              <a:rPr lang="cs-CZ" sz="1800" b="1" dirty="0">
                <a:latin typeface="Comic Sans MS" pitchFamily="66" charset="0"/>
              </a:rPr>
              <a:t>. </a:t>
            </a:r>
            <a:r>
              <a:rPr lang="cs-CZ" sz="1800" b="1" dirty="0" smtClean="0">
                <a:latin typeface="Comic Sans MS" pitchFamily="66" charset="0"/>
              </a:rPr>
              <a:t>Vypočítej, </a:t>
            </a:r>
            <a:r>
              <a:rPr lang="cs-CZ" sz="1800" b="1" dirty="0">
                <a:latin typeface="Comic Sans MS" pitchFamily="66" charset="0"/>
              </a:rPr>
              <a:t>jaká síla tlačí na lodní okno o obsahu 0,5 m</a:t>
            </a:r>
            <a:r>
              <a:rPr lang="cs-CZ" sz="1800" b="1" baseline="30000" dirty="0">
                <a:latin typeface="Comic Sans MS" pitchFamily="66" charset="0"/>
              </a:rPr>
              <a:t>2</a:t>
            </a:r>
            <a:r>
              <a:rPr lang="cs-CZ" sz="1800" b="1" dirty="0"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68313" y="1196975"/>
            <a:ext cx="8229600" cy="782638"/>
          </a:xfrm>
        </p:spPr>
        <p:txBody>
          <a:bodyPr/>
          <a:lstStyle/>
          <a:p>
            <a:r>
              <a:rPr lang="cs-CZ" altLang="cs-CZ" sz="4000" b="1">
                <a:latin typeface="Comic Sans MS" pitchFamily="66" charset="0"/>
              </a:rPr>
              <a:t>Výpočet hydrostatického tlaku</a:t>
            </a:r>
          </a:p>
        </p:txBody>
      </p:sp>
      <p:sp>
        <p:nvSpPr>
          <p:cNvPr id="16387" name="Text Box 5"/>
          <p:cNvSpPr txBox="1">
            <a:spLocks noChangeArrowheads="1"/>
          </p:cNvSpPr>
          <p:nvPr/>
        </p:nvSpPr>
        <p:spPr bwMode="auto">
          <a:xfrm>
            <a:off x="1908175" y="1916113"/>
            <a:ext cx="46799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Hydrostatický tlak vypočteme podle vztahu:</a:t>
            </a:r>
          </a:p>
        </p:txBody>
      </p:sp>
      <p:sp>
        <p:nvSpPr>
          <p:cNvPr id="16388" name="Text Box 6"/>
          <p:cNvSpPr txBox="1">
            <a:spLocks noChangeArrowheads="1"/>
          </p:cNvSpPr>
          <p:nvPr/>
        </p:nvSpPr>
        <p:spPr bwMode="auto">
          <a:xfrm>
            <a:off x="1258888" y="2349500"/>
            <a:ext cx="374491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3600" b="1">
                <a:solidFill>
                  <a:srgbClr val="FF3300"/>
                </a:solidFill>
                <a:latin typeface="Comic Sans MS" pitchFamily="66" charset="0"/>
              </a:rPr>
              <a:t>p = h . </a:t>
            </a:r>
            <a:r>
              <a:rPr lang="cs-CZ" altLang="cs-CZ" sz="3600" b="1" i="1">
                <a:solidFill>
                  <a:srgbClr val="FF3300"/>
                </a:solidFill>
              </a:rPr>
              <a:t>ρ</a:t>
            </a:r>
            <a:r>
              <a:rPr lang="cs-CZ" altLang="cs-CZ" sz="3600">
                <a:solidFill>
                  <a:srgbClr val="FF3300"/>
                </a:solidFill>
              </a:rPr>
              <a:t> </a:t>
            </a:r>
            <a:r>
              <a:rPr lang="cs-CZ" altLang="cs-CZ" sz="3600" b="1" i="1">
                <a:solidFill>
                  <a:srgbClr val="FF3300"/>
                </a:solidFill>
                <a:latin typeface="Comic Sans MS" pitchFamily="66" charset="0"/>
              </a:rPr>
              <a:t> . g</a:t>
            </a:r>
            <a:endParaRPr lang="el-GR" altLang="cs-CZ" sz="3600" b="1" i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6389" name="Text Box 10"/>
          <p:cNvSpPr txBox="1">
            <a:spLocks noChangeArrowheads="1"/>
          </p:cNvSpPr>
          <p:nvPr/>
        </p:nvSpPr>
        <p:spPr bwMode="auto">
          <a:xfrm>
            <a:off x="468313" y="3357563"/>
            <a:ext cx="1295400" cy="349250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Tlak (Pa)</a:t>
            </a:r>
          </a:p>
        </p:txBody>
      </p:sp>
      <p:sp>
        <p:nvSpPr>
          <p:cNvPr id="16390" name="Text Box 11"/>
          <p:cNvSpPr txBox="1">
            <a:spLocks noChangeArrowheads="1"/>
          </p:cNvSpPr>
          <p:nvPr/>
        </p:nvSpPr>
        <p:spPr bwMode="auto">
          <a:xfrm>
            <a:off x="2268538" y="3429000"/>
            <a:ext cx="1366837" cy="349250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Hloubka (m)</a:t>
            </a:r>
          </a:p>
        </p:txBody>
      </p:sp>
      <p:sp>
        <p:nvSpPr>
          <p:cNvPr id="16391" name="Text Box 12"/>
          <p:cNvSpPr txBox="1">
            <a:spLocks noChangeArrowheads="1"/>
          </p:cNvSpPr>
          <p:nvPr/>
        </p:nvSpPr>
        <p:spPr bwMode="auto">
          <a:xfrm>
            <a:off x="3851275" y="3284538"/>
            <a:ext cx="1873250" cy="349250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Hustota (kg/m</a:t>
            </a:r>
            <a:r>
              <a:rPr lang="cs-CZ" altLang="cs-CZ" sz="1600" b="1" baseline="30000">
                <a:latin typeface="Comic Sans MS" pitchFamily="66" charset="0"/>
              </a:rPr>
              <a:t>3</a:t>
            </a:r>
            <a:r>
              <a:rPr lang="cs-CZ" altLang="cs-CZ" sz="1600" b="1">
                <a:latin typeface="Comic Sans MS" pitchFamily="66" charset="0"/>
              </a:rPr>
              <a:t>)</a:t>
            </a:r>
          </a:p>
        </p:txBody>
      </p:sp>
      <p:sp>
        <p:nvSpPr>
          <p:cNvPr id="16392" name="Line 14"/>
          <p:cNvSpPr>
            <a:spLocks noChangeShapeType="1"/>
          </p:cNvSpPr>
          <p:nvPr/>
        </p:nvSpPr>
        <p:spPr bwMode="auto">
          <a:xfrm flipV="1">
            <a:off x="611188" y="2852738"/>
            <a:ext cx="720725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393" name="Line 15"/>
          <p:cNvSpPr>
            <a:spLocks noChangeShapeType="1"/>
          </p:cNvSpPr>
          <p:nvPr/>
        </p:nvSpPr>
        <p:spPr bwMode="auto">
          <a:xfrm flipH="1" flipV="1">
            <a:off x="2484438" y="2852738"/>
            <a:ext cx="503237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394" name="Line 16"/>
          <p:cNvSpPr>
            <a:spLocks noChangeShapeType="1"/>
          </p:cNvSpPr>
          <p:nvPr/>
        </p:nvSpPr>
        <p:spPr bwMode="auto">
          <a:xfrm flipH="1" flipV="1">
            <a:off x="3203575" y="2852738"/>
            <a:ext cx="1512888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395" name="Line 17"/>
          <p:cNvSpPr>
            <a:spLocks noChangeShapeType="1"/>
          </p:cNvSpPr>
          <p:nvPr/>
        </p:nvSpPr>
        <p:spPr bwMode="auto">
          <a:xfrm flipH="1" flipV="1">
            <a:off x="4284663" y="2781300"/>
            <a:ext cx="863600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396" name="Text Box 18"/>
          <p:cNvSpPr txBox="1">
            <a:spLocks noChangeArrowheads="1"/>
          </p:cNvSpPr>
          <p:nvPr/>
        </p:nvSpPr>
        <p:spPr bwMode="auto">
          <a:xfrm>
            <a:off x="468313" y="4076700"/>
            <a:ext cx="12239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Vz. př.:</a:t>
            </a:r>
          </a:p>
        </p:txBody>
      </p:sp>
      <p:sp>
        <p:nvSpPr>
          <p:cNvPr id="16397" name="Text Box 19"/>
          <p:cNvSpPr txBox="1">
            <a:spLocks noChangeArrowheads="1"/>
          </p:cNvSpPr>
          <p:nvPr/>
        </p:nvSpPr>
        <p:spPr bwMode="auto">
          <a:xfrm>
            <a:off x="323850" y="4437063"/>
            <a:ext cx="4608513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Jak velký hydrostatický tlak působí na kuličku u dna v hloubce 60 cm pod vodou?</a:t>
            </a:r>
          </a:p>
        </p:txBody>
      </p:sp>
      <p:sp>
        <p:nvSpPr>
          <p:cNvPr id="11278" name="Rectangle 21"/>
          <p:cNvSpPr>
            <a:spLocks noChangeArrowheads="1"/>
          </p:cNvSpPr>
          <p:nvPr/>
        </p:nvSpPr>
        <p:spPr bwMode="auto">
          <a:xfrm>
            <a:off x="3635375" y="5157788"/>
            <a:ext cx="4824413" cy="958850"/>
          </a:xfrm>
          <a:prstGeom prst="rect">
            <a:avLst/>
          </a:prstGeom>
          <a:solidFill>
            <a:srgbClr val="FFFF99"/>
          </a:solidFill>
          <a:ln w="1587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 altLang="cs-CZ" sz="1400" b="1">
                <a:latin typeface="Comic Sans MS" pitchFamily="66" charset="0"/>
                <a:cs typeface="Times New Roman" pitchFamily="18" charset="0"/>
              </a:rPr>
              <a:t>h = 60 cm = 0,6 m		p = h . ρ . g</a:t>
            </a:r>
            <a:endParaRPr lang="cs-CZ" altLang="cs-CZ" sz="1400" b="1">
              <a:latin typeface="Comic Sans MS" pitchFamily="66" charset="0"/>
            </a:endParaRPr>
          </a:p>
          <a:p>
            <a:r>
              <a:rPr lang="cs-CZ" altLang="cs-CZ" sz="1400" b="1">
                <a:latin typeface="Comic Sans MS" pitchFamily="66" charset="0"/>
                <a:cs typeface="Times New Roman" pitchFamily="18" charset="0"/>
              </a:rPr>
              <a:t>ρ = 1000 kg/m</a:t>
            </a:r>
            <a:r>
              <a:rPr lang="cs-CZ" altLang="cs-CZ" sz="1400" b="1" baseline="30000">
                <a:latin typeface="Comic Sans MS" pitchFamily="66" charset="0"/>
                <a:cs typeface="Times New Roman" pitchFamily="18" charset="0"/>
              </a:rPr>
              <a:t>3</a:t>
            </a:r>
            <a:r>
              <a:rPr lang="cs-CZ" altLang="cs-CZ" sz="1400" b="1">
                <a:latin typeface="Comic Sans MS" pitchFamily="66" charset="0"/>
                <a:cs typeface="Times New Roman" pitchFamily="18" charset="0"/>
              </a:rPr>
              <a:t>		p = 0,6 .</a:t>
            </a:r>
            <a:r>
              <a:rPr lang="cs-CZ" altLang="cs-CZ" sz="1400" b="1">
                <a:latin typeface="Comic Sans MS" pitchFamily="66" charset="0"/>
              </a:rPr>
              <a:t> 1000 . 10</a:t>
            </a:r>
            <a:r>
              <a:rPr lang="cs-CZ" altLang="cs-CZ" sz="1400" b="1" baseline="30000">
                <a:latin typeface="Comic Sans MS" pitchFamily="66" charset="0"/>
                <a:cs typeface="Times New Roman" pitchFamily="18" charset="0"/>
              </a:rPr>
              <a:t>	</a:t>
            </a:r>
            <a:endParaRPr lang="cs-CZ" altLang="cs-CZ" sz="1400" b="1">
              <a:latin typeface="Comic Sans MS" pitchFamily="66" charset="0"/>
            </a:endParaRPr>
          </a:p>
          <a:p>
            <a:r>
              <a:rPr lang="cs-CZ" altLang="cs-CZ" sz="1400" b="1">
                <a:latin typeface="Comic Sans MS" pitchFamily="66" charset="0"/>
                <a:cs typeface="Times New Roman" pitchFamily="18" charset="0"/>
              </a:rPr>
              <a:t>g = 10 N/kg		</a:t>
            </a:r>
            <a:r>
              <a:rPr lang="cs-CZ" altLang="cs-CZ" sz="1400" b="1" u="sng">
                <a:solidFill>
                  <a:srgbClr val="FF3300"/>
                </a:solidFill>
                <a:latin typeface="Comic Sans MS" pitchFamily="66" charset="0"/>
                <a:cs typeface="Times New Roman" pitchFamily="18" charset="0"/>
              </a:rPr>
              <a:t>p = 6000 Pa</a:t>
            </a:r>
            <a:endParaRPr lang="cs-CZ" altLang="cs-CZ" sz="1400" b="1" u="sng">
              <a:solidFill>
                <a:srgbClr val="FF3300"/>
              </a:solidFill>
              <a:latin typeface="Comic Sans MS" pitchFamily="66" charset="0"/>
            </a:endParaRPr>
          </a:p>
          <a:p>
            <a:r>
              <a:rPr lang="cs-CZ" altLang="cs-CZ" sz="1400" b="1">
                <a:latin typeface="Comic Sans MS" pitchFamily="66" charset="0"/>
              </a:rPr>
              <a:t>p= ? Pa</a:t>
            </a:r>
          </a:p>
        </p:txBody>
      </p:sp>
      <p:pic>
        <p:nvPicPr>
          <p:cNvPr id="16399" name="Picture 24" descr="kulička"/>
          <p:cNvPicPr>
            <a:picLocks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2988" y="5157788"/>
            <a:ext cx="2089150" cy="1312862"/>
          </a:xfrm>
          <a:noFill/>
          <a:ln/>
        </p:spPr>
      </p:pic>
      <p:sp>
        <p:nvSpPr>
          <p:cNvPr id="16400" name="Text Box 12"/>
          <p:cNvSpPr txBox="1">
            <a:spLocks noChangeArrowheads="1"/>
          </p:cNvSpPr>
          <p:nvPr/>
        </p:nvSpPr>
        <p:spPr bwMode="auto">
          <a:xfrm>
            <a:off x="5156200" y="2689225"/>
            <a:ext cx="3448050" cy="338138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Gravitační konstanta  (10 N/kg)</a:t>
            </a:r>
          </a:p>
        </p:txBody>
      </p:sp>
      <p:sp>
        <p:nvSpPr>
          <p:cNvPr id="16401" name="Text Box 17"/>
          <p:cNvSpPr txBox="1">
            <a:spLocks noChangeArrowheads="1"/>
          </p:cNvSpPr>
          <p:nvPr/>
        </p:nvSpPr>
        <p:spPr bwMode="auto">
          <a:xfrm>
            <a:off x="611188" y="260350"/>
            <a:ext cx="7632700" cy="730250"/>
          </a:xfrm>
          <a:prstGeom prst="rect">
            <a:avLst/>
          </a:prstGeom>
          <a:solidFill>
            <a:srgbClr val="CCFFFF"/>
          </a:solidFill>
          <a:ln w="28575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Opakování – matka moudrosti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395288" y="403225"/>
            <a:ext cx="8377237" cy="854075"/>
          </a:xfrm>
          <a:prstGeom prst="rect">
            <a:avLst/>
          </a:prstGeom>
          <a:solidFill>
            <a:srgbClr val="FFFF00"/>
          </a:solidFill>
          <a:ln w="3175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sz="2400" b="1">
                <a:latin typeface="Comic Sans MS" pitchFamily="66" charset="0"/>
              </a:rPr>
              <a:t>1,Hydrostatický tlak u dna řeky je 42 kPa. Jak hluboká je řeka v tom místě?</a:t>
            </a:r>
          </a:p>
        </p:txBody>
      </p:sp>
      <p:sp>
        <p:nvSpPr>
          <p:cNvPr id="4104" name="Text Box 8"/>
          <p:cNvSpPr txBox="1">
            <a:spLocks noChangeArrowheads="1"/>
          </p:cNvSpPr>
          <p:nvPr/>
        </p:nvSpPr>
        <p:spPr bwMode="auto">
          <a:xfrm>
            <a:off x="468313" y="2060575"/>
            <a:ext cx="3887787" cy="2125663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p = 42 kPa = 42000 Pa</a:t>
            </a:r>
            <a:endParaRPr lang="el-GR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el-GR" sz="2400" b="1">
                <a:latin typeface="Comic Sans MS" pitchFamily="66" charset="0"/>
              </a:rPr>
              <a:t>ρ</a:t>
            </a:r>
            <a:r>
              <a:rPr lang="cs-CZ" sz="2400" b="1">
                <a:latin typeface="Comic Sans MS" pitchFamily="66" charset="0"/>
              </a:rPr>
              <a:t> = 1000 kg/m</a:t>
            </a:r>
            <a:r>
              <a:rPr lang="cs-CZ" sz="2400" b="1" baseline="30000">
                <a:latin typeface="Comic Sans MS" pitchFamily="66" charset="0"/>
              </a:rPr>
              <a:t>3</a:t>
            </a:r>
            <a:r>
              <a:rPr lang="cs-CZ" sz="2400" b="1">
                <a:latin typeface="Comic Sans MS" pitchFamily="66" charset="0"/>
              </a:rPr>
              <a:t> </a:t>
            </a:r>
            <a:endParaRPr lang="el-GR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g = 10 N/kg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h = ? m</a:t>
            </a:r>
          </a:p>
        </p:txBody>
      </p:sp>
      <p:sp>
        <p:nvSpPr>
          <p:cNvPr id="4105" name="Text Box 9"/>
          <p:cNvSpPr txBox="1">
            <a:spLocks noChangeArrowheads="1"/>
          </p:cNvSpPr>
          <p:nvPr/>
        </p:nvSpPr>
        <p:spPr bwMode="auto">
          <a:xfrm>
            <a:off x="4859338" y="3644900"/>
            <a:ext cx="3889375" cy="2125663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p = h . </a:t>
            </a:r>
            <a:r>
              <a:rPr lang="el-GR" sz="2400" b="1">
                <a:latin typeface="Comic Sans MS" pitchFamily="66" charset="0"/>
              </a:rPr>
              <a:t>ρ</a:t>
            </a:r>
            <a:r>
              <a:rPr lang="cs-CZ" sz="2400" b="1">
                <a:latin typeface="Comic Sans MS" pitchFamily="66" charset="0"/>
              </a:rPr>
              <a:t> . g</a:t>
            </a:r>
            <a:endParaRPr lang="el-GR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42000 = h . 1000 . 10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h = 42000 : 10000</a:t>
            </a:r>
          </a:p>
          <a:p>
            <a:pPr>
              <a:spcBef>
                <a:spcPct val="50000"/>
              </a:spcBef>
            </a:pPr>
            <a:r>
              <a:rPr lang="cs-CZ" sz="2400" b="1" u="sng">
                <a:solidFill>
                  <a:srgbClr val="FF0000"/>
                </a:solidFill>
                <a:latin typeface="Comic Sans MS" pitchFamily="66" charset="0"/>
              </a:rPr>
              <a:t>h = 4,2 m</a:t>
            </a:r>
            <a:endParaRPr lang="el-GR" sz="2400" b="1" u="sng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06" name="Text Box 10"/>
          <p:cNvSpPr txBox="1">
            <a:spLocks noChangeArrowheads="1"/>
          </p:cNvSpPr>
          <p:nvPr/>
        </p:nvSpPr>
        <p:spPr bwMode="auto">
          <a:xfrm>
            <a:off x="250825" y="6021388"/>
            <a:ext cx="8604250" cy="468312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300" b="1">
                <a:latin typeface="Comic Sans MS" pitchFamily="66" charset="0"/>
              </a:rPr>
              <a:t>Řeka je v tomto místě hluboká 4,2 m.</a:t>
            </a:r>
            <a:endParaRPr lang="cs-CZ" sz="2400" b="1">
              <a:latin typeface="Comic Sans MS" pitchFamily="66" charset="0"/>
            </a:endParaRPr>
          </a:p>
        </p:txBody>
      </p:sp>
      <p:pic>
        <p:nvPicPr>
          <p:cNvPr id="4107" name="Picture 11" descr="MP90040645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1500" y="1484313"/>
            <a:ext cx="2466975" cy="1973262"/>
          </a:xfrm>
          <a:prstGeom prst="rect">
            <a:avLst/>
          </a:prstGeom>
          <a:noFill/>
          <a:ln w="31750">
            <a:solidFill>
              <a:srgbClr val="FF00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4" grpId="0" animBg="1"/>
      <p:bldP spid="4105" grpId="0" animBg="1"/>
      <p:bldP spid="410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395288" y="549275"/>
            <a:ext cx="8105775" cy="850900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sz="2400" b="1">
                <a:latin typeface="Comic Sans MS" pitchFamily="66" charset="0"/>
              </a:rPr>
              <a:t>2, Sloupec rtuti je vysoký 76 cm. Jak velký je jeho tlak u dna?</a:t>
            </a:r>
            <a:r>
              <a:rPr lang="cs-CZ"/>
              <a:t> </a:t>
            </a:r>
          </a:p>
        </p:txBody>
      </p:sp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4787900" y="4076700"/>
            <a:ext cx="3816350" cy="15779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P = h . </a:t>
            </a:r>
            <a:r>
              <a:rPr lang="el-GR" sz="2400" b="1">
                <a:latin typeface="Comic Sans MS" pitchFamily="66" charset="0"/>
              </a:rPr>
              <a:t>Ρ</a:t>
            </a:r>
            <a:r>
              <a:rPr lang="cs-CZ" sz="2400" b="1">
                <a:latin typeface="Comic Sans MS" pitchFamily="66" charset="0"/>
              </a:rPr>
              <a:t> . g</a:t>
            </a:r>
            <a:endParaRPr lang="el-GR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p = 0,76 . 13500 . 10</a:t>
            </a:r>
          </a:p>
          <a:p>
            <a:pPr>
              <a:spcBef>
                <a:spcPct val="50000"/>
              </a:spcBef>
            </a:pPr>
            <a:r>
              <a:rPr lang="cs-CZ" sz="2400" b="1" u="sng">
                <a:solidFill>
                  <a:srgbClr val="FF0000"/>
                </a:solidFill>
                <a:latin typeface="Comic Sans MS" pitchFamily="66" charset="0"/>
              </a:rPr>
              <a:t>p = </a:t>
            </a:r>
            <a:r>
              <a:rPr lang="el-GR" sz="2400" b="1" u="sng">
                <a:solidFill>
                  <a:srgbClr val="FF0000"/>
                </a:solidFill>
                <a:latin typeface="Comic Sans MS" pitchFamily="66" charset="0"/>
              </a:rPr>
              <a:t>102600</a:t>
            </a:r>
            <a:r>
              <a:rPr lang="cs-CZ" sz="2400" b="1" u="sng">
                <a:solidFill>
                  <a:srgbClr val="FF0000"/>
                </a:solidFill>
                <a:latin typeface="Comic Sans MS" pitchFamily="66" charset="0"/>
              </a:rPr>
              <a:t> Pa</a:t>
            </a:r>
            <a:endParaRPr lang="el-GR" sz="2400" b="1" u="sng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129" name="Text Box 9"/>
          <p:cNvSpPr txBox="1">
            <a:spLocks noChangeArrowheads="1"/>
          </p:cNvSpPr>
          <p:nvPr/>
        </p:nvSpPr>
        <p:spPr bwMode="auto">
          <a:xfrm>
            <a:off x="539750" y="5949950"/>
            <a:ext cx="7993063" cy="482600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Tlak u dna sloupce rtuti je 102,6 kPa </a:t>
            </a:r>
          </a:p>
        </p:txBody>
      </p:sp>
      <p:sp>
        <p:nvSpPr>
          <p:cNvPr id="5130" name="Text Box 10"/>
          <p:cNvSpPr txBox="1">
            <a:spLocks noChangeArrowheads="1"/>
          </p:cNvSpPr>
          <p:nvPr/>
        </p:nvSpPr>
        <p:spPr bwMode="auto">
          <a:xfrm>
            <a:off x="468313" y="2060575"/>
            <a:ext cx="3887787" cy="2125663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h = 76 cm = 0,76 m</a:t>
            </a:r>
            <a:endParaRPr lang="el-GR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el-GR" sz="2400" b="1">
                <a:latin typeface="Comic Sans MS" pitchFamily="66" charset="0"/>
              </a:rPr>
              <a:t>ρ</a:t>
            </a:r>
            <a:r>
              <a:rPr lang="cs-CZ" sz="2400" b="1">
                <a:latin typeface="Comic Sans MS" pitchFamily="66" charset="0"/>
              </a:rPr>
              <a:t> = 13500 kg/m</a:t>
            </a:r>
            <a:r>
              <a:rPr lang="cs-CZ" sz="2400" b="1" baseline="30000">
                <a:latin typeface="Comic Sans MS" pitchFamily="66" charset="0"/>
              </a:rPr>
              <a:t>3</a:t>
            </a:r>
            <a:r>
              <a:rPr lang="cs-CZ" sz="2400" b="1">
                <a:latin typeface="Comic Sans MS" pitchFamily="66" charset="0"/>
              </a:rPr>
              <a:t> </a:t>
            </a:r>
            <a:endParaRPr lang="el-GR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g = 10 N/kg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p = ? Pa</a:t>
            </a:r>
          </a:p>
        </p:txBody>
      </p:sp>
      <p:pic>
        <p:nvPicPr>
          <p:cNvPr id="5131" name="Picture 11" descr="MC90040388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1500" y="1557338"/>
            <a:ext cx="2289175" cy="23701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8" grpId="0" animBg="1"/>
      <p:bldP spid="5129" grpId="0" animBg="1"/>
      <p:bldP spid="513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63525" y="96838"/>
            <a:ext cx="8701088" cy="1581150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sz="2400" b="1">
                <a:latin typeface="Comic Sans MS" pitchFamily="66" charset="0"/>
              </a:rPr>
              <a:t>3, Poklop ponorky je v hloubce 40 m pod hladinou moře. Hustota mořské vody je 1025 kg/m</a:t>
            </a:r>
            <a:r>
              <a:rPr lang="cs-CZ" sz="2400" b="1" baseline="30000">
                <a:latin typeface="Comic Sans MS" pitchFamily="66" charset="0"/>
              </a:rPr>
              <a:t>3</a:t>
            </a:r>
            <a:r>
              <a:rPr lang="cs-CZ" sz="2400" b="1">
                <a:latin typeface="Comic Sans MS" pitchFamily="66" charset="0"/>
              </a:rPr>
              <a:t>. Jak velkou tlakovou silou působí mořská voda na kovový poklop, který má obsah 0,6 m</a:t>
            </a:r>
            <a:r>
              <a:rPr lang="cs-CZ" sz="2400" b="1" baseline="30000">
                <a:latin typeface="Comic Sans MS" pitchFamily="66" charset="0"/>
              </a:rPr>
              <a:t>2</a:t>
            </a:r>
            <a:r>
              <a:rPr lang="cs-CZ" sz="2400" b="1">
                <a:latin typeface="Comic Sans MS" pitchFamily="66" charset="0"/>
              </a:rPr>
              <a:t> ?</a:t>
            </a:r>
            <a:r>
              <a:rPr lang="cs-CZ"/>
              <a:t> </a:t>
            </a:r>
            <a:endParaRPr lang="el-GR"/>
          </a:p>
        </p:txBody>
      </p:sp>
      <p:sp>
        <p:nvSpPr>
          <p:cNvPr id="6155" name="Text Box 11"/>
          <p:cNvSpPr txBox="1">
            <a:spLocks noChangeArrowheads="1"/>
          </p:cNvSpPr>
          <p:nvPr/>
        </p:nvSpPr>
        <p:spPr bwMode="auto">
          <a:xfrm>
            <a:off x="468313" y="2060575"/>
            <a:ext cx="2735262" cy="3221038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h = 40 m</a:t>
            </a:r>
            <a:endParaRPr lang="el-GR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el-GR" sz="2400" b="1">
                <a:latin typeface="Comic Sans MS" pitchFamily="66" charset="0"/>
              </a:rPr>
              <a:t>ρ</a:t>
            </a:r>
            <a:r>
              <a:rPr lang="cs-CZ" sz="2400" b="1">
                <a:latin typeface="Comic Sans MS" pitchFamily="66" charset="0"/>
              </a:rPr>
              <a:t> = 1025 kg/m</a:t>
            </a:r>
            <a:r>
              <a:rPr lang="cs-CZ" sz="2400" b="1" baseline="30000">
                <a:latin typeface="Comic Sans MS" pitchFamily="66" charset="0"/>
              </a:rPr>
              <a:t>3</a:t>
            </a:r>
            <a:r>
              <a:rPr lang="cs-CZ" sz="2400" b="1">
                <a:latin typeface="Comic Sans MS" pitchFamily="66" charset="0"/>
              </a:rPr>
              <a:t> </a:t>
            </a:r>
            <a:endParaRPr lang="el-GR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g = 10 N/kg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S = 0,6 m</a:t>
            </a:r>
            <a:r>
              <a:rPr lang="cs-CZ" sz="2400" b="1" baseline="30000">
                <a:latin typeface="Comic Sans MS" pitchFamily="66" charset="0"/>
              </a:rPr>
              <a:t>2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p = ? Pa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F = ? N</a:t>
            </a:r>
          </a:p>
        </p:txBody>
      </p:sp>
      <p:sp>
        <p:nvSpPr>
          <p:cNvPr id="6156" name="Text Box 12"/>
          <p:cNvSpPr txBox="1">
            <a:spLocks noChangeArrowheads="1"/>
          </p:cNvSpPr>
          <p:nvPr/>
        </p:nvSpPr>
        <p:spPr bwMode="auto">
          <a:xfrm>
            <a:off x="3492500" y="2349500"/>
            <a:ext cx="3168650" cy="15779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P = h . </a:t>
            </a:r>
            <a:r>
              <a:rPr lang="el-GR" sz="2400" b="1">
                <a:latin typeface="Comic Sans MS" pitchFamily="66" charset="0"/>
              </a:rPr>
              <a:t>Ρ</a:t>
            </a:r>
            <a:r>
              <a:rPr lang="cs-CZ" sz="2400" b="1">
                <a:latin typeface="Comic Sans MS" pitchFamily="66" charset="0"/>
              </a:rPr>
              <a:t> . g</a:t>
            </a:r>
            <a:endParaRPr lang="el-GR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p = 40 . 1025 . 10</a:t>
            </a:r>
          </a:p>
          <a:p>
            <a:pPr>
              <a:spcBef>
                <a:spcPct val="50000"/>
              </a:spcBef>
            </a:pPr>
            <a:r>
              <a:rPr lang="cs-CZ" sz="2400" b="1" u="sng">
                <a:solidFill>
                  <a:srgbClr val="FF0000"/>
                </a:solidFill>
                <a:latin typeface="Comic Sans MS" pitchFamily="66" charset="0"/>
              </a:rPr>
              <a:t>p = 410000 Pa</a:t>
            </a:r>
            <a:endParaRPr lang="el-GR" sz="2400" b="1" u="sng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6154" name="Picture 10" descr="MC90033461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7050" y="1844675"/>
            <a:ext cx="2005013" cy="1976438"/>
          </a:xfrm>
          <a:prstGeom prst="rect">
            <a:avLst/>
          </a:prstGeom>
          <a:noFill/>
        </p:spPr>
      </p:pic>
      <p:sp>
        <p:nvSpPr>
          <p:cNvPr id="6157" name="Text Box 13"/>
          <p:cNvSpPr txBox="1">
            <a:spLocks noChangeArrowheads="1"/>
          </p:cNvSpPr>
          <p:nvPr/>
        </p:nvSpPr>
        <p:spPr bwMode="auto">
          <a:xfrm>
            <a:off x="3635375" y="4221163"/>
            <a:ext cx="3097213" cy="15779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F = p . S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F = 410000 . 0,6</a:t>
            </a:r>
          </a:p>
          <a:p>
            <a:pPr>
              <a:spcBef>
                <a:spcPct val="50000"/>
              </a:spcBef>
            </a:pPr>
            <a:r>
              <a:rPr lang="cs-CZ" sz="2400" b="1" u="sng">
                <a:solidFill>
                  <a:srgbClr val="FF0000"/>
                </a:solidFill>
                <a:latin typeface="Comic Sans MS" pitchFamily="66" charset="0"/>
              </a:rPr>
              <a:t>F = 246 000 N</a:t>
            </a:r>
          </a:p>
        </p:txBody>
      </p:sp>
      <p:sp>
        <p:nvSpPr>
          <p:cNvPr id="6158" name="Text Box 14"/>
          <p:cNvSpPr txBox="1">
            <a:spLocks noChangeArrowheads="1"/>
          </p:cNvSpPr>
          <p:nvPr/>
        </p:nvSpPr>
        <p:spPr bwMode="auto">
          <a:xfrm>
            <a:off x="250825" y="6092825"/>
            <a:ext cx="8713788" cy="482600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Mořská voda působí na poklop tlakovou silou 246 000 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5" grpId="0" animBg="1"/>
      <p:bldP spid="6156" grpId="0" animBg="1"/>
      <p:bldP spid="6157" grpId="0" animBg="1"/>
      <p:bldP spid="615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395288" y="188913"/>
            <a:ext cx="8208962" cy="157797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sz="2400" b="1">
                <a:latin typeface="Comic Sans MS" pitchFamily="66" charset="0"/>
              </a:rPr>
              <a:t>4, Do skleněné nádoby tvaru kvádru o délce 50 cm a šířce 20 cm je nalita voda do výše 30 cm. Urči hydrostatický tlak u dna nádoby. Urči tlakovou sílu na dno nádoby. Nakresli obrázek.</a:t>
            </a:r>
          </a:p>
        </p:txBody>
      </p:sp>
      <p:pic>
        <p:nvPicPr>
          <p:cNvPr id="7178" name="Picture 10" descr="MC90035643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3663" y="3933825"/>
            <a:ext cx="2162175" cy="1636713"/>
          </a:xfrm>
          <a:prstGeom prst="rect">
            <a:avLst/>
          </a:prstGeom>
          <a:noFill/>
        </p:spPr>
      </p:pic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468313" y="1844675"/>
            <a:ext cx="2735262" cy="3221038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h = 30 cm</a:t>
            </a:r>
            <a:endParaRPr lang="el-GR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el-GR" sz="2400" b="1">
                <a:latin typeface="Comic Sans MS" pitchFamily="66" charset="0"/>
              </a:rPr>
              <a:t>ρ</a:t>
            </a:r>
            <a:r>
              <a:rPr lang="cs-CZ" sz="2400" b="1">
                <a:latin typeface="Comic Sans MS" pitchFamily="66" charset="0"/>
              </a:rPr>
              <a:t> = 1000 kg/m</a:t>
            </a:r>
            <a:r>
              <a:rPr lang="cs-CZ" sz="2400" b="1" baseline="30000">
                <a:latin typeface="Comic Sans MS" pitchFamily="66" charset="0"/>
              </a:rPr>
              <a:t>3</a:t>
            </a:r>
            <a:r>
              <a:rPr lang="cs-CZ" sz="2400" b="1">
                <a:latin typeface="Comic Sans MS" pitchFamily="66" charset="0"/>
              </a:rPr>
              <a:t> </a:t>
            </a:r>
            <a:endParaRPr lang="el-GR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g = 10 N/kg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S = ? m</a:t>
            </a:r>
            <a:r>
              <a:rPr lang="cs-CZ" sz="2400" b="1" baseline="30000">
                <a:latin typeface="Comic Sans MS" pitchFamily="66" charset="0"/>
              </a:rPr>
              <a:t>2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p = ? Pa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F = ? N</a:t>
            </a:r>
          </a:p>
        </p:txBody>
      </p:sp>
      <p:sp>
        <p:nvSpPr>
          <p:cNvPr id="7180" name="Text Box 12"/>
          <p:cNvSpPr txBox="1">
            <a:spLocks noChangeArrowheads="1"/>
          </p:cNvSpPr>
          <p:nvPr/>
        </p:nvSpPr>
        <p:spPr bwMode="auto">
          <a:xfrm>
            <a:off x="6659563" y="1844675"/>
            <a:ext cx="2303462" cy="15779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S = a . b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S = 0,5 . 0,2</a:t>
            </a:r>
          </a:p>
          <a:p>
            <a:pPr>
              <a:spcBef>
                <a:spcPct val="50000"/>
              </a:spcBef>
            </a:pPr>
            <a:r>
              <a:rPr lang="cs-CZ" sz="2400" b="1" u="sng">
                <a:solidFill>
                  <a:srgbClr val="FF0000"/>
                </a:solidFill>
                <a:latin typeface="Comic Sans MS" pitchFamily="66" charset="0"/>
              </a:rPr>
              <a:t>S = 0,1 m</a:t>
            </a:r>
            <a:r>
              <a:rPr lang="cs-CZ" sz="2400" b="1" u="sng" baseline="30000">
                <a:solidFill>
                  <a:srgbClr val="FF0000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7181" name="Text Box 13"/>
          <p:cNvSpPr txBox="1">
            <a:spLocks noChangeArrowheads="1"/>
          </p:cNvSpPr>
          <p:nvPr/>
        </p:nvSpPr>
        <p:spPr bwMode="auto">
          <a:xfrm>
            <a:off x="3276600" y="1844675"/>
            <a:ext cx="3313113" cy="15779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p = h . </a:t>
            </a:r>
            <a:r>
              <a:rPr lang="el-GR" sz="2400" b="1">
                <a:latin typeface="Comic Sans MS" pitchFamily="66" charset="0"/>
              </a:rPr>
              <a:t>ρ</a:t>
            </a:r>
            <a:r>
              <a:rPr lang="cs-CZ" sz="2400" b="1">
                <a:latin typeface="Comic Sans MS" pitchFamily="66" charset="0"/>
              </a:rPr>
              <a:t> . g</a:t>
            </a:r>
            <a:endParaRPr lang="el-GR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p = 0,3 . 1000 . 10</a:t>
            </a:r>
          </a:p>
          <a:p>
            <a:pPr>
              <a:spcBef>
                <a:spcPct val="50000"/>
              </a:spcBef>
            </a:pPr>
            <a:r>
              <a:rPr lang="cs-CZ" sz="2400" b="1" u="sng">
                <a:solidFill>
                  <a:srgbClr val="FF0000"/>
                </a:solidFill>
                <a:latin typeface="Comic Sans MS" pitchFamily="66" charset="0"/>
              </a:rPr>
              <a:t>p = 3000 Pa</a:t>
            </a:r>
            <a:endParaRPr lang="cs-CZ" sz="2400" b="1" u="sng" baseline="300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182" name="Text Box 14"/>
          <p:cNvSpPr txBox="1">
            <a:spLocks noChangeArrowheads="1"/>
          </p:cNvSpPr>
          <p:nvPr/>
        </p:nvSpPr>
        <p:spPr bwMode="auto">
          <a:xfrm>
            <a:off x="3419475" y="4005263"/>
            <a:ext cx="2520950" cy="15779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F = p . S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F = 3000 . 0,1</a:t>
            </a:r>
          </a:p>
          <a:p>
            <a:pPr>
              <a:spcBef>
                <a:spcPct val="50000"/>
              </a:spcBef>
            </a:pPr>
            <a:r>
              <a:rPr lang="cs-CZ" sz="2400" b="1" u="sng">
                <a:solidFill>
                  <a:srgbClr val="FF0000"/>
                </a:solidFill>
                <a:latin typeface="Comic Sans MS" pitchFamily="66" charset="0"/>
              </a:rPr>
              <a:t>F = 300 N</a:t>
            </a:r>
            <a:endParaRPr lang="cs-CZ" sz="2400" b="1" u="sng" baseline="300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183" name="Text Box 15"/>
          <p:cNvSpPr txBox="1">
            <a:spLocks noChangeArrowheads="1"/>
          </p:cNvSpPr>
          <p:nvPr/>
        </p:nvSpPr>
        <p:spPr bwMode="auto">
          <a:xfrm>
            <a:off x="323850" y="5876925"/>
            <a:ext cx="8424863" cy="482600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Hydrostatický tlak je 3000 Pa a tlaková síla 300 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9" grpId="0" animBg="1"/>
      <p:bldP spid="7180" grpId="0" animBg="1"/>
      <p:bldP spid="7181" grpId="0" animBg="1"/>
      <p:bldP spid="7182" grpId="0" animBg="1"/>
      <p:bldP spid="718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539750" y="260350"/>
            <a:ext cx="7850188" cy="157797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sz="2400" b="1">
                <a:latin typeface="Comic Sans MS" pitchFamily="66" charset="0"/>
              </a:rPr>
              <a:t>5, Válcová nádrž má obsah dna 250 m</a:t>
            </a:r>
            <a:r>
              <a:rPr lang="cs-CZ" sz="2400" b="1" baseline="30000">
                <a:latin typeface="Comic Sans MS" pitchFamily="66" charset="0"/>
              </a:rPr>
              <a:t>2</a:t>
            </a:r>
            <a:r>
              <a:rPr lang="cs-CZ" sz="2400" b="1">
                <a:latin typeface="Comic Sans MS" pitchFamily="66" charset="0"/>
              </a:rPr>
              <a:t> a je naplněna naftou do výšky 9,5 m ode dna. Urči hydrostatický tlak u dna nádrže. Urči tlakovou sílu, kterou působí nafta na dno nádrže.</a:t>
            </a:r>
            <a:r>
              <a:rPr lang="cs-CZ"/>
              <a:t> </a:t>
            </a:r>
            <a:endParaRPr lang="el-GR"/>
          </a:p>
        </p:txBody>
      </p:sp>
      <p:pic>
        <p:nvPicPr>
          <p:cNvPr id="8202" name="Picture 10" descr="MC90024112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488" y="1916113"/>
            <a:ext cx="1974850" cy="1936750"/>
          </a:xfrm>
          <a:prstGeom prst="rect">
            <a:avLst/>
          </a:prstGeom>
          <a:noFill/>
        </p:spPr>
      </p:pic>
      <p:sp>
        <p:nvSpPr>
          <p:cNvPr id="8203" name="Text Box 11"/>
          <p:cNvSpPr txBox="1">
            <a:spLocks noChangeArrowheads="1"/>
          </p:cNvSpPr>
          <p:nvPr/>
        </p:nvSpPr>
        <p:spPr bwMode="auto">
          <a:xfrm>
            <a:off x="468313" y="2060575"/>
            <a:ext cx="2735262" cy="3221038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h = 9,5 m</a:t>
            </a:r>
            <a:endParaRPr lang="el-GR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el-GR" sz="2400" b="1">
                <a:latin typeface="Comic Sans MS" pitchFamily="66" charset="0"/>
              </a:rPr>
              <a:t>ρ</a:t>
            </a:r>
            <a:r>
              <a:rPr lang="cs-CZ" sz="2400" b="1">
                <a:latin typeface="Comic Sans MS" pitchFamily="66" charset="0"/>
              </a:rPr>
              <a:t> = 840 kg/m</a:t>
            </a:r>
            <a:r>
              <a:rPr lang="cs-CZ" sz="2400" b="1" baseline="30000">
                <a:latin typeface="Comic Sans MS" pitchFamily="66" charset="0"/>
              </a:rPr>
              <a:t>3</a:t>
            </a:r>
            <a:r>
              <a:rPr lang="cs-CZ" sz="2400" b="1">
                <a:latin typeface="Comic Sans MS" pitchFamily="66" charset="0"/>
              </a:rPr>
              <a:t> </a:t>
            </a:r>
            <a:endParaRPr lang="el-GR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g = 10 N/kg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S = 250 m</a:t>
            </a:r>
            <a:r>
              <a:rPr lang="cs-CZ" sz="2400" b="1" baseline="30000">
                <a:latin typeface="Comic Sans MS" pitchFamily="66" charset="0"/>
              </a:rPr>
              <a:t>2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p = ? Pa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F = ? N</a:t>
            </a:r>
          </a:p>
        </p:txBody>
      </p:sp>
      <p:sp>
        <p:nvSpPr>
          <p:cNvPr id="8204" name="Text Box 12"/>
          <p:cNvSpPr txBox="1">
            <a:spLocks noChangeArrowheads="1"/>
          </p:cNvSpPr>
          <p:nvPr/>
        </p:nvSpPr>
        <p:spPr bwMode="auto">
          <a:xfrm>
            <a:off x="3492500" y="2349500"/>
            <a:ext cx="3168650" cy="15779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P = h . </a:t>
            </a:r>
            <a:r>
              <a:rPr lang="el-GR" sz="2400" b="1">
                <a:latin typeface="Comic Sans MS" pitchFamily="66" charset="0"/>
              </a:rPr>
              <a:t>Ρ</a:t>
            </a:r>
            <a:r>
              <a:rPr lang="cs-CZ" sz="2400" b="1">
                <a:latin typeface="Comic Sans MS" pitchFamily="66" charset="0"/>
              </a:rPr>
              <a:t> . g</a:t>
            </a:r>
            <a:endParaRPr lang="el-GR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p = 9,5 . 840 . 10</a:t>
            </a:r>
          </a:p>
          <a:p>
            <a:pPr>
              <a:spcBef>
                <a:spcPct val="50000"/>
              </a:spcBef>
            </a:pPr>
            <a:r>
              <a:rPr lang="cs-CZ" sz="2400" b="1" u="sng">
                <a:solidFill>
                  <a:srgbClr val="FF0000"/>
                </a:solidFill>
                <a:latin typeface="Comic Sans MS" pitchFamily="66" charset="0"/>
              </a:rPr>
              <a:t>p = 79800 Pa</a:t>
            </a:r>
            <a:endParaRPr lang="el-GR" sz="2400" b="1" u="sng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205" name="Text Box 13"/>
          <p:cNvSpPr txBox="1">
            <a:spLocks noChangeArrowheads="1"/>
          </p:cNvSpPr>
          <p:nvPr/>
        </p:nvSpPr>
        <p:spPr bwMode="auto">
          <a:xfrm>
            <a:off x="3635375" y="4221163"/>
            <a:ext cx="3097213" cy="15779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F = p . S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F = 79800 . 250</a:t>
            </a:r>
          </a:p>
          <a:p>
            <a:pPr>
              <a:spcBef>
                <a:spcPct val="50000"/>
              </a:spcBef>
            </a:pPr>
            <a:r>
              <a:rPr lang="cs-CZ" sz="2400" b="1" u="sng">
                <a:solidFill>
                  <a:srgbClr val="FF0000"/>
                </a:solidFill>
                <a:latin typeface="Comic Sans MS" pitchFamily="66" charset="0"/>
              </a:rPr>
              <a:t>F = 19950000</a:t>
            </a:r>
            <a:r>
              <a:rPr lang="cs-CZ" u="sng"/>
              <a:t> </a:t>
            </a:r>
            <a:r>
              <a:rPr lang="cs-CZ" sz="2400" b="1" u="sng">
                <a:solidFill>
                  <a:srgbClr val="FF0000"/>
                </a:solidFill>
                <a:latin typeface="Comic Sans MS" pitchFamily="66" charset="0"/>
              </a:rPr>
              <a:t>N</a:t>
            </a:r>
          </a:p>
        </p:txBody>
      </p:sp>
      <p:sp>
        <p:nvSpPr>
          <p:cNvPr id="8206" name="Text Box 14"/>
          <p:cNvSpPr txBox="1">
            <a:spLocks noChangeArrowheads="1"/>
          </p:cNvSpPr>
          <p:nvPr/>
        </p:nvSpPr>
        <p:spPr bwMode="auto">
          <a:xfrm>
            <a:off x="250825" y="6092825"/>
            <a:ext cx="8713788" cy="482600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Nafta působí na dno tlakovou silou 19950000 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3" grpId="0" animBg="1"/>
      <p:bldP spid="8204" grpId="0" animBg="1"/>
      <p:bldP spid="8205" grpId="0" animBg="1"/>
      <p:bldP spid="820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468313" y="260350"/>
            <a:ext cx="8280400" cy="12128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cs-CZ" sz="2400" b="1">
                <a:latin typeface="Comic Sans MS" pitchFamily="66" charset="0"/>
              </a:rPr>
              <a:t>6, Vrak lodi Titanik leží v hloubce 3000 m po mořem. </a:t>
            </a:r>
          </a:p>
          <a:p>
            <a:r>
              <a:rPr lang="cs-CZ" sz="2400" b="1">
                <a:latin typeface="Comic Sans MS" pitchFamily="66" charset="0"/>
              </a:rPr>
              <a:t>Hydrostatický tlak je zde 30 MPa. Vypočítej, jaká </a:t>
            </a:r>
          </a:p>
          <a:p>
            <a:r>
              <a:rPr lang="cs-CZ" sz="2400" b="1">
                <a:latin typeface="Comic Sans MS" pitchFamily="66" charset="0"/>
              </a:rPr>
              <a:t>síla tlačí na lodní okno o obsahu 0,5 m</a:t>
            </a:r>
            <a:r>
              <a:rPr lang="cs-CZ" sz="2400" b="1" baseline="30000">
                <a:latin typeface="Comic Sans MS" pitchFamily="66" charset="0"/>
              </a:rPr>
              <a:t>2</a:t>
            </a:r>
            <a:r>
              <a:rPr lang="cs-CZ" sz="2400" b="1">
                <a:latin typeface="Comic Sans MS" pitchFamily="66" charset="0"/>
              </a:rPr>
              <a:t>.</a:t>
            </a:r>
          </a:p>
        </p:txBody>
      </p:sp>
      <p:pic>
        <p:nvPicPr>
          <p:cNvPr id="9224" name="Picture 8" descr="MC90008941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888" y="1700213"/>
            <a:ext cx="2738437" cy="1687512"/>
          </a:xfrm>
          <a:prstGeom prst="rect">
            <a:avLst/>
          </a:prstGeom>
          <a:noFill/>
        </p:spPr>
      </p:pic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468313" y="2060575"/>
            <a:ext cx="2735262" cy="3221038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h = 3000 m</a:t>
            </a:r>
            <a:endParaRPr lang="el-GR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el-GR" sz="2400" b="1">
                <a:latin typeface="Comic Sans MS" pitchFamily="66" charset="0"/>
              </a:rPr>
              <a:t>ρ</a:t>
            </a:r>
            <a:r>
              <a:rPr lang="cs-CZ" sz="2400" b="1">
                <a:latin typeface="Comic Sans MS" pitchFamily="66" charset="0"/>
              </a:rPr>
              <a:t> = 1025 kg/m</a:t>
            </a:r>
            <a:r>
              <a:rPr lang="cs-CZ" sz="2400" b="1" baseline="30000">
                <a:latin typeface="Comic Sans MS" pitchFamily="66" charset="0"/>
              </a:rPr>
              <a:t>3</a:t>
            </a:r>
            <a:r>
              <a:rPr lang="cs-CZ" sz="2400" b="1">
                <a:latin typeface="Comic Sans MS" pitchFamily="66" charset="0"/>
              </a:rPr>
              <a:t> </a:t>
            </a:r>
            <a:endParaRPr lang="el-GR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g = 10 N/kg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S = 0,5 m</a:t>
            </a:r>
            <a:r>
              <a:rPr lang="cs-CZ" sz="2400" b="1" baseline="30000">
                <a:latin typeface="Comic Sans MS" pitchFamily="66" charset="0"/>
              </a:rPr>
              <a:t>2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p = 30 MPa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F = ? N</a:t>
            </a:r>
          </a:p>
        </p:txBody>
      </p:sp>
      <p:sp>
        <p:nvSpPr>
          <p:cNvPr id="9226" name="Text Box 10"/>
          <p:cNvSpPr txBox="1">
            <a:spLocks noChangeArrowheads="1"/>
          </p:cNvSpPr>
          <p:nvPr/>
        </p:nvSpPr>
        <p:spPr bwMode="auto">
          <a:xfrm>
            <a:off x="4067175" y="3573463"/>
            <a:ext cx="3600450" cy="15779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F = p . S</a:t>
            </a:r>
            <a:endParaRPr lang="el-GR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F = 30000000 . 0,5</a:t>
            </a:r>
          </a:p>
          <a:p>
            <a:pPr>
              <a:spcBef>
                <a:spcPct val="50000"/>
              </a:spcBef>
            </a:pPr>
            <a:r>
              <a:rPr lang="cs-CZ" sz="2400" b="1" u="sng">
                <a:solidFill>
                  <a:srgbClr val="FF0000"/>
                </a:solidFill>
                <a:latin typeface="Comic Sans MS" pitchFamily="66" charset="0"/>
              </a:rPr>
              <a:t>F = 15000000 N</a:t>
            </a:r>
            <a:endParaRPr lang="el-GR" sz="2400" b="1" u="sng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9227" name="Text Box 11"/>
          <p:cNvSpPr txBox="1">
            <a:spLocks noChangeArrowheads="1"/>
          </p:cNvSpPr>
          <p:nvPr/>
        </p:nvSpPr>
        <p:spPr bwMode="auto">
          <a:xfrm>
            <a:off x="539750" y="5949950"/>
            <a:ext cx="7993063" cy="482600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Na lodní okno tlačí síla 15000000 N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5" grpId="0" animBg="1"/>
      <p:bldP spid="9226" grpId="0" animBg="1"/>
      <p:bldP spid="92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395288" y="404813"/>
            <a:ext cx="51133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Použité zdroje:</a:t>
            </a:r>
          </a:p>
        </p:txBody>
      </p:sp>
      <p:sp>
        <p:nvSpPr>
          <p:cNvPr id="14346" name="Rectangle 5"/>
          <p:cNvSpPr>
            <a:spLocks noChangeArrowheads="1"/>
          </p:cNvSpPr>
          <p:nvPr/>
        </p:nvSpPr>
        <p:spPr bwMode="auto">
          <a:xfrm>
            <a:off x="468313" y="1130300"/>
            <a:ext cx="8432117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altLang="cs-CZ" dirty="0">
                <a:latin typeface="Comic Sans MS" pitchFamily="66" charset="0"/>
              </a:rPr>
              <a:t>František Jáchym a Jiří Tesař, fyzika pro 7. ročník základní školy, SPN 2000</a:t>
            </a:r>
          </a:p>
          <a:p>
            <a:endParaRPr lang="cs-CZ" altLang="cs-CZ" dirty="0">
              <a:latin typeface="Comic Sans MS" pitchFamily="66" charset="0"/>
            </a:endParaRPr>
          </a:p>
          <a:p>
            <a:r>
              <a:rPr lang="cs-CZ" altLang="cs-CZ" dirty="0">
                <a:latin typeface="Comic Sans MS" pitchFamily="66" charset="0"/>
              </a:rPr>
              <a:t>Obrázky jsou vloženy jako klipart programu </a:t>
            </a:r>
            <a:r>
              <a:rPr lang="cs-CZ" altLang="cs-CZ" dirty="0" err="1" smtClean="0">
                <a:latin typeface="Comic Sans MS" pitchFamily="66" charset="0"/>
              </a:rPr>
              <a:t>powerpoint</a:t>
            </a:r>
            <a:r>
              <a:rPr lang="cs-CZ" altLang="cs-CZ" dirty="0" smtClean="0">
                <a:latin typeface="Comic Sans MS" pitchFamily="66" charset="0"/>
              </a:rPr>
              <a:t> </a:t>
            </a:r>
            <a:r>
              <a:rPr lang="cs-CZ" altLang="cs-CZ" smtClean="0">
                <a:latin typeface="Comic Sans MS" pitchFamily="66" charset="0"/>
              </a:rPr>
              <a:t>– </a:t>
            </a:r>
          </a:p>
          <a:p>
            <a:r>
              <a:rPr lang="cs-CZ" altLang="cs-CZ" smtClean="0">
                <a:latin typeface="Comic Sans MS" pitchFamily="66" charset="0"/>
              </a:rPr>
              <a:t>www.office.</a:t>
            </a:r>
            <a:r>
              <a:rPr lang="cs-CZ" altLang="cs-CZ" dirty="0" err="1" smtClean="0">
                <a:latin typeface="Comic Sans MS" pitchFamily="66" charset="0"/>
              </a:rPr>
              <a:t>microsoft.com</a:t>
            </a:r>
            <a:endParaRPr lang="cs-CZ" alt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</TotalTime>
  <Words>611</Words>
  <Application>Microsoft Office PowerPoint</Application>
  <PresentationFormat>Předvádění na obrazovce (4:3)</PresentationFormat>
  <Paragraphs>114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Comic Sans MS</vt:lpstr>
      <vt:lpstr>Times New Roman</vt:lpstr>
      <vt:lpstr>Výchozí návrh</vt:lpstr>
      <vt:lpstr>Snímek 1</vt:lpstr>
      <vt:lpstr>Zadání</vt:lpstr>
      <vt:lpstr>Výpočet hydrostatického tlaku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Fanda</dc:creator>
  <cp:lastModifiedBy>Dum</cp:lastModifiedBy>
  <cp:revision>28</cp:revision>
  <dcterms:created xsi:type="dcterms:W3CDTF">2014-01-24T17:01:18Z</dcterms:created>
  <dcterms:modified xsi:type="dcterms:W3CDTF">2014-07-31T08:20:41Z</dcterms:modified>
</cp:coreProperties>
</file>