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4" r:id="rId2"/>
    <p:sldId id="278" r:id="rId3"/>
    <p:sldId id="279" r:id="rId4"/>
    <p:sldId id="291" r:id="rId5"/>
    <p:sldId id="283" r:id="rId6"/>
    <p:sldId id="298" r:id="rId7"/>
    <p:sldId id="299" r:id="rId8"/>
    <p:sldId id="300" r:id="rId9"/>
    <p:sldId id="301" r:id="rId10"/>
    <p:sldId id="302" r:id="rId11"/>
    <p:sldId id="303" r:id="rId12"/>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00CC99"/>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8" d="100"/>
          <a:sy n="68" d="100"/>
        </p:scale>
        <p:origin x="-1362" y="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4A3D910-9E0E-4A89-8215-FC4CDEEAF33E}" type="datetimeFigureOut">
              <a:rPr lang="cs-CZ"/>
              <a:pPr>
                <a:defRPr/>
              </a:pPr>
              <a:t>27.5.2014</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smtClean="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0804B1-8741-4376-9AB0-05A8118459C1}"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EE8E9721-C2A0-4D05-8048-65E2DC7470ED}" type="slidenum">
              <a:rPr lang="cs-CZ"/>
              <a:pPr>
                <a:defRPr/>
              </a:pPr>
              <a:t>‹#›</a:t>
            </a:fld>
            <a:endParaRPr lang="cs-CZ"/>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860C6024-C038-4580-B6CC-CB4D47F8F579}" type="slidenum">
              <a:rPr lang="cs-CZ"/>
              <a:pPr>
                <a:defRPr/>
              </a:pPr>
              <a:t>‹#›</a:t>
            </a:fld>
            <a:endParaRPr lang="cs-CZ"/>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68CAD6B-285A-437E-98A8-E93B334E5BE6}" type="slidenum">
              <a:rPr lang="cs-CZ"/>
              <a:pPr>
                <a:defRPr/>
              </a:pPr>
              <a:t>‹#›</a:t>
            </a:fld>
            <a:endParaRPr lang="cs-CZ"/>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6533F545-F3E0-4365-8BF2-33D1580C43C8}" type="slidenum">
              <a:rPr lang="cs-CZ"/>
              <a:pPr>
                <a:defRPr/>
              </a:pPr>
              <a:t>‹#›</a:t>
            </a:fld>
            <a:endParaRPr lang="cs-CZ"/>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BC74744-B8AE-4FF3-B925-3FC42527D480}" type="slidenum">
              <a:rPr lang="cs-CZ"/>
              <a:pPr>
                <a:defRPr/>
              </a:pPr>
              <a:t>‹#›</a:t>
            </a:fld>
            <a:endParaRPr lang="cs-CZ"/>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AA28182F-37A5-4ECE-B075-C26F245D3B18}" type="slidenum">
              <a:rPr lang="cs-CZ"/>
              <a:pPr>
                <a:defRPr/>
              </a:pPr>
              <a:t>‹#›</a:t>
            </a:fld>
            <a:endParaRPr lang="cs-CZ"/>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96DA5362-9AC9-44D1-8E26-A0E92DDFAEEA}" type="slidenum">
              <a:rPr lang="cs-CZ"/>
              <a:pPr>
                <a:defRPr/>
              </a:pPr>
              <a:t>‹#›</a:t>
            </a:fld>
            <a:endParaRPr lang="cs-CZ"/>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9CCD283F-944D-448E-9F37-96BB238FE81C}" type="slidenum">
              <a:rPr lang="cs-CZ"/>
              <a:pPr>
                <a:defRPr/>
              </a:pPr>
              <a:t>‹#›</a:t>
            </a:fld>
            <a:endParaRPr lang="cs-CZ"/>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510C101C-78FC-4212-B0F4-52163BADE2FC}" type="slidenum">
              <a:rPr lang="cs-CZ"/>
              <a:pPr>
                <a:defRPr/>
              </a:pPr>
              <a:t>‹#›</a:t>
            </a:fld>
            <a:endParaRPr lang="cs-CZ"/>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0F1C983B-77EE-4E12-8A7D-11ECF5C4C4A8}" type="slidenum">
              <a:rPr lang="cs-CZ"/>
              <a:pPr>
                <a:defRPr/>
              </a:pPr>
              <a:t>‹#›</a:t>
            </a:fld>
            <a:endParaRPr lang="cs-CZ"/>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1D683466-255E-4975-9B2E-B5FCAADEAFDC}" type="slidenum">
              <a:rPr lang="cs-CZ"/>
              <a:pPr>
                <a:defRPr/>
              </a:pPr>
              <a:t>‹#›</a:t>
            </a:fld>
            <a:endParaRPr lang="cs-CZ"/>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99960B2-91DE-4157-BEA2-32AB23D982F2}"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352;ablony_geometrick&#225;_optika\VY_32_INOVACE_07_06_1PAOL\VY_32_INOVACE_07_07_PAOL_3.wm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352;ablony_geometrick&#225;_optika\VY_32_INOVACE_07_06_1PAOL\VY_32_INOVACE_07_07_PAOL_1.wm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D:\&#352;ablony_geometrick&#225;_optika\VY_32_INOVACE_07_06_1PAOL\VY_32_INOVACE_07_07_PAOL_2.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250825" y="1989138"/>
            <a:ext cx="8785225" cy="4535487"/>
          </a:xfrm>
        </p:spPr>
        <p:txBody>
          <a:bodyPr/>
          <a:lstStyle/>
          <a:p>
            <a:pPr algn="l" eaLnBrk="1" hangingPunct="1">
              <a:tabLst>
                <a:tab pos="2698750" algn="l"/>
              </a:tabLst>
            </a:pPr>
            <a:r>
              <a:rPr lang="cs-CZ" sz="2000" dirty="0" smtClean="0"/>
              <a:t>Střední průmyslová škola elektrotechnická a informačních technologií Brno</a:t>
            </a:r>
            <a:br>
              <a:rPr lang="cs-CZ" sz="2000" dirty="0" smtClean="0"/>
            </a:br>
            <a:r>
              <a:rPr lang="cs-CZ" sz="2000" dirty="0" smtClean="0"/>
              <a:t/>
            </a:r>
            <a:br>
              <a:rPr lang="cs-CZ" sz="2000" dirty="0" smtClean="0"/>
            </a:br>
            <a:r>
              <a:rPr lang="cs-CZ" sz="2000" dirty="0" smtClean="0"/>
              <a:t/>
            </a:r>
            <a:br>
              <a:rPr lang="cs-CZ" sz="2000" dirty="0" smtClean="0"/>
            </a:br>
            <a:r>
              <a:rPr lang="cs-CZ" sz="2000" dirty="0" smtClean="0"/>
              <a:t>Číslo a název projektu:	CZ.1.07/1.5.00/34.0521 – Investice do vzdělání 			nesou nejvyšší úrok</a:t>
            </a:r>
            <a:br>
              <a:rPr lang="cs-CZ" sz="2000" dirty="0" smtClean="0"/>
            </a:br>
            <a:r>
              <a:rPr lang="cs-CZ" sz="2000" dirty="0" smtClean="0"/>
              <a:t/>
            </a:r>
            <a:br>
              <a:rPr lang="cs-CZ" sz="2000" dirty="0" smtClean="0"/>
            </a:br>
            <a:r>
              <a:rPr lang="cs-CZ" sz="2000" dirty="0" smtClean="0"/>
              <a:t>                            Autor:	Mgr. Olga </a:t>
            </a:r>
            <a:r>
              <a:rPr lang="cs-CZ" sz="2000" dirty="0" err="1" smtClean="0"/>
              <a:t>Padúchová</a:t>
            </a:r>
            <a:r>
              <a:rPr lang="cs-CZ" sz="2000" dirty="0" smtClean="0"/>
              <a:t/>
            </a:r>
            <a:br>
              <a:rPr lang="cs-CZ" sz="2000" dirty="0" smtClean="0"/>
            </a:br>
            <a:r>
              <a:rPr lang="cs-CZ" sz="2000" dirty="0" smtClean="0"/>
              <a:t/>
            </a:r>
            <a:br>
              <a:rPr lang="cs-CZ" sz="2000" dirty="0" smtClean="0"/>
            </a:br>
            <a:r>
              <a:rPr lang="cs-CZ" sz="2000" dirty="0" smtClean="0"/>
              <a:t>           Tematická sada: Fyzikální pokusy – Geometrická optika	</a:t>
            </a:r>
            <a:br>
              <a:rPr lang="cs-CZ" sz="2000" dirty="0" smtClean="0"/>
            </a:br>
            <a:r>
              <a:rPr lang="cs-CZ" sz="2000" dirty="0" smtClean="0"/>
              <a:t/>
            </a:r>
            <a:br>
              <a:rPr lang="cs-CZ" sz="2000" dirty="0" smtClean="0"/>
            </a:br>
            <a:r>
              <a:rPr lang="cs-CZ" sz="2000" dirty="0" smtClean="0"/>
              <a:t>                            Téma: </a:t>
            </a:r>
            <a:r>
              <a:rPr lang="cs-CZ" sz="2000" b="1" dirty="0" smtClean="0"/>
              <a:t>Základní paprsky pro zobrazení obrazu dutým 	zrcadlem</a:t>
            </a:r>
            <a:br>
              <a:rPr lang="cs-CZ" sz="2000" b="1" dirty="0" smtClean="0"/>
            </a:br>
            <a:r>
              <a:rPr lang="cs-CZ" sz="2000" b="1" dirty="0" smtClean="0"/>
              <a:t>  </a:t>
            </a:r>
            <a:br>
              <a:rPr lang="cs-CZ" sz="2000" b="1" dirty="0" smtClean="0"/>
            </a:br>
            <a:r>
              <a:rPr lang="cs-CZ" sz="2000" b="1" dirty="0" smtClean="0"/>
              <a:t>             </a:t>
            </a:r>
            <a:r>
              <a:rPr lang="cs-CZ" sz="2000" dirty="0" smtClean="0"/>
              <a:t>Číslo materiálu: </a:t>
            </a:r>
            <a:r>
              <a:rPr lang="cs-CZ" sz="2000" dirty="0" smtClean="0"/>
              <a:t>VY_32_INOVACE_07_07_PAOL</a:t>
            </a:r>
            <a:endParaRPr lang="cs-CZ" sz="2000" dirty="0" smtClean="0"/>
          </a:p>
        </p:txBody>
      </p:sp>
      <p:pic>
        <p:nvPicPr>
          <p:cNvPr id="2051"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procházející ohniskem F zrcadla se odráží rovnoběžně s optickou osou zrcadla.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S	F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54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9" name="Přímá spojovací čára 8"/>
          <p:cNvCxnSpPr/>
          <p:nvPr/>
        </p:nvCxnSpPr>
        <p:spPr>
          <a:xfrm>
            <a:off x="349188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V="1">
            <a:off x="3203848" y="2204864"/>
            <a:ext cx="1512168" cy="252028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3419872" y="1628800"/>
            <a:ext cx="1296144" cy="2304256"/>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421196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a:off x="1547664" y="2204864"/>
            <a:ext cx="3168352"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1475656" y="3933056"/>
            <a:ext cx="324036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2000"/>
                                        <p:tgtEl>
                                          <p:spTgt spid="11"/>
                                        </p:tgtEl>
                                      </p:cBhvr>
                                    </p:animEffect>
                                  </p:childTnLst>
                                </p:cTn>
                              </p:par>
                            </p:childTnLst>
                          </p:cTn>
                        </p:par>
                        <p:par>
                          <p:cTn id="50" fill="hold">
                            <p:stCondLst>
                              <p:cond delay="2000"/>
                            </p:stCondLst>
                            <p:childTnLst>
                              <p:par>
                                <p:cTn id="51" presetID="22" presetClass="entr" presetSubtype="2"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20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2000"/>
                                        <p:tgtEl>
                                          <p:spTgt spid="16"/>
                                        </p:tgtEl>
                                      </p:cBhvr>
                                    </p:animEffect>
                                  </p:childTnLst>
                                </p:cTn>
                              </p:par>
                            </p:childTnLst>
                          </p:cTn>
                        </p:par>
                        <p:par>
                          <p:cTn id="59" fill="hold">
                            <p:stCondLst>
                              <p:cond delay="2000"/>
                            </p:stCondLst>
                            <p:childTnLst>
                              <p:par>
                                <p:cTn id="60" presetID="22" presetClass="entr" presetSubtype="2"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č.3:</a:t>
            </a:r>
          </a:p>
          <a:p>
            <a:pPr>
              <a:buFontTx/>
              <a:buNone/>
              <a:defRPr/>
            </a:pPr>
            <a:endParaRPr lang="cs-CZ" dirty="0"/>
          </a:p>
        </p:txBody>
      </p:sp>
      <p:pic>
        <p:nvPicPr>
          <p:cNvPr id="4" name="VY_32_INOVACE_07_07_PAOL_3.wmv">
            <a:hlinkClick r:id="" action="ppaction://media"/>
          </p:cNvPr>
          <p:cNvPicPr>
            <a:picLocks noRot="1" noChangeAspect="1"/>
          </p:cNvPicPr>
          <p:nvPr>
            <a:videoFile r:link="rId1"/>
          </p:nvPr>
        </p:nvPicPr>
        <p:blipFill>
          <a:blip r:embed="rId3" cstate="print"/>
          <a:stretch>
            <a:fillRect/>
          </a:stretch>
        </p:blipFill>
        <p:spPr>
          <a:xfrm>
            <a:off x="899592" y="764704"/>
            <a:ext cx="7200800" cy="5400600"/>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ástupný symbol pro obsah 2"/>
          <p:cNvSpPr>
            <a:spLocks noGrp="1"/>
          </p:cNvSpPr>
          <p:nvPr>
            <p:ph idx="4294967295"/>
          </p:nvPr>
        </p:nvSpPr>
        <p:spPr>
          <a:xfrm>
            <a:off x="468313" y="1989138"/>
            <a:ext cx="8351837" cy="4103687"/>
          </a:xfrm>
        </p:spPr>
        <p:txBody>
          <a:bodyPr/>
          <a:lstStyle/>
          <a:p>
            <a:pPr marL="0" indent="0" eaLnBrk="1" hangingPunct="1">
              <a:buFontTx/>
              <a:buNone/>
            </a:pPr>
            <a:r>
              <a:rPr lang="cs-CZ" sz="2000" dirty="0" smtClean="0"/>
              <a:t>Anotace:</a:t>
            </a:r>
          </a:p>
          <a:p>
            <a:pPr marL="0" indent="0" eaLnBrk="1" hangingPunct="1">
              <a:buFontTx/>
              <a:buNone/>
            </a:pPr>
            <a:endParaRPr lang="cs-CZ" sz="2000" dirty="0" smtClean="0"/>
          </a:p>
          <a:p>
            <a:pPr marL="0" indent="0" eaLnBrk="1" hangingPunct="1">
              <a:buFontTx/>
              <a:buNone/>
            </a:pPr>
            <a:r>
              <a:rPr lang="cs-CZ" sz="2000" dirty="0" smtClean="0"/>
              <a:t>Prezentace s připojenou videonahrávkou je určena k doplnění výkladu tematického celku Geometrická optika, konkrétně k ilustraci základních paprsků pro zobrazení obrazu dutým zrcadlem.</a:t>
            </a:r>
          </a:p>
          <a:p>
            <a:pPr marL="0" indent="0" eaLnBrk="1" hangingPunct="1">
              <a:buFontTx/>
              <a:buNone/>
            </a:pPr>
            <a:r>
              <a:rPr lang="cs-CZ" sz="2000" dirty="0" smtClean="0"/>
              <a:t>Obsahuje námět na pokus, výčet pomůcek, postup provedení, vysvětlení, teoretické zobrazení a videonahrávku provedeného pokusu. Lze ji využít k ilustraci probíraného jevu, ale také jako motivační prostředek pro žáky k jejich samostatnému (i domácímu) provedení pokusu. Videonahrávka je bez zvuku, aby učitel sám mohl danou problematiku okomentovat a popřípadě videonahrávku zastavit a ptát se žáků, jak vše bude probíhat dále. </a:t>
            </a:r>
          </a:p>
          <a:p>
            <a:pPr marL="0" indent="0" eaLnBrk="1" hangingPunct="1">
              <a:buFontTx/>
              <a:buNone/>
            </a:pPr>
            <a:r>
              <a:rPr lang="cs-CZ" sz="2000" dirty="0" smtClean="0"/>
              <a:t> </a:t>
            </a:r>
          </a:p>
          <a:p>
            <a:pPr marL="0" indent="0" eaLnBrk="1" hangingPunct="1">
              <a:buFontTx/>
              <a:buNone/>
            </a:pPr>
            <a:endParaRPr lang="cs-CZ" sz="2000" dirty="0" smtClean="0"/>
          </a:p>
          <a:p>
            <a:pPr marL="0" indent="0" eaLnBrk="1" hangingPunct="1">
              <a:buFontTx/>
              <a:buNone/>
            </a:pPr>
            <a:r>
              <a:rPr lang="cs-CZ" sz="2000" dirty="0" smtClean="0"/>
              <a:t> </a:t>
            </a:r>
          </a:p>
          <a:p>
            <a:pPr marL="0" indent="0" eaLnBrk="1" hangingPunct="1">
              <a:buFontTx/>
              <a:buNone/>
            </a:pPr>
            <a:r>
              <a:rPr lang="cs-CZ" sz="2000" dirty="0" smtClean="0"/>
              <a:t> </a:t>
            </a:r>
          </a:p>
          <a:p>
            <a:pPr marL="0" indent="0" eaLnBrk="1" hangingPunct="1">
              <a:buFontTx/>
              <a:buNone/>
            </a:pPr>
            <a:endParaRPr lang="cs-CZ" sz="2000" dirty="0" smtClean="0"/>
          </a:p>
        </p:txBody>
      </p:sp>
      <p:pic>
        <p:nvPicPr>
          <p:cNvPr id="3075"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č.1</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středem křivosti S</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dutého zrcadla,  úhloměr</a:t>
            </a:r>
          </a:p>
          <a:p>
            <a:r>
              <a:rPr lang="cs-CZ" sz="2000" b="1" dirty="0" smtClean="0">
                <a:latin typeface="Tahoma" pitchFamily="34" charset="0"/>
                <a:cs typeface="Tahoma" pitchFamily="34" charset="0"/>
              </a:rPr>
              <a:t>Postup pokusu č.1:</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dutého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tak, aby odražený paprsek byl shodný s původním paprskem. Bod kterým paprsek protíná kolmici na úhloměru je S – střed křivosti.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3" name="Obrázek 2"/>
          <p:cNvPicPr/>
          <p:nvPr/>
        </p:nvPicPr>
        <p:blipFill>
          <a:blip r:embed="rId2" cstate="print"/>
          <a:srcRect l="1324" t="22941" r="65246" b="32846"/>
          <a:stretch>
            <a:fillRect/>
          </a:stretch>
        </p:blipFill>
        <p:spPr bwMode="auto">
          <a:xfrm>
            <a:off x="2555776" y="4365104"/>
            <a:ext cx="2736304" cy="2016224"/>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procházející středem křivosti zrcadla S se odráží od zrcadla zpět do tohoto středu S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S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54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9" name="Přímá spojovací čára 8"/>
          <p:cNvCxnSpPr/>
          <p:nvPr/>
        </p:nvCxnSpPr>
        <p:spPr>
          <a:xfrm>
            <a:off x="349188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V="1">
            <a:off x="2267744" y="2204864"/>
            <a:ext cx="2448272" cy="1728192"/>
          </a:xfrm>
          <a:prstGeom prst="straightConnector1">
            <a:avLst/>
          </a:prstGeom>
          <a:ln>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1619672" y="1988840"/>
            <a:ext cx="3168352" cy="1800200"/>
          </a:xfrm>
          <a:prstGeom prst="straightConnector1">
            <a:avLst/>
          </a:prstGeom>
          <a:ln>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2000"/>
                                        <p:tgtEl>
                                          <p:spTgt spid="11"/>
                                        </p:tgtEl>
                                      </p:cBhvr>
                                    </p:animEffect>
                                  </p:childTnLst>
                                </p:cTn>
                              </p:par>
                            </p:childTnLst>
                          </p:cTn>
                        </p:par>
                        <p:par>
                          <p:cTn id="42" fill="hold">
                            <p:stCondLst>
                              <p:cond delay="2000"/>
                            </p:stCondLst>
                            <p:childTnLst>
                              <p:par>
                                <p:cTn id="43" presetID="22" presetClass="entr" presetSubtype="2"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right)">
                                      <p:cBhvr>
                                        <p:cTn id="45" dur="3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2000"/>
                                        <p:tgtEl>
                                          <p:spTgt spid="16"/>
                                        </p:tgtEl>
                                      </p:cBhvr>
                                    </p:animEffect>
                                  </p:childTnLst>
                                </p:cTn>
                              </p:par>
                            </p:childTnLst>
                          </p:cTn>
                        </p:par>
                        <p:par>
                          <p:cTn id="51" fill="hold">
                            <p:stCondLst>
                              <p:cond delay="2000"/>
                            </p:stCondLst>
                            <p:childTnLst>
                              <p:par>
                                <p:cTn id="52" presetID="22" presetClass="entr" presetSubtype="4"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č.1:</a:t>
            </a:r>
          </a:p>
          <a:p>
            <a:pPr>
              <a:buFontTx/>
              <a:buNone/>
              <a:defRPr/>
            </a:pPr>
            <a:endParaRPr lang="cs-CZ" dirty="0"/>
          </a:p>
        </p:txBody>
      </p:sp>
      <p:pic>
        <p:nvPicPr>
          <p:cNvPr id="4" name="VY_32_INOVACE_07_07_PAOL_1.wmv">
            <a:hlinkClick r:id="" action="ppaction://media"/>
          </p:cNvPr>
          <p:cNvPicPr>
            <a:picLocks noRot="1" noChangeAspect="1"/>
          </p:cNvPicPr>
          <p:nvPr>
            <a:videoFile r:link="rId1"/>
          </p:nvPr>
        </p:nvPicPr>
        <p:blipFill>
          <a:blip r:embed="rId3" cstate="print"/>
          <a:stretch>
            <a:fillRect/>
          </a:stretch>
        </p:blipFill>
        <p:spPr>
          <a:xfrm>
            <a:off x="936104" y="836712"/>
            <a:ext cx="7164288" cy="5373216"/>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č.2</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rovnoběžného s optickou osou</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dutého zrcadla,  úhloměr</a:t>
            </a:r>
          </a:p>
          <a:p>
            <a:r>
              <a:rPr lang="cs-CZ" sz="2000" b="1" dirty="0" smtClean="0">
                <a:latin typeface="Tahoma" pitchFamily="34" charset="0"/>
                <a:cs typeface="Tahoma" pitchFamily="34" charset="0"/>
              </a:rPr>
              <a:t>Postup pokusu č.1:</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dutého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rovnoběžně s optickou osou. Odražený paprsek bude procházet ohniskem F zrcadla.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4" name="Obrázek 3"/>
          <p:cNvPicPr/>
          <p:nvPr/>
        </p:nvPicPr>
        <p:blipFill>
          <a:blip r:embed="rId2" cstate="print"/>
          <a:srcRect l="1488" t="23529" r="65081" b="32059"/>
          <a:stretch>
            <a:fillRect/>
          </a:stretch>
        </p:blipFill>
        <p:spPr bwMode="auto">
          <a:xfrm>
            <a:off x="2915816" y="4149080"/>
            <a:ext cx="2880320" cy="2088232"/>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rovnoběžný s optickou osou se odráží do ohniska F zrcadla.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S	F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hnutý pruh 6"/>
          <p:cNvSpPr/>
          <p:nvPr/>
        </p:nvSpPr>
        <p:spPr>
          <a:xfrm rot="5400000">
            <a:off x="3491880" y="2564904"/>
            <a:ext cx="2304256" cy="100811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cxnSp>
        <p:nvCxnSpPr>
          <p:cNvPr id="9" name="Přímá spojovací čára 8"/>
          <p:cNvCxnSpPr/>
          <p:nvPr/>
        </p:nvCxnSpPr>
        <p:spPr>
          <a:xfrm>
            <a:off x="349188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V="1">
            <a:off x="3203848" y="2204864"/>
            <a:ext cx="1512168" cy="252028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3419872" y="1628800"/>
            <a:ext cx="1296144" cy="2304256"/>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421196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a:off x="1547664" y="2204864"/>
            <a:ext cx="3168352"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1475656" y="3933056"/>
            <a:ext cx="3240360"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2000"/>
                                        <p:tgtEl>
                                          <p:spTgt spid="15"/>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20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3000"/>
                                        <p:tgtEl>
                                          <p:spTgt spid="12"/>
                                        </p:tgtEl>
                                      </p:cBhvr>
                                    </p:animEffect>
                                  </p:childTnLst>
                                </p:cTn>
                              </p:par>
                            </p:childTnLst>
                          </p:cTn>
                        </p:par>
                        <p:par>
                          <p:cTn id="59" fill="hold">
                            <p:stCondLst>
                              <p:cond delay="3000"/>
                            </p:stCondLst>
                            <p:childTnLst>
                              <p:par>
                                <p:cTn id="60" presetID="22" presetClass="entr" presetSubtype="1"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č.2:</a:t>
            </a:r>
          </a:p>
          <a:p>
            <a:pPr>
              <a:buFontTx/>
              <a:buNone/>
              <a:defRPr/>
            </a:pPr>
            <a:endParaRPr lang="cs-CZ" dirty="0"/>
          </a:p>
        </p:txBody>
      </p:sp>
      <p:pic>
        <p:nvPicPr>
          <p:cNvPr id="5" name="VY_32_INOVACE_07_07_PAOL_2.wmv">
            <a:hlinkClick r:id="" action="ppaction://media"/>
          </p:cNvPr>
          <p:cNvPicPr>
            <a:picLocks noRot="1" noChangeAspect="1"/>
          </p:cNvPicPr>
          <p:nvPr>
            <a:videoFile r:link="rId1"/>
          </p:nvPr>
        </p:nvPicPr>
        <p:blipFill>
          <a:blip r:embed="rId3" cstate="print"/>
          <a:stretch>
            <a:fillRect/>
          </a:stretch>
        </p:blipFill>
        <p:spPr>
          <a:xfrm>
            <a:off x="899592" y="764704"/>
            <a:ext cx="7272808" cy="5454606"/>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č.3</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ohniskem F zrcadla</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model dutého zrcadla,  úhloměr</a:t>
            </a:r>
          </a:p>
          <a:p>
            <a:r>
              <a:rPr lang="cs-CZ" sz="2000" b="1" dirty="0" smtClean="0">
                <a:latin typeface="Tahoma" pitchFamily="34" charset="0"/>
                <a:cs typeface="Tahoma" pitchFamily="34" charset="0"/>
              </a:rPr>
              <a:t>Postup pokusu č.3:</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dutého zrcadla umístíme do středu úhloměru tak, aby kolmice úhloměru byla kolmá k zrcadlu a byla totožná s optickou osou zrcadla. Proti zrcadlu postavíme zdroj světla (viz obrázek). Clonu s jednou štěrbinu vložíme do zdroje světla. Po připojení lampy ke zdroji napětí se nám podaří vytvořit jeden paprsek. Tímto paprskem budeme svítit  tak, aby procházel ohniskem zrcadla. Odražený paprsek bude rovnoběžný s optickou osou.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1820" t="23824" r="65246" b="31964"/>
          <a:stretch>
            <a:fillRect/>
          </a:stretch>
        </p:blipFill>
        <p:spPr bwMode="auto">
          <a:xfrm>
            <a:off x="2843808" y="4149080"/>
            <a:ext cx="2736304" cy="2232248"/>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theme/theme1.xml><?xml version="1.0" encoding="utf-8"?>
<a:theme xmlns:a="http://schemas.openxmlformats.org/drawingml/2006/main" name="Výchozí návrh">
  <a:themeElements>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289766</TotalTime>
  <Words>80</Words>
  <Application>Microsoft Office PowerPoint</Application>
  <PresentationFormat>Předvádění na obrazovce (4:3)</PresentationFormat>
  <Paragraphs>62</Paragraphs>
  <Slides>11</Slides>
  <Notes>0</Notes>
  <HiddenSlides>0</HiddenSlides>
  <MMClips>3</MMClips>
  <ScaleCrop>false</ScaleCrop>
  <HeadingPairs>
    <vt:vector size="4" baseType="variant">
      <vt:variant>
        <vt:lpstr>Motiv</vt:lpstr>
      </vt:variant>
      <vt:variant>
        <vt:i4>1</vt:i4>
      </vt:variant>
      <vt:variant>
        <vt:lpstr>Nadpisy snímků</vt:lpstr>
      </vt:variant>
      <vt:variant>
        <vt:i4>11</vt:i4>
      </vt:variant>
    </vt:vector>
  </HeadingPairs>
  <TitlesOfParts>
    <vt:vector size="12" baseType="lpstr">
      <vt:lpstr>Výchozí návrh</vt:lpstr>
      <vt:lpstr>Střední průmyslová škola elektrotechnická a informačních technologií Brno   Číslo a název projektu: CZ.1.07/1.5.00/34.0521 – Investice do vzdělání    nesou nejvyšší úrok                              Autor: Mgr. Olga Padúchová             Tematická sada: Fyzikální pokusy – Geometrická optika                               Téma: Základní paprsky pro zobrazení obrazu dutým  zrcadlem                 Číslo materiálu: VY_32_INOVACE_07_07_PAOL</vt:lpstr>
      <vt:lpstr>Snímek 2</vt:lpstr>
      <vt:lpstr>Snímek 3</vt:lpstr>
      <vt:lpstr>Snímek 4</vt:lpstr>
      <vt:lpstr>Snímek 5</vt:lpstr>
      <vt:lpstr>Snímek 6</vt:lpstr>
      <vt:lpstr>Snímek 7</vt:lpstr>
      <vt:lpstr>Snímek 8</vt:lpstr>
      <vt:lpstr>Snímek 9</vt:lpstr>
      <vt:lpstr>Snímek 10</vt:lpstr>
      <vt:lpstr>Snímek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Střední průmyslová škola elektrotechnická a informačních technologií Brno   Číslo a název projektu: CZ.1.07/1.5.00/34.0521 – Investice do vzdělání nesou nejvyšší úrok  Autor: Mgr. Olga Padúchová  Tematická sada: Fyzikální pokusy – Mechanika I   Téma: Pohyb rovnoměrně přímočarý    Číslo materiálu: VY_32_INOVACE_01_01</dc:title>
  <dc:creator>Padúchova Olga</dc:creator>
  <cp:lastModifiedBy>semeradova</cp:lastModifiedBy>
  <cp:revision>229</cp:revision>
  <dcterms:created xsi:type="dcterms:W3CDTF">2012-09-22T09:54:19Z</dcterms:created>
  <dcterms:modified xsi:type="dcterms:W3CDTF">2014-05-26T22:12:18Z</dcterms:modified>
</cp:coreProperties>
</file>