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84" r:id="rId2"/>
    <p:sldId id="278" r:id="rId3"/>
    <p:sldId id="279" r:id="rId4"/>
    <p:sldId id="291" r:id="rId5"/>
    <p:sldId id="283" r:id="rId6"/>
    <p:sldId id="298" r:id="rId7"/>
    <p:sldId id="299" r:id="rId8"/>
    <p:sldId id="300" r:id="rId9"/>
    <p:sldId id="301" r:id="rId10"/>
    <p:sldId id="304" r:id="rId11"/>
    <p:sldId id="303" r:id="rId12"/>
  </p:sldIdLst>
  <p:sldSz cx="9144000" cy="6858000" type="screen4x3"/>
  <p:notesSz cx="6858000" cy="9144000"/>
  <p:defaultTextStyle>
    <a:defPPr>
      <a:defRPr lang="cs-CZ"/>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9900"/>
    <a:srgbClr val="00CC99"/>
    <a:srgbClr val="9966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8" d="100"/>
          <a:sy n="68" d="100"/>
        </p:scale>
        <p:origin x="-136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cs-CZ"/>
          </a:p>
        </p:txBody>
      </p:sp>
      <p:sp>
        <p:nvSpPr>
          <p:cNvPr id="3" name="Zástupný symbol pro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A4A3D910-9E0E-4A89-8215-FC4CDEEAF33E}" type="datetimeFigureOut">
              <a:rPr lang="cs-CZ"/>
              <a:pPr>
                <a:defRPr/>
              </a:pPr>
              <a:t>25.5.2014</a:t>
            </a:fld>
            <a:endParaRPr lang="cs-CZ"/>
          </a:p>
        </p:txBody>
      </p:sp>
      <p:sp>
        <p:nvSpPr>
          <p:cNvPr id="4" name="Zástupný symbol pro obrázek snímk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cs-CZ" noProof="0" smtClean="0"/>
          </a:p>
        </p:txBody>
      </p:sp>
      <p:sp>
        <p:nvSpPr>
          <p:cNvPr id="5" name="Zástupný symbol pro poznámky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cs-CZ" noProof="0" smtClean="0"/>
              <a:t>Klepnutím lze upravit styly předlohy textu.</a:t>
            </a:r>
          </a:p>
          <a:p>
            <a:pPr lvl="1"/>
            <a:r>
              <a:rPr lang="cs-CZ" noProof="0" smtClean="0"/>
              <a:t>Druhá úroveň</a:t>
            </a:r>
          </a:p>
          <a:p>
            <a:pPr lvl="2"/>
            <a:r>
              <a:rPr lang="cs-CZ" noProof="0" smtClean="0"/>
              <a:t>Třetí úroveň</a:t>
            </a:r>
          </a:p>
          <a:p>
            <a:pPr lvl="3"/>
            <a:r>
              <a:rPr lang="cs-CZ" noProof="0" smtClean="0"/>
              <a:t>Čtvrtá úroveň</a:t>
            </a:r>
          </a:p>
          <a:p>
            <a:pPr lvl="4"/>
            <a:r>
              <a:rPr lang="cs-CZ" noProof="0" smtClean="0"/>
              <a:t>Pátá úroveň</a:t>
            </a:r>
          </a:p>
        </p:txBody>
      </p:sp>
      <p:sp>
        <p:nvSpPr>
          <p:cNvPr id="6" name="Zástupný symbol pro zápatí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cs-CZ"/>
          </a:p>
        </p:txBody>
      </p:sp>
      <p:sp>
        <p:nvSpPr>
          <p:cNvPr id="7" name="Zástupný symbol pro číslo snímk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750804B1-8741-4376-9AB0-05A8118459C1}" type="slidenum">
              <a:rPr lang="cs-CZ"/>
              <a:pPr>
                <a:defRPr/>
              </a:pPr>
              <a:t>‹#›</a:t>
            </a:fld>
            <a:endParaRPr lang="cs-CZ"/>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685800" y="2130425"/>
            <a:ext cx="7772400" cy="1470025"/>
          </a:xfrm>
        </p:spPr>
        <p:txBody>
          <a:bodyPr/>
          <a:lstStyle/>
          <a:p>
            <a:r>
              <a:rPr lang="cs-CZ" smtClean="0"/>
              <a:t>Klepnutím lze upravit styl předlohy nadpisů.</a:t>
            </a:r>
            <a:endParaRPr lang="cs-CZ"/>
          </a:p>
        </p:txBody>
      </p:sp>
      <p:sp>
        <p:nvSpPr>
          <p:cNvPr id="3" name="Podnadpis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cs-CZ" smtClean="0"/>
              <a:t>Klepnutím lze upravit styl předlohy podnadpisů.</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EE8E9721-C2A0-4D05-8048-65E2DC7470ED}" type="slidenum">
              <a:rPr lang="cs-CZ"/>
              <a:pPr>
                <a:defRPr/>
              </a:pPr>
              <a:t>‹#›</a:t>
            </a:fld>
            <a:endParaRPr lang="cs-CZ"/>
          </a:p>
        </p:txBody>
      </p:sp>
    </p:spTree>
  </p:cSld>
  <p:clrMapOvr>
    <a:masterClrMapping/>
  </p:clrMapOvr>
  <p:transition spd="slow">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860C6024-C038-4580-B6CC-CB4D47F8F579}" type="slidenum">
              <a:rPr lang="cs-CZ"/>
              <a:pPr>
                <a:defRPr/>
              </a:pPr>
              <a:t>‹#›</a:t>
            </a:fld>
            <a:endParaRPr lang="cs-CZ"/>
          </a:p>
        </p:txBody>
      </p:sp>
    </p:spTree>
  </p:cSld>
  <p:clrMapOvr>
    <a:masterClrMapping/>
  </p:clrMapOvr>
  <p:transition spd="slow">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629400" y="274638"/>
            <a:ext cx="2057400" cy="5851525"/>
          </a:xfrm>
        </p:spPr>
        <p:txBody>
          <a:bodyPr vert="eaVert"/>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a:xfrm>
            <a:off x="457200" y="274638"/>
            <a:ext cx="6019800" cy="5851525"/>
          </a:xfrm>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368CAD6B-285A-437E-98A8-E93B334E5BE6}" type="slidenum">
              <a:rPr lang="cs-CZ"/>
              <a:pPr>
                <a:defRPr/>
              </a:pPr>
              <a:t>‹#›</a:t>
            </a:fld>
            <a:endParaRPr lang="cs-CZ"/>
          </a:p>
        </p:txBody>
      </p:sp>
    </p:spTree>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idx="1"/>
          </p:nvPr>
        </p:nvSpPr>
        <p:spPr/>
        <p:txBody>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6533F545-F3E0-4365-8BF2-33D1580C43C8}" type="slidenum">
              <a:rPr lang="cs-CZ"/>
              <a:pPr>
                <a:defRPr/>
              </a:pPr>
              <a:t>‹#›</a:t>
            </a:fld>
            <a:endParaRPr lang="cs-CZ"/>
          </a:p>
        </p:txBody>
      </p:sp>
    </p:spTree>
  </p:cSld>
  <p:clrMapOvr>
    <a:masterClrMapping/>
  </p:clrMapOvr>
  <p:transition spd="slow">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722313" y="4406900"/>
            <a:ext cx="7772400" cy="1362075"/>
          </a:xfrm>
        </p:spPr>
        <p:txBody>
          <a:bodyPr anchor="t"/>
          <a:lstStyle>
            <a:lvl1pPr algn="l">
              <a:defRPr sz="4000" b="1" cap="all"/>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cs-CZ" smtClean="0"/>
              <a:t>Klepnutím lze upravit styly předlohy textu.</a:t>
            </a:r>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3BC74744-B8AE-4FF3-B925-3FC42527D480}" type="slidenum">
              <a:rPr lang="cs-CZ"/>
              <a:pPr>
                <a:defRPr/>
              </a:pPr>
              <a:t>‹#›</a:t>
            </a:fld>
            <a:endParaRPr lang="cs-CZ"/>
          </a:p>
        </p:txBody>
      </p:sp>
    </p:spTree>
  </p:cSld>
  <p:clrMapOvr>
    <a:masterClrMapping/>
  </p:clrMapOvr>
  <p:transition spd="slow">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Rectangle 4"/>
          <p:cNvSpPr>
            <a:spLocks noGrp="1" noChangeArrowheads="1"/>
          </p:cNvSpPr>
          <p:nvPr>
            <p:ph type="dt" sz="half" idx="10"/>
          </p:nvPr>
        </p:nvSpPr>
        <p:spPr>
          <a:ln/>
        </p:spPr>
        <p:txBody>
          <a:bodyPr/>
          <a:lstStyle>
            <a:lvl1pPr>
              <a:defRPr/>
            </a:lvl1pPr>
          </a:lstStyle>
          <a:p>
            <a:pPr>
              <a:defRPr/>
            </a:pPr>
            <a:endParaRPr lang="cs-CZ"/>
          </a:p>
        </p:txBody>
      </p:sp>
      <p:sp>
        <p:nvSpPr>
          <p:cNvPr id="6" name="Rectangle 5"/>
          <p:cNvSpPr>
            <a:spLocks noGrp="1" noChangeArrowheads="1"/>
          </p:cNvSpPr>
          <p:nvPr>
            <p:ph type="ftr" sz="quarter" idx="11"/>
          </p:nvPr>
        </p:nvSpPr>
        <p:spPr>
          <a:ln/>
        </p:spPr>
        <p:txBody>
          <a:bodyPr/>
          <a:lstStyle>
            <a:lvl1pPr>
              <a:defRPr/>
            </a:lvl1pPr>
          </a:lstStyle>
          <a:p>
            <a:pPr>
              <a:defRPr/>
            </a:pPr>
            <a:endParaRPr lang="cs-CZ"/>
          </a:p>
        </p:txBody>
      </p:sp>
      <p:sp>
        <p:nvSpPr>
          <p:cNvPr id="7" name="Rectangle 6"/>
          <p:cNvSpPr>
            <a:spLocks noGrp="1" noChangeArrowheads="1"/>
          </p:cNvSpPr>
          <p:nvPr>
            <p:ph type="sldNum" sz="quarter" idx="12"/>
          </p:nvPr>
        </p:nvSpPr>
        <p:spPr>
          <a:ln/>
        </p:spPr>
        <p:txBody>
          <a:bodyPr/>
          <a:lstStyle>
            <a:lvl1pPr>
              <a:defRPr/>
            </a:lvl1pPr>
          </a:lstStyle>
          <a:p>
            <a:pPr>
              <a:defRPr/>
            </a:pPr>
            <a:fld id="{AA28182F-37A5-4ECE-B075-C26F245D3B18}" type="slidenum">
              <a:rPr lang="cs-CZ"/>
              <a:pPr>
                <a:defRPr/>
              </a:pPr>
              <a:t>‹#›</a:t>
            </a:fld>
            <a:endParaRPr lang="cs-CZ"/>
          </a:p>
        </p:txBody>
      </p:sp>
    </p:spTree>
  </p:cSld>
  <p:clrMapOvr>
    <a:masterClrMapping/>
  </p:clrMapOvr>
  <p:transition spd="slow">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lvl1pPr>
              <a:defRPr/>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4" name="Zástupný symbol pro obsah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6" name="Zástupný symbol pro obsah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7" name="Rectangle 4"/>
          <p:cNvSpPr>
            <a:spLocks noGrp="1" noChangeArrowheads="1"/>
          </p:cNvSpPr>
          <p:nvPr>
            <p:ph type="dt" sz="half" idx="10"/>
          </p:nvPr>
        </p:nvSpPr>
        <p:spPr>
          <a:ln/>
        </p:spPr>
        <p:txBody>
          <a:bodyPr/>
          <a:lstStyle>
            <a:lvl1pPr>
              <a:defRPr/>
            </a:lvl1pPr>
          </a:lstStyle>
          <a:p>
            <a:pPr>
              <a:defRPr/>
            </a:pPr>
            <a:endParaRPr lang="cs-CZ"/>
          </a:p>
        </p:txBody>
      </p:sp>
      <p:sp>
        <p:nvSpPr>
          <p:cNvPr id="8" name="Rectangle 5"/>
          <p:cNvSpPr>
            <a:spLocks noGrp="1" noChangeArrowheads="1"/>
          </p:cNvSpPr>
          <p:nvPr>
            <p:ph type="ftr" sz="quarter" idx="11"/>
          </p:nvPr>
        </p:nvSpPr>
        <p:spPr>
          <a:ln/>
        </p:spPr>
        <p:txBody>
          <a:bodyPr/>
          <a:lstStyle>
            <a:lvl1pPr>
              <a:defRPr/>
            </a:lvl1pPr>
          </a:lstStyle>
          <a:p>
            <a:pPr>
              <a:defRPr/>
            </a:pPr>
            <a:endParaRPr lang="cs-CZ"/>
          </a:p>
        </p:txBody>
      </p:sp>
      <p:sp>
        <p:nvSpPr>
          <p:cNvPr id="9" name="Rectangle 6"/>
          <p:cNvSpPr>
            <a:spLocks noGrp="1" noChangeArrowheads="1"/>
          </p:cNvSpPr>
          <p:nvPr>
            <p:ph type="sldNum" sz="quarter" idx="12"/>
          </p:nvPr>
        </p:nvSpPr>
        <p:spPr>
          <a:ln/>
        </p:spPr>
        <p:txBody>
          <a:bodyPr/>
          <a:lstStyle>
            <a:lvl1pPr>
              <a:defRPr/>
            </a:lvl1pPr>
          </a:lstStyle>
          <a:p>
            <a:pPr>
              <a:defRPr/>
            </a:pPr>
            <a:fld id="{96DA5362-9AC9-44D1-8E26-A0E92DDFAEEA}" type="slidenum">
              <a:rPr lang="cs-CZ"/>
              <a:pPr>
                <a:defRPr/>
              </a:pPr>
              <a:t>‹#›</a:t>
            </a:fld>
            <a:endParaRPr lang="cs-CZ"/>
          </a:p>
        </p:txBody>
      </p:sp>
    </p:spTree>
  </p:cSld>
  <p:clrMapOvr>
    <a:masterClrMapping/>
  </p:clrMapOvr>
  <p:transition spd="slow">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Rectangle 4"/>
          <p:cNvSpPr>
            <a:spLocks noGrp="1" noChangeArrowheads="1"/>
          </p:cNvSpPr>
          <p:nvPr>
            <p:ph type="dt" sz="half" idx="10"/>
          </p:nvPr>
        </p:nvSpPr>
        <p:spPr>
          <a:ln/>
        </p:spPr>
        <p:txBody>
          <a:bodyPr/>
          <a:lstStyle>
            <a:lvl1pPr>
              <a:defRPr/>
            </a:lvl1pPr>
          </a:lstStyle>
          <a:p>
            <a:pPr>
              <a:defRPr/>
            </a:pPr>
            <a:endParaRPr lang="cs-CZ"/>
          </a:p>
        </p:txBody>
      </p:sp>
      <p:sp>
        <p:nvSpPr>
          <p:cNvPr id="4" name="Rectangle 5"/>
          <p:cNvSpPr>
            <a:spLocks noGrp="1" noChangeArrowheads="1"/>
          </p:cNvSpPr>
          <p:nvPr>
            <p:ph type="ftr" sz="quarter" idx="11"/>
          </p:nvPr>
        </p:nvSpPr>
        <p:spPr>
          <a:ln/>
        </p:spPr>
        <p:txBody>
          <a:bodyPr/>
          <a:lstStyle>
            <a:lvl1pPr>
              <a:defRPr/>
            </a:lvl1pPr>
          </a:lstStyle>
          <a:p>
            <a:pPr>
              <a:defRPr/>
            </a:pPr>
            <a:endParaRPr lang="cs-CZ"/>
          </a:p>
        </p:txBody>
      </p:sp>
      <p:sp>
        <p:nvSpPr>
          <p:cNvPr id="5" name="Rectangle 6"/>
          <p:cNvSpPr>
            <a:spLocks noGrp="1" noChangeArrowheads="1"/>
          </p:cNvSpPr>
          <p:nvPr>
            <p:ph type="sldNum" sz="quarter" idx="12"/>
          </p:nvPr>
        </p:nvSpPr>
        <p:spPr>
          <a:ln/>
        </p:spPr>
        <p:txBody>
          <a:bodyPr/>
          <a:lstStyle>
            <a:lvl1pPr>
              <a:defRPr/>
            </a:lvl1pPr>
          </a:lstStyle>
          <a:p>
            <a:pPr>
              <a:defRPr/>
            </a:pPr>
            <a:fld id="{9CCD283F-944D-448E-9F37-96BB238FE81C}" type="slidenum">
              <a:rPr lang="cs-CZ"/>
              <a:pPr>
                <a:defRPr/>
              </a:pPr>
              <a:t>‹#›</a:t>
            </a:fld>
            <a:endParaRPr lang="cs-CZ"/>
          </a:p>
        </p:txBody>
      </p:sp>
    </p:spTree>
  </p:cSld>
  <p:clrMapOvr>
    <a:masterClrMapping/>
  </p:clrMapOvr>
  <p:transition spd="slow">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cs-CZ"/>
          </a:p>
        </p:txBody>
      </p:sp>
      <p:sp>
        <p:nvSpPr>
          <p:cNvPr id="3" name="Rectangle 5"/>
          <p:cNvSpPr>
            <a:spLocks noGrp="1" noChangeArrowheads="1"/>
          </p:cNvSpPr>
          <p:nvPr>
            <p:ph type="ftr" sz="quarter" idx="11"/>
          </p:nvPr>
        </p:nvSpPr>
        <p:spPr>
          <a:ln/>
        </p:spPr>
        <p:txBody>
          <a:bodyPr/>
          <a:lstStyle>
            <a:lvl1pPr>
              <a:defRPr/>
            </a:lvl1pPr>
          </a:lstStyle>
          <a:p>
            <a:pPr>
              <a:defRPr/>
            </a:pPr>
            <a:endParaRPr lang="cs-CZ"/>
          </a:p>
        </p:txBody>
      </p:sp>
      <p:sp>
        <p:nvSpPr>
          <p:cNvPr id="4" name="Rectangle 6"/>
          <p:cNvSpPr>
            <a:spLocks noGrp="1" noChangeArrowheads="1"/>
          </p:cNvSpPr>
          <p:nvPr>
            <p:ph type="sldNum" sz="quarter" idx="12"/>
          </p:nvPr>
        </p:nvSpPr>
        <p:spPr>
          <a:ln/>
        </p:spPr>
        <p:txBody>
          <a:bodyPr/>
          <a:lstStyle>
            <a:lvl1pPr>
              <a:defRPr/>
            </a:lvl1pPr>
          </a:lstStyle>
          <a:p>
            <a:pPr>
              <a:defRPr/>
            </a:pPr>
            <a:fld id="{510C101C-78FC-4212-B0F4-52163BADE2FC}" type="slidenum">
              <a:rPr lang="cs-CZ"/>
              <a:pPr>
                <a:defRPr/>
              </a:pPr>
              <a:t>‹#›</a:t>
            </a:fld>
            <a:endParaRPr lang="cs-CZ"/>
          </a:p>
        </p:txBody>
      </p:sp>
    </p:spTree>
  </p:cSld>
  <p:clrMapOvr>
    <a:masterClrMapping/>
  </p:clrMapOvr>
  <p:transition spd="slow">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3008313" cy="1162050"/>
          </a:xfrm>
        </p:spPr>
        <p:txBody>
          <a:bodyPr anchor="b"/>
          <a:lstStyle>
            <a:lvl1pPr algn="l">
              <a:defRPr sz="2000" b="1"/>
            </a:lvl1pPr>
          </a:lstStyle>
          <a:p>
            <a:r>
              <a:rPr lang="cs-CZ" smtClean="0"/>
              <a:t>Klepnutím lze upravit styl předlohy nadpisů.</a:t>
            </a:r>
            <a:endParaRPr lang="cs-CZ"/>
          </a:p>
        </p:txBody>
      </p:sp>
      <p:sp>
        <p:nvSpPr>
          <p:cNvPr id="3" name="Zástupný symbol pro obsah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Rectangle 4"/>
          <p:cNvSpPr>
            <a:spLocks noGrp="1" noChangeArrowheads="1"/>
          </p:cNvSpPr>
          <p:nvPr>
            <p:ph type="dt" sz="half" idx="10"/>
          </p:nvPr>
        </p:nvSpPr>
        <p:spPr>
          <a:ln/>
        </p:spPr>
        <p:txBody>
          <a:bodyPr/>
          <a:lstStyle>
            <a:lvl1pPr>
              <a:defRPr/>
            </a:lvl1pPr>
          </a:lstStyle>
          <a:p>
            <a:pPr>
              <a:defRPr/>
            </a:pPr>
            <a:endParaRPr lang="cs-CZ"/>
          </a:p>
        </p:txBody>
      </p:sp>
      <p:sp>
        <p:nvSpPr>
          <p:cNvPr id="6" name="Rectangle 5"/>
          <p:cNvSpPr>
            <a:spLocks noGrp="1" noChangeArrowheads="1"/>
          </p:cNvSpPr>
          <p:nvPr>
            <p:ph type="ftr" sz="quarter" idx="11"/>
          </p:nvPr>
        </p:nvSpPr>
        <p:spPr>
          <a:ln/>
        </p:spPr>
        <p:txBody>
          <a:bodyPr/>
          <a:lstStyle>
            <a:lvl1pPr>
              <a:defRPr/>
            </a:lvl1pPr>
          </a:lstStyle>
          <a:p>
            <a:pPr>
              <a:defRPr/>
            </a:pPr>
            <a:endParaRPr lang="cs-CZ"/>
          </a:p>
        </p:txBody>
      </p:sp>
      <p:sp>
        <p:nvSpPr>
          <p:cNvPr id="7" name="Rectangle 6"/>
          <p:cNvSpPr>
            <a:spLocks noGrp="1" noChangeArrowheads="1"/>
          </p:cNvSpPr>
          <p:nvPr>
            <p:ph type="sldNum" sz="quarter" idx="12"/>
          </p:nvPr>
        </p:nvSpPr>
        <p:spPr>
          <a:ln/>
        </p:spPr>
        <p:txBody>
          <a:bodyPr/>
          <a:lstStyle>
            <a:lvl1pPr>
              <a:defRPr/>
            </a:lvl1pPr>
          </a:lstStyle>
          <a:p>
            <a:pPr>
              <a:defRPr/>
            </a:pPr>
            <a:fld id="{0F1C983B-77EE-4E12-8A7D-11ECF5C4C4A8}" type="slidenum">
              <a:rPr lang="cs-CZ"/>
              <a:pPr>
                <a:defRPr/>
              </a:pPr>
              <a:t>‹#›</a:t>
            </a:fld>
            <a:endParaRPr lang="cs-CZ"/>
          </a:p>
        </p:txBody>
      </p:sp>
    </p:spTree>
  </p:cSld>
  <p:clrMapOvr>
    <a:masterClrMapping/>
  </p:clrMapOvr>
  <p:transition spd="slow">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1792288" y="4800600"/>
            <a:ext cx="5486400" cy="566738"/>
          </a:xfrm>
        </p:spPr>
        <p:txBody>
          <a:bodyPr anchor="b"/>
          <a:lstStyle>
            <a:lvl1pPr algn="l">
              <a:defRPr sz="2000" b="1"/>
            </a:lvl1pPr>
          </a:lstStyle>
          <a:p>
            <a:r>
              <a:rPr lang="cs-CZ" smtClean="0"/>
              <a:t>Klepnutím lze upravit styl předlohy nadpisů.</a:t>
            </a:r>
            <a:endParaRPr lang="cs-CZ"/>
          </a:p>
        </p:txBody>
      </p:sp>
      <p:sp>
        <p:nvSpPr>
          <p:cNvPr id="3" name="Zástupný symbol pro obrázek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cs-CZ" noProof="0" smtClean="0"/>
          </a:p>
        </p:txBody>
      </p:sp>
      <p:sp>
        <p:nvSpPr>
          <p:cNvPr id="4" name="Zástupný symbol pro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Rectangle 4"/>
          <p:cNvSpPr>
            <a:spLocks noGrp="1" noChangeArrowheads="1"/>
          </p:cNvSpPr>
          <p:nvPr>
            <p:ph type="dt" sz="half" idx="10"/>
          </p:nvPr>
        </p:nvSpPr>
        <p:spPr>
          <a:ln/>
        </p:spPr>
        <p:txBody>
          <a:bodyPr/>
          <a:lstStyle>
            <a:lvl1pPr>
              <a:defRPr/>
            </a:lvl1pPr>
          </a:lstStyle>
          <a:p>
            <a:pPr>
              <a:defRPr/>
            </a:pPr>
            <a:endParaRPr lang="cs-CZ"/>
          </a:p>
        </p:txBody>
      </p:sp>
      <p:sp>
        <p:nvSpPr>
          <p:cNvPr id="6" name="Rectangle 5"/>
          <p:cNvSpPr>
            <a:spLocks noGrp="1" noChangeArrowheads="1"/>
          </p:cNvSpPr>
          <p:nvPr>
            <p:ph type="ftr" sz="quarter" idx="11"/>
          </p:nvPr>
        </p:nvSpPr>
        <p:spPr>
          <a:ln/>
        </p:spPr>
        <p:txBody>
          <a:bodyPr/>
          <a:lstStyle>
            <a:lvl1pPr>
              <a:defRPr/>
            </a:lvl1pPr>
          </a:lstStyle>
          <a:p>
            <a:pPr>
              <a:defRPr/>
            </a:pPr>
            <a:endParaRPr lang="cs-CZ"/>
          </a:p>
        </p:txBody>
      </p:sp>
      <p:sp>
        <p:nvSpPr>
          <p:cNvPr id="7" name="Rectangle 6"/>
          <p:cNvSpPr>
            <a:spLocks noGrp="1" noChangeArrowheads="1"/>
          </p:cNvSpPr>
          <p:nvPr>
            <p:ph type="sldNum" sz="quarter" idx="12"/>
          </p:nvPr>
        </p:nvSpPr>
        <p:spPr>
          <a:ln/>
        </p:spPr>
        <p:txBody>
          <a:bodyPr/>
          <a:lstStyle>
            <a:lvl1pPr>
              <a:defRPr/>
            </a:lvl1pPr>
          </a:lstStyle>
          <a:p>
            <a:pPr>
              <a:defRPr/>
            </a:pPr>
            <a:fld id="{1D683466-255E-4975-9B2E-B5FCAADEAFDC}" type="slidenum">
              <a:rPr lang="cs-CZ"/>
              <a:pPr>
                <a:defRPr/>
              </a:pPr>
              <a:t>‹#›</a:t>
            </a:fld>
            <a:endParaRPr lang="cs-CZ"/>
          </a:p>
        </p:txBody>
      </p:sp>
    </p:spTree>
  </p:cSld>
  <p:clrMapOvr>
    <a:masterClrMapping/>
  </p:clrMapOvr>
  <p:transition spd="slow">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cs-CZ" smtClean="0"/>
              <a:t>Klepnutím lze upravit styl předlohy nadpisů.</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cs-CZ"/>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cs-CZ"/>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399960B2-91DE-4157-BEA2-32AB23D982F2}" type="slidenum">
              <a:rPr lang="cs-CZ"/>
              <a:pPr>
                <a:defRPr/>
              </a:pPr>
              <a:t>‹#›</a:t>
            </a:fld>
            <a:endParaRPr lang="cs-CZ"/>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zo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ideo" Target="file:///D:\&#352;ablony_geometrick&#225;_optika\VY_32_INOVACE_07_13_PAOL\VY_32_INOVACE_07_13_PAOL_3.wmv"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ideo" Target="file:///D:\&#352;ablony_geometrick&#225;_optika\VY_32_INOVACE_07_13_PAOL\VY_32_INOVACE_07_13_PAOL_1.wmv"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video" Target="file:///D:\&#352;ablony_geometrick&#225;_optika\VY_32_INOVACE_07_13_PAOL\VY_32_INOVACE_07_13_PAOL_2.wmv"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idx="4294967295"/>
          </p:nvPr>
        </p:nvSpPr>
        <p:spPr>
          <a:xfrm>
            <a:off x="250825" y="1989138"/>
            <a:ext cx="8785225" cy="4535487"/>
          </a:xfrm>
        </p:spPr>
        <p:txBody>
          <a:bodyPr/>
          <a:lstStyle/>
          <a:p>
            <a:pPr algn="l" eaLnBrk="1" hangingPunct="1">
              <a:tabLst>
                <a:tab pos="2698750" algn="l"/>
              </a:tabLst>
            </a:pPr>
            <a:r>
              <a:rPr lang="cs-CZ" sz="2000" dirty="0" smtClean="0"/>
              <a:t>Střední průmyslová škola elektrotechnická a informačních technologií Brno</a:t>
            </a:r>
            <a:br>
              <a:rPr lang="cs-CZ" sz="2000" dirty="0" smtClean="0"/>
            </a:br>
            <a:r>
              <a:rPr lang="cs-CZ" sz="2000" dirty="0" smtClean="0"/>
              <a:t/>
            </a:r>
            <a:br>
              <a:rPr lang="cs-CZ" sz="2000" dirty="0" smtClean="0"/>
            </a:br>
            <a:r>
              <a:rPr lang="cs-CZ" sz="2000" dirty="0" smtClean="0"/>
              <a:t/>
            </a:r>
            <a:br>
              <a:rPr lang="cs-CZ" sz="2000" dirty="0" smtClean="0"/>
            </a:br>
            <a:r>
              <a:rPr lang="cs-CZ" sz="2000" dirty="0" smtClean="0"/>
              <a:t>Číslo a název projektu:	CZ.1.07/1.5.00/34.0521 – Investice do vzdělání 			nesou nejvyšší úrok</a:t>
            </a:r>
            <a:br>
              <a:rPr lang="cs-CZ" sz="2000" dirty="0" smtClean="0"/>
            </a:br>
            <a:r>
              <a:rPr lang="cs-CZ" sz="2000" dirty="0" smtClean="0"/>
              <a:t/>
            </a:r>
            <a:br>
              <a:rPr lang="cs-CZ" sz="2000" dirty="0" smtClean="0"/>
            </a:br>
            <a:r>
              <a:rPr lang="cs-CZ" sz="2000" dirty="0" smtClean="0"/>
              <a:t>                            Autor:	Mgr. Olga </a:t>
            </a:r>
            <a:r>
              <a:rPr lang="cs-CZ" sz="2000" dirty="0" err="1" smtClean="0"/>
              <a:t>Padúchová</a:t>
            </a:r>
            <a:r>
              <a:rPr lang="cs-CZ" sz="2000" dirty="0" smtClean="0"/>
              <a:t/>
            </a:r>
            <a:br>
              <a:rPr lang="cs-CZ" sz="2000" dirty="0" smtClean="0"/>
            </a:br>
            <a:r>
              <a:rPr lang="cs-CZ" sz="2000" dirty="0" smtClean="0"/>
              <a:t/>
            </a:r>
            <a:br>
              <a:rPr lang="cs-CZ" sz="2000" dirty="0" smtClean="0"/>
            </a:br>
            <a:r>
              <a:rPr lang="cs-CZ" sz="2000" dirty="0" smtClean="0"/>
              <a:t>           Tematická sada: Fyzikální pokusy – Geometrická optika	</a:t>
            </a:r>
            <a:br>
              <a:rPr lang="cs-CZ" sz="2000" dirty="0" smtClean="0"/>
            </a:br>
            <a:r>
              <a:rPr lang="cs-CZ" sz="2000" dirty="0" smtClean="0"/>
              <a:t/>
            </a:r>
            <a:br>
              <a:rPr lang="cs-CZ" sz="2000" dirty="0" smtClean="0"/>
            </a:br>
            <a:r>
              <a:rPr lang="cs-CZ" sz="2000" dirty="0" smtClean="0"/>
              <a:t>                            Téma: </a:t>
            </a:r>
            <a:r>
              <a:rPr lang="cs-CZ" sz="2000" b="1" dirty="0" smtClean="0"/>
              <a:t>Základní paprsky pro zobrazení spojkou</a:t>
            </a:r>
            <a:br>
              <a:rPr lang="cs-CZ" sz="2000" b="1" dirty="0" smtClean="0"/>
            </a:br>
            <a:r>
              <a:rPr lang="cs-CZ" sz="2000" b="1" dirty="0" smtClean="0"/>
              <a:t>  </a:t>
            </a:r>
            <a:br>
              <a:rPr lang="cs-CZ" sz="2000" b="1" dirty="0" smtClean="0"/>
            </a:br>
            <a:r>
              <a:rPr lang="cs-CZ" sz="2000" b="1" dirty="0" smtClean="0"/>
              <a:t>             </a:t>
            </a:r>
            <a:r>
              <a:rPr lang="cs-CZ" sz="2000" dirty="0" smtClean="0"/>
              <a:t>Číslo materiálu: VY_32_INOVACE_07_13_PAOL</a:t>
            </a:r>
          </a:p>
        </p:txBody>
      </p:sp>
      <p:pic>
        <p:nvPicPr>
          <p:cNvPr id="2051" name="il_fi" descr="OPVK_hor_zakladni_logolink_RGB_cz-1024x223"/>
          <p:cNvPicPr>
            <a:picLocks noChangeAspect="1" noChangeArrowheads="1"/>
          </p:cNvPicPr>
          <p:nvPr/>
        </p:nvPicPr>
        <p:blipFill>
          <a:blip r:embed="rId2" cstate="print"/>
          <a:srcRect/>
          <a:stretch>
            <a:fillRect/>
          </a:stretch>
        </p:blipFill>
        <p:spPr bwMode="auto">
          <a:xfrm>
            <a:off x="766763" y="249238"/>
            <a:ext cx="7550150" cy="1644650"/>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76250"/>
            <a:ext cx="8229600" cy="5905078"/>
          </a:xfrm>
        </p:spPr>
        <p:txBody>
          <a:bodyPr/>
          <a:lstStyle/>
          <a:p>
            <a:r>
              <a:rPr lang="cs-CZ" sz="2000" b="1" dirty="0" smtClean="0">
                <a:latin typeface="Tahoma" pitchFamily="34" charset="0"/>
                <a:cs typeface="Tahoma" pitchFamily="34" charset="0"/>
              </a:rPr>
              <a:t> Vysvětlení:</a:t>
            </a:r>
          </a:p>
          <a:p>
            <a:pPr>
              <a:buFontTx/>
              <a:buNone/>
            </a:pPr>
            <a:r>
              <a:rPr lang="cs-CZ" sz="1800" dirty="0" smtClean="0">
                <a:latin typeface="Tahoma" pitchFamily="34" charset="0"/>
                <a:cs typeface="Tahoma" pitchFamily="34" charset="0"/>
              </a:rPr>
              <a:t>	- paprsek směřující do předmětového ohniska F </a:t>
            </a:r>
            <a:r>
              <a:rPr lang="cs-CZ" sz="1800" dirty="0" smtClean="0">
                <a:latin typeface="Tahoma" pitchFamily="34" charset="0"/>
                <a:cs typeface="Tahoma" pitchFamily="34" charset="0"/>
              </a:rPr>
              <a:t>spojky se </a:t>
            </a:r>
            <a:r>
              <a:rPr lang="cs-CZ" sz="1800" dirty="0" smtClean="0">
                <a:latin typeface="Tahoma" pitchFamily="34" charset="0"/>
                <a:cs typeface="Tahoma" pitchFamily="34" charset="0"/>
              </a:rPr>
              <a:t>láme rovnoběžně s optickou osou. </a:t>
            </a: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r>
              <a:rPr lang="cs-CZ" sz="1800" dirty="0" smtClean="0">
                <a:latin typeface="Tahoma" pitchFamily="34" charset="0"/>
                <a:cs typeface="Tahoma" pitchFamily="34" charset="0"/>
              </a:rPr>
              <a:t>				       F		      </a:t>
            </a:r>
            <a:r>
              <a:rPr lang="cs-CZ" sz="1800" dirty="0" err="1" smtClean="0">
                <a:latin typeface="Tahoma" pitchFamily="34" charset="0"/>
                <a:cs typeface="Tahoma" pitchFamily="34" charset="0"/>
              </a:rPr>
              <a:t>F</a:t>
            </a:r>
            <a:r>
              <a:rPr lang="cs-CZ" sz="1800" dirty="0" smtClean="0">
                <a:latin typeface="Tahoma" pitchFamily="34" charset="0"/>
                <a:cs typeface="Tahoma" pitchFamily="34" charset="0"/>
              </a:rPr>
              <a:t>	       o</a:t>
            </a:r>
          </a:p>
        </p:txBody>
      </p:sp>
      <p:cxnSp>
        <p:nvCxnSpPr>
          <p:cNvPr id="5" name="Přímá spojovací čára 4"/>
          <p:cNvCxnSpPr/>
          <p:nvPr/>
        </p:nvCxnSpPr>
        <p:spPr>
          <a:xfrm>
            <a:off x="1619672" y="3284984"/>
            <a:ext cx="496855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Přímá spojovací šipka 10"/>
          <p:cNvCxnSpPr/>
          <p:nvPr/>
        </p:nvCxnSpPr>
        <p:spPr>
          <a:xfrm flipH="1">
            <a:off x="4716016" y="2780928"/>
            <a:ext cx="2160240" cy="0"/>
          </a:xfrm>
          <a:prstGeom prst="straightConnector1">
            <a:avLst/>
          </a:prstGeom>
          <a:ln>
            <a:solidFill>
              <a:schemeClr val="accent2"/>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6" name="Přímá spojovací šipka 15"/>
          <p:cNvCxnSpPr/>
          <p:nvPr/>
        </p:nvCxnSpPr>
        <p:spPr>
          <a:xfrm flipH="1">
            <a:off x="4716016" y="3861048"/>
            <a:ext cx="2160240" cy="0"/>
          </a:xfrm>
          <a:prstGeom prst="straightConnector1">
            <a:avLst/>
          </a:prstGeom>
          <a:ln>
            <a:solidFill>
              <a:schemeClr val="accent2"/>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0" name="Přímá spojovací čára 9"/>
          <p:cNvCxnSpPr/>
          <p:nvPr/>
        </p:nvCxnSpPr>
        <p:spPr>
          <a:xfrm>
            <a:off x="3851920" y="3212976"/>
            <a:ext cx="0" cy="14401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Přímá spojovací šipka 11"/>
          <p:cNvCxnSpPr/>
          <p:nvPr/>
        </p:nvCxnSpPr>
        <p:spPr>
          <a:xfrm flipV="1">
            <a:off x="1835696" y="2780928"/>
            <a:ext cx="2880320" cy="1656184"/>
          </a:xfrm>
          <a:prstGeom prst="straightConnector1">
            <a:avLst/>
          </a:prstGeom>
          <a:ln>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5" name="Přímá spojovací šipka 14"/>
          <p:cNvCxnSpPr/>
          <p:nvPr/>
        </p:nvCxnSpPr>
        <p:spPr>
          <a:xfrm>
            <a:off x="1691680" y="1772816"/>
            <a:ext cx="3024336" cy="2088232"/>
          </a:xfrm>
          <a:prstGeom prst="straightConnector1">
            <a:avLst/>
          </a:prstGeom>
          <a:ln>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3" name="Přímá spojovací šipka 12"/>
          <p:cNvCxnSpPr/>
          <p:nvPr/>
        </p:nvCxnSpPr>
        <p:spPr>
          <a:xfrm>
            <a:off x="4716016" y="2348880"/>
            <a:ext cx="0" cy="1944216"/>
          </a:xfrm>
          <a:prstGeom prst="straightConnector1">
            <a:avLst/>
          </a:prstGeom>
          <a:ln w="38100">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Přímá spojovací čára 13"/>
          <p:cNvCxnSpPr/>
          <p:nvPr/>
        </p:nvCxnSpPr>
        <p:spPr>
          <a:xfrm>
            <a:off x="5580112" y="3212976"/>
            <a:ext cx="0" cy="14401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0-#ppt_w/2"/>
                                          </p:val>
                                        </p:tav>
                                        <p:tav tm="100000">
                                          <p:val>
                                            <p:strVal val="#ppt_x"/>
                                          </p:val>
                                        </p:tav>
                                      </p:tavLst>
                                    </p:anim>
                                    <p:anim calcmode="lin" valueType="num">
                                      <p:cBhvr additive="base">
                                        <p:cTn id="30" dur="500" fill="hold"/>
                                        <p:tgtEl>
                                          <p:spTgt spid="14"/>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0-#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2000"/>
                                        <p:tgtEl>
                                          <p:spTgt spid="15"/>
                                        </p:tgtEl>
                                      </p:cBhvr>
                                    </p:animEffect>
                                  </p:childTnLst>
                                </p:cTn>
                              </p:par>
                            </p:childTnLst>
                          </p:cTn>
                        </p:par>
                        <p:par>
                          <p:cTn id="46" fill="hold">
                            <p:stCondLst>
                              <p:cond delay="2000"/>
                            </p:stCondLst>
                            <p:childTnLst>
                              <p:par>
                                <p:cTn id="47" presetID="22" presetClass="entr" presetSubtype="8"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20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3000"/>
                                        <p:tgtEl>
                                          <p:spTgt spid="12"/>
                                        </p:tgtEl>
                                      </p:cBhvr>
                                    </p:animEffect>
                                  </p:childTnLst>
                                </p:cTn>
                              </p:par>
                            </p:childTnLst>
                          </p:cTn>
                        </p:par>
                        <p:par>
                          <p:cTn id="55" fill="hold">
                            <p:stCondLst>
                              <p:cond delay="3000"/>
                            </p:stCondLst>
                            <p:childTnLst>
                              <p:par>
                                <p:cTn id="56" presetID="22" presetClass="entr" presetSubtype="8" fill="hold"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left)">
                                      <p:cBhvr>
                                        <p:cTn id="58"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04813"/>
            <a:ext cx="8229600" cy="5721350"/>
          </a:xfrm>
        </p:spPr>
        <p:txBody>
          <a:bodyPr/>
          <a:lstStyle/>
          <a:p>
            <a:pPr>
              <a:defRPr/>
            </a:pPr>
            <a:r>
              <a:rPr lang="cs-CZ" sz="2000" b="1" kern="1200" dirty="0" smtClean="0">
                <a:latin typeface="Tahoma" pitchFamily="34" charset="0"/>
                <a:cs typeface="Tahoma" pitchFamily="34" charset="0"/>
              </a:rPr>
              <a:t>Provedení pokusu č.3:</a:t>
            </a:r>
          </a:p>
          <a:p>
            <a:pPr>
              <a:buFontTx/>
              <a:buNone/>
              <a:defRPr/>
            </a:pPr>
            <a:endParaRPr lang="cs-CZ" dirty="0"/>
          </a:p>
        </p:txBody>
      </p:sp>
      <p:pic>
        <p:nvPicPr>
          <p:cNvPr id="4" name="VY_32_INOVACE_07_13_PAOL_3.wmv">
            <a:hlinkClick r:id="" action="ppaction://media"/>
          </p:cNvPr>
          <p:cNvPicPr>
            <a:picLocks noRot="1" noChangeAspect="1"/>
          </p:cNvPicPr>
          <p:nvPr>
            <a:videoFile r:link="rId1"/>
          </p:nvPr>
        </p:nvPicPr>
        <p:blipFill>
          <a:blip r:embed="rId3" cstate="print"/>
          <a:stretch>
            <a:fillRect/>
          </a:stretch>
        </p:blipFill>
        <p:spPr>
          <a:xfrm>
            <a:off x="899592" y="836712"/>
            <a:ext cx="6948264" cy="5211198"/>
          </a:xfrm>
          <a:prstGeom prst="rect">
            <a:avLst/>
          </a:prstGeom>
        </p:spPr>
      </p:pic>
    </p:spTree>
  </p:cSld>
  <p:clrMapOvr>
    <a:masterClrMapping/>
  </p:clrMapOvr>
  <p:transition spd="slow">
    <p:pull dir="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Zástupný symbol pro obsah 2"/>
          <p:cNvSpPr>
            <a:spLocks noGrp="1"/>
          </p:cNvSpPr>
          <p:nvPr>
            <p:ph idx="4294967295"/>
          </p:nvPr>
        </p:nvSpPr>
        <p:spPr>
          <a:xfrm>
            <a:off x="468313" y="1989138"/>
            <a:ext cx="8351837" cy="4103687"/>
          </a:xfrm>
        </p:spPr>
        <p:txBody>
          <a:bodyPr/>
          <a:lstStyle/>
          <a:p>
            <a:pPr marL="0" indent="0" eaLnBrk="1" hangingPunct="1">
              <a:buFontTx/>
              <a:buNone/>
            </a:pPr>
            <a:r>
              <a:rPr lang="cs-CZ" sz="2000" dirty="0" smtClean="0"/>
              <a:t>Anotace:</a:t>
            </a:r>
          </a:p>
          <a:p>
            <a:pPr marL="0" indent="0" eaLnBrk="1" hangingPunct="1">
              <a:buFontTx/>
              <a:buNone/>
            </a:pPr>
            <a:endParaRPr lang="cs-CZ" sz="2000" dirty="0" smtClean="0"/>
          </a:p>
          <a:p>
            <a:pPr marL="0" indent="0" eaLnBrk="1" hangingPunct="1">
              <a:buFontTx/>
              <a:buNone/>
            </a:pPr>
            <a:r>
              <a:rPr lang="cs-CZ" sz="2000" dirty="0" smtClean="0"/>
              <a:t>Prezentace s připojenou videonahrávkou je určena k doplnění výkladu tematického celku Geometrická optika, konkrétně k ilustraci základních paprsků pro zobrazení spojkou.</a:t>
            </a:r>
          </a:p>
          <a:p>
            <a:pPr marL="0" indent="0" eaLnBrk="1" hangingPunct="1">
              <a:buFontTx/>
              <a:buNone/>
            </a:pPr>
            <a:r>
              <a:rPr lang="cs-CZ" sz="2000" dirty="0" smtClean="0"/>
              <a:t>Obsahuje námět na pokus, výčet pomůcek, postup provedení, vysvětlení, teoretické zobrazení a videonahrávku provedeného pokusu. Lze ji využít k ilustraci probíraného jevu, ale také jako motivační prostředek pro žáky k jejich samostatnému (i domácímu) provedení pokusu. Videonahrávka je bez zvuku, aby učitel sám mohl danou problematiku okomentovat a popřípadě videonahrávku zastavit a ptát se žáků, jak vše bude probíhat dále. </a:t>
            </a:r>
          </a:p>
          <a:p>
            <a:pPr marL="0" indent="0" eaLnBrk="1" hangingPunct="1">
              <a:buFontTx/>
              <a:buNone/>
            </a:pPr>
            <a:r>
              <a:rPr lang="cs-CZ" sz="2000" dirty="0" smtClean="0"/>
              <a:t> </a:t>
            </a:r>
          </a:p>
          <a:p>
            <a:pPr marL="0" indent="0" eaLnBrk="1" hangingPunct="1">
              <a:buFontTx/>
              <a:buNone/>
            </a:pPr>
            <a:endParaRPr lang="cs-CZ" sz="2000" dirty="0" smtClean="0"/>
          </a:p>
          <a:p>
            <a:pPr marL="0" indent="0" eaLnBrk="1" hangingPunct="1">
              <a:buFontTx/>
              <a:buNone/>
            </a:pPr>
            <a:r>
              <a:rPr lang="cs-CZ" sz="2000" dirty="0" smtClean="0"/>
              <a:t> </a:t>
            </a:r>
          </a:p>
          <a:p>
            <a:pPr marL="0" indent="0" eaLnBrk="1" hangingPunct="1">
              <a:buFontTx/>
              <a:buNone/>
            </a:pPr>
            <a:r>
              <a:rPr lang="cs-CZ" sz="2000" dirty="0" smtClean="0"/>
              <a:t> </a:t>
            </a:r>
          </a:p>
          <a:p>
            <a:pPr marL="0" indent="0" eaLnBrk="1" hangingPunct="1">
              <a:buFontTx/>
              <a:buNone/>
            </a:pPr>
            <a:endParaRPr lang="cs-CZ" sz="2000" dirty="0" smtClean="0"/>
          </a:p>
        </p:txBody>
      </p:sp>
      <p:pic>
        <p:nvPicPr>
          <p:cNvPr id="3075" name="il_fi" descr="OPVK_hor_zakladni_logolink_RGB_cz-1024x223"/>
          <p:cNvPicPr>
            <a:picLocks noChangeAspect="1" noChangeArrowheads="1"/>
          </p:cNvPicPr>
          <p:nvPr/>
        </p:nvPicPr>
        <p:blipFill>
          <a:blip r:embed="rId2" cstate="print"/>
          <a:srcRect/>
          <a:stretch>
            <a:fillRect/>
          </a:stretch>
        </p:blipFill>
        <p:spPr bwMode="auto">
          <a:xfrm>
            <a:off x="766763" y="249238"/>
            <a:ext cx="7550150" cy="1644650"/>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Zástupný symbol pro obsah 2"/>
          <p:cNvSpPr>
            <a:spLocks noGrp="1"/>
          </p:cNvSpPr>
          <p:nvPr>
            <p:ph idx="1"/>
          </p:nvPr>
        </p:nvSpPr>
        <p:spPr>
          <a:xfrm>
            <a:off x="457200" y="333375"/>
            <a:ext cx="8229600" cy="6119813"/>
          </a:xfrm>
        </p:spPr>
        <p:txBody>
          <a:bodyPr/>
          <a:lstStyle/>
          <a:p>
            <a:r>
              <a:rPr lang="cs-CZ" sz="2000" b="1" dirty="0" smtClean="0">
                <a:latin typeface="Tahoma" pitchFamily="34" charset="0"/>
                <a:cs typeface="Tahoma" pitchFamily="34" charset="0"/>
              </a:rPr>
              <a:t>Zařazení pokusu č.1</a:t>
            </a:r>
            <a:r>
              <a:rPr lang="cs-CZ" sz="1800" b="1" dirty="0" smtClean="0">
                <a:latin typeface="Tahoma" pitchFamily="34" charset="0"/>
                <a:cs typeface="Tahoma" pitchFamily="34" charset="0"/>
              </a:rPr>
              <a:t>:</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demonstrace paprsku procházejícího vrcholem </a:t>
            </a:r>
            <a:r>
              <a:rPr lang="cs-CZ" sz="1800" dirty="0" smtClean="0">
                <a:latin typeface="Tahoma" pitchFamily="34" charset="0"/>
                <a:cs typeface="Tahoma" pitchFamily="34" charset="0"/>
              </a:rPr>
              <a:t>spojky </a:t>
            </a:r>
            <a:r>
              <a:rPr lang="cs-CZ" sz="1800" dirty="0" smtClean="0">
                <a:latin typeface="Tahoma" pitchFamily="34" charset="0"/>
                <a:cs typeface="Tahoma" pitchFamily="34" charset="0"/>
              </a:rPr>
              <a:t>V</a:t>
            </a:r>
          </a:p>
          <a:p>
            <a:r>
              <a:rPr lang="cs-CZ" sz="2000" b="1" dirty="0" smtClean="0">
                <a:latin typeface="Tahoma" pitchFamily="34" charset="0"/>
                <a:cs typeface="Tahoma" pitchFamily="34" charset="0"/>
              </a:rPr>
              <a:t>Pomůcky:</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halogenová lampa, clona s jednou štěrbinou, ploskovypuklá čočka, bílý papír, zdroj napětí</a:t>
            </a:r>
          </a:p>
          <a:p>
            <a:r>
              <a:rPr lang="cs-CZ" sz="2000" b="1" dirty="0" smtClean="0">
                <a:latin typeface="Tahoma" pitchFamily="34" charset="0"/>
                <a:cs typeface="Tahoma" pitchFamily="34" charset="0"/>
              </a:rPr>
              <a:t>Postup pokusu č.1:</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model ploskovypuklé čočky umístíme na papír tak, aby optická osa procházela středem čočky. Proti vypuklé straně čočky postavíme zdroj světla (viz obrázek). Clonu s jednou štěrbinu vložíme do zdroje světla. Po připojení lampy ke zdroji napětí se nám podaří vytvořit jeden paprsek. Tímto paprskem budeme svítit tak, aby paprsek procházel vrcholem zrcadla. Sledujeme jak tento paprsek projde čočkou. </a:t>
            </a:r>
          </a:p>
          <a:p>
            <a:pPr>
              <a:buFontTx/>
              <a:buNone/>
            </a:pPr>
            <a:r>
              <a:rPr lang="cs-CZ" sz="1800" dirty="0" smtClean="0">
                <a:latin typeface="Tahoma" pitchFamily="34" charset="0"/>
                <a:cs typeface="Tahoma" pitchFamily="34" charset="0"/>
              </a:rPr>
              <a:t>				</a:t>
            </a:r>
          </a:p>
          <a:p>
            <a:pPr>
              <a:buFontTx/>
              <a:buNone/>
            </a:pPr>
            <a:r>
              <a:rPr lang="cs-CZ" sz="1800" dirty="0" smtClean="0">
                <a:latin typeface="Tahoma" pitchFamily="34" charset="0"/>
                <a:cs typeface="Tahoma" pitchFamily="34" charset="0"/>
              </a:rPr>
              <a:t>				</a:t>
            </a:r>
          </a:p>
          <a:p>
            <a:pPr>
              <a:buFontTx/>
              <a:buNone/>
            </a:pPr>
            <a:endParaRPr lang="cs-CZ" b="1" dirty="0" smtClean="0">
              <a:latin typeface="Tahoma" pitchFamily="34" charset="0"/>
              <a:cs typeface="Tahoma" pitchFamily="34" charset="0"/>
            </a:endParaRPr>
          </a:p>
          <a:p>
            <a:pPr>
              <a:buFontTx/>
              <a:buNone/>
            </a:pPr>
            <a:endParaRPr lang="cs-CZ" b="1" dirty="0" smtClean="0">
              <a:latin typeface="Tahoma" pitchFamily="34" charset="0"/>
              <a:cs typeface="Tahoma" pitchFamily="34" charset="0"/>
            </a:endParaRPr>
          </a:p>
        </p:txBody>
      </p:sp>
      <p:pic>
        <p:nvPicPr>
          <p:cNvPr id="4" name="Obrázek 3"/>
          <p:cNvPicPr/>
          <p:nvPr/>
        </p:nvPicPr>
        <p:blipFill>
          <a:blip r:embed="rId2" cstate="print"/>
          <a:srcRect l="1489" t="24118" r="65246" b="32259"/>
          <a:stretch>
            <a:fillRect/>
          </a:stretch>
        </p:blipFill>
        <p:spPr bwMode="auto">
          <a:xfrm>
            <a:off x="3059832" y="4221088"/>
            <a:ext cx="2736304" cy="2088232"/>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8">
                                            <p:txEl>
                                              <p:pRg st="0" end="0"/>
                                            </p:txEl>
                                          </p:spTgt>
                                        </p:tgtEl>
                                        <p:attrNameLst>
                                          <p:attrName>style.visibility</p:attrName>
                                        </p:attrNameLst>
                                      </p:cBhvr>
                                      <p:to>
                                        <p:strVal val="visible"/>
                                      </p:to>
                                    </p:set>
                                    <p:anim calcmode="lin" valueType="num">
                                      <p:cBhvr additive="base">
                                        <p:cTn id="7" dur="500" fill="hold"/>
                                        <p:tgtEl>
                                          <p:spTgt spid="409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9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8">
                                            <p:txEl>
                                              <p:pRg st="1" end="1"/>
                                            </p:txEl>
                                          </p:spTgt>
                                        </p:tgtEl>
                                        <p:attrNameLst>
                                          <p:attrName>style.visibility</p:attrName>
                                        </p:attrNameLst>
                                      </p:cBhvr>
                                      <p:to>
                                        <p:strVal val="visible"/>
                                      </p:to>
                                    </p:set>
                                    <p:anim calcmode="lin" valueType="num">
                                      <p:cBhvr additive="base">
                                        <p:cTn id="13" dur="500" fill="hold"/>
                                        <p:tgtEl>
                                          <p:spTgt spid="409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09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098">
                                            <p:txEl>
                                              <p:pRg st="2" end="2"/>
                                            </p:txEl>
                                          </p:spTgt>
                                        </p:tgtEl>
                                        <p:attrNameLst>
                                          <p:attrName>style.visibility</p:attrName>
                                        </p:attrNameLst>
                                      </p:cBhvr>
                                      <p:to>
                                        <p:strVal val="visible"/>
                                      </p:to>
                                    </p:set>
                                    <p:anim calcmode="lin" valueType="num">
                                      <p:cBhvr additive="base">
                                        <p:cTn id="19" dur="500" fill="hold"/>
                                        <p:tgtEl>
                                          <p:spTgt spid="409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98">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098">
                                            <p:txEl>
                                              <p:pRg st="3" end="3"/>
                                            </p:txEl>
                                          </p:spTgt>
                                        </p:tgtEl>
                                        <p:attrNameLst>
                                          <p:attrName>style.visibility</p:attrName>
                                        </p:attrNameLst>
                                      </p:cBhvr>
                                      <p:to>
                                        <p:strVal val="visible"/>
                                      </p:to>
                                    </p:set>
                                    <p:anim calcmode="lin" valueType="num">
                                      <p:cBhvr additive="base">
                                        <p:cTn id="23" dur="500" fill="hold"/>
                                        <p:tgtEl>
                                          <p:spTgt spid="4098">
                                            <p:txEl>
                                              <p:pRg st="3" end="3"/>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409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4098">
                                            <p:txEl>
                                              <p:pRg st="4" end="4"/>
                                            </p:txEl>
                                          </p:spTgt>
                                        </p:tgtEl>
                                        <p:attrNameLst>
                                          <p:attrName>style.visibility</p:attrName>
                                        </p:attrNameLst>
                                      </p:cBhvr>
                                      <p:to>
                                        <p:strVal val="visible"/>
                                      </p:to>
                                    </p:set>
                                    <p:anim calcmode="lin" valueType="num">
                                      <p:cBhvr additive="base">
                                        <p:cTn id="29" dur="500" fill="hold"/>
                                        <p:tgtEl>
                                          <p:spTgt spid="4098">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4098">
                                            <p:txEl>
                                              <p:pRg st="4" end="4"/>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4098">
                                            <p:txEl>
                                              <p:pRg st="5" end="5"/>
                                            </p:txEl>
                                          </p:spTgt>
                                        </p:tgtEl>
                                        <p:attrNameLst>
                                          <p:attrName>style.visibility</p:attrName>
                                        </p:attrNameLst>
                                      </p:cBhvr>
                                      <p:to>
                                        <p:strVal val="visible"/>
                                      </p:to>
                                    </p:set>
                                    <p:anim calcmode="lin" valueType="num">
                                      <p:cBhvr additive="base">
                                        <p:cTn id="33" dur="500" fill="hold"/>
                                        <p:tgtEl>
                                          <p:spTgt spid="4098">
                                            <p:txEl>
                                              <p:pRg st="5" end="5"/>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4098">
                                            <p:txEl>
                                              <p:pRg st="5" end="5"/>
                                            </p:txEl>
                                          </p:spTgt>
                                        </p:tgtEl>
                                        <p:attrNameLst>
                                          <p:attrName>ppt_y</p:attrName>
                                        </p:attrNameLst>
                                      </p:cBhvr>
                                      <p:tavLst>
                                        <p:tav tm="0">
                                          <p:val>
                                            <p:strVal val="#ppt_y"/>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76250"/>
            <a:ext cx="8229600" cy="5905078"/>
          </a:xfrm>
        </p:spPr>
        <p:txBody>
          <a:bodyPr/>
          <a:lstStyle/>
          <a:p>
            <a:r>
              <a:rPr lang="cs-CZ" sz="2000" b="1" dirty="0" smtClean="0">
                <a:latin typeface="Tahoma" pitchFamily="34" charset="0"/>
                <a:cs typeface="Tahoma" pitchFamily="34" charset="0"/>
              </a:rPr>
              <a:t> Vysvětlení:</a:t>
            </a:r>
          </a:p>
          <a:p>
            <a:pPr>
              <a:buFontTx/>
              <a:buNone/>
            </a:pPr>
            <a:r>
              <a:rPr lang="cs-CZ" sz="1800" dirty="0" smtClean="0">
                <a:latin typeface="Tahoma" pitchFamily="34" charset="0"/>
                <a:cs typeface="Tahoma" pitchFamily="34" charset="0"/>
              </a:rPr>
              <a:t>	- paprsek procházející vrcholem </a:t>
            </a:r>
            <a:r>
              <a:rPr lang="cs-CZ" sz="1800" dirty="0" smtClean="0">
                <a:latin typeface="Tahoma" pitchFamily="34" charset="0"/>
                <a:cs typeface="Tahoma" pitchFamily="34" charset="0"/>
              </a:rPr>
              <a:t>spojk</a:t>
            </a:r>
            <a:r>
              <a:rPr lang="cs-CZ" sz="1800" dirty="0" smtClean="0">
                <a:latin typeface="Tahoma" pitchFamily="34" charset="0"/>
                <a:cs typeface="Tahoma" pitchFamily="34" charset="0"/>
              </a:rPr>
              <a:t>y </a:t>
            </a:r>
            <a:r>
              <a:rPr lang="cs-CZ" sz="1800" dirty="0" smtClean="0">
                <a:latin typeface="Tahoma" pitchFamily="34" charset="0"/>
                <a:cs typeface="Tahoma" pitchFamily="34" charset="0"/>
              </a:rPr>
              <a:t>V se nemění a prochází </a:t>
            </a:r>
            <a:r>
              <a:rPr lang="cs-CZ" sz="1800" dirty="0" smtClean="0">
                <a:latin typeface="Tahoma" pitchFamily="34" charset="0"/>
                <a:cs typeface="Tahoma" pitchFamily="34" charset="0"/>
              </a:rPr>
              <a:t>spojkou</a:t>
            </a:r>
            <a:r>
              <a:rPr lang="cs-CZ" sz="1800" dirty="0" smtClean="0">
                <a:latin typeface="Tahoma" pitchFamily="34" charset="0"/>
                <a:cs typeface="Tahoma" pitchFamily="34" charset="0"/>
              </a:rPr>
              <a:t> </a:t>
            </a:r>
            <a:r>
              <a:rPr lang="cs-CZ" sz="1800" dirty="0" smtClean="0">
                <a:latin typeface="Tahoma" pitchFamily="34" charset="0"/>
                <a:cs typeface="Tahoma" pitchFamily="34" charset="0"/>
              </a:rPr>
              <a:t>dále stejným směrem.   </a:t>
            </a: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r>
              <a:rPr lang="cs-CZ" sz="1800" dirty="0" smtClean="0">
                <a:latin typeface="Tahoma" pitchFamily="34" charset="0"/>
                <a:cs typeface="Tahoma" pitchFamily="34" charset="0"/>
              </a:rPr>
              <a:t>				    V			     o</a:t>
            </a:r>
          </a:p>
        </p:txBody>
      </p:sp>
      <p:cxnSp>
        <p:nvCxnSpPr>
          <p:cNvPr id="5" name="Přímá spojovací čára 4"/>
          <p:cNvCxnSpPr/>
          <p:nvPr/>
        </p:nvCxnSpPr>
        <p:spPr>
          <a:xfrm>
            <a:off x="1619672" y="3068960"/>
            <a:ext cx="496855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Přímá spojovací šipka 10"/>
          <p:cNvCxnSpPr/>
          <p:nvPr/>
        </p:nvCxnSpPr>
        <p:spPr>
          <a:xfrm flipV="1">
            <a:off x="1835696" y="2204864"/>
            <a:ext cx="2880320" cy="2016224"/>
          </a:xfrm>
          <a:prstGeom prst="straightConnector1">
            <a:avLst/>
          </a:prstGeom>
          <a:ln>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6" name="Přímá spojovací šipka 15"/>
          <p:cNvCxnSpPr/>
          <p:nvPr/>
        </p:nvCxnSpPr>
        <p:spPr>
          <a:xfrm>
            <a:off x="1619672" y="1988840"/>
            <a:ext cx="3168352" cy="1800200"/>
          </a:xfrm>
          <a:prstGeom prst="straightConnector1">
            <a:avLst/>
          </a:prstGeom>
          <a:ln>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5" name="Přímá spojovací šipka 14"/>
          <p:cNvCxnSpPr/>
          <p:nvPr/>
        </p:nvCxnSpPr>
        <p:spPr>
          <a:xfrm>
            <a:off x="3491880" y="2134800"/>
            <a:ext cx="0" cy="1944216"/>
          </a:xfrm>
          <a:prstGeom prst="straightConnector1">
            <a:avLst/>
          </a:prstGeom>
          <a:ln w="38100">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0-#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2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04813"/>
            <a:ext cx="8229600" cy="5721350"/>
          </a:xfrm>
        </p:spPr>
        <p:txBody>
          <a:bodyPr/>
          <a:lstStyle/>
          <a:p>
            <a:pPr>
              <a:defRPr/>
            </a:pPr>
            <a:r>
              <a:rPr lang="cs-CZ" sz="2000" b="1" kern="1200" dirty="0" smtClean="0">
                <a:latin typeface="Tahoma" pitchFamily="34" charset="0"/>
                <a:cs typeface="Tahoma" pitchFamily="34" charset="0"/>
              </a:rPr>
              <a:t>Provedení pokusu č.1:</a:t>
            </a:r>
          </a:p>
          <a:p>
            <a:pPr>
              <a:buFontTx/>
              <a:buNone/>
              <a:defRPr/>
            </a:pPr>
            <a:endParaRPr lang="cs-CZ" dirty="0"/>
          </a:p>
        </p:txBody>
      </p:sp>
      <p:pic>
        <p:nvPicPr>
          <p:cNvPr id="4" name="VY_32_INOVACE_07_13_PAOL_1.wmv">
            <a:hlinkClick r:id="" action="ppaction://media"/>
          </p:cNvPr>
          <p:cNvPicPr>
            <a:picLocks noRot="1" noChangeAspect="1"/>
          </p:cNvPicPr>
          <p:nvPr>
            <a:videoFile r:link="rId1"/>
          </p:nvPr>
        </p:nvPicPr>
        <p:blipFill>
          <a:blip r:embed="rId3" cstate="print"/>
          <a:stretch>
            <a:fillRect/>
          </a:stretch>
        </p:blipFill>
        <p:spPr>
          <a:xfrm>
            <a:off x="936104" y="836712"/>
            <a:ext cx="7020272" cy="5265204"/>
          </a:xfrm>
          <a:prstGeom prst="rect">
            <a:avLst/>
          </a:prstGeom>
        </p:spPr>
      </p:pic>
    </p:spTree>
  </p:cSld>
  <p:clrMapOvr>
    <a:masterClrMapping/>
  </p:clrMapOvr>
  <p:transition spd="slow">
    <p:pull dir="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Zástupný symbol pro obsah 2"/>
          <p:cNvSpPr>
            <a:spLocks noGrp="1"/>
          </p:cNvSpPr>
          <p:nvPr>
            <p:ph idx="1"/>
          </p:nvPr>
        </p:nvSpPr>
        <p:spPr>
          <a:xfrm>
            <a:off x="457200" y="333375"/>
            <a:ext cx="8229600" cy="6119813"/>
          </a:xfrm>
        </p:spPr>
        <p:txBody>
          <a:bodyPr/>
          <a:lstStyle/>
          <a:p>
            <a:r>
              <a:rPr lang="cs-CZ" sz="2000" b="1" dirty="0" smtClean="0">
                <a:latin typeface="Tahoma" pitchFamily="34" charset="0"/>
                <a:cs typeface="Tahoma" pitchFamily="34" charset="0"/>
              </a:rPr>
              <a:t>Zařazení pokusu č.2</a:t>
            </a:r>
            <a:r>
              <a:rPr lang="cs-CZ" sz="1800" b="1" dirty="0" smtClean="0">
                <a:latin typeface="Tahoma" pitchFamily="34" charset="0"/>
                <a:cs typeface="Tahoma" pitchFamily="34" charset="0"/>
              </a:rPr>
              <a:t>:</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demonstrace paprsku rovnoběžného s optickou osou</a:t>
            </a:r>
          </a:p>
          <a:p>
            <a:r>
              <a:rPr lang="cs-CZ" sz="2000" b="1" dirty="0" smtClean="0">
                <a:latin typeface="Tahoma" pitchFamily="34" charset="0"/>
                <a:cs typeface="Tahoma" pitchFamily="34" charset="0"/>
              </a:rPr>
              <a:t>Pomůcky:</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halogenová lampa, clona s jednou štěrbinou, ploskovypuklá čočka, bílý papír, zdroj napětí</a:t>
            </a:r>
          </a:p>
          <a:p>
            <a:r>
              <a:rPr lang="cs-CZ" sz="2000" b="1" dirty="0" smtClean="0">
                <a:latin typeface="Tahoma" pitchFamily="34" charset="0"/>
                <a:cs typeface="Tahoma" pitchFamily="34" charset="0"/>
              </a:rPr>
              <a:t>Postup pokusu č.2:</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model ploskovypuklé čočky umístíme na papír tak, aby optická osa procházela středem čočky. Proti vypuklé straně čočky postavíme zdroj světla (viz obrázek). Clonu s jednou štěrbinu vložíme do zdroje světla. Po připojení lampy ke zdroji napětí se nám podaří vytvořit jeden paprsek. Tímto paprskem budeme svítit tak, aby by paprsek rovnoběžný s optickou osou. Sledujeme jak tento paprsek projde čočkou. Paprsek se zlomí do  obrazového ohniska </a:t>
            </a:r>
            <a:r>
              <a:rPr lang="cs-CZ" sz="1800" dirty="0" smtClean="0">
                <a:latin typeface="Tahoma" pitchFamily="34" charset="0"/>
                <a:cs typeface="Tahoma" pitchFamily="34" charset="0"/>
              </a:rPr>
              <a:t>F spojky. </a:t>
            </a:r>
            <a:endParaRPr lang="cs-CZ" sz="1800" dirty="0" smtClean="0">
              <a:latin typeface="Tahoma" pitchFamily="34" charset="0"/>
              <a:cs typeface="Tahoma" pitchFamily="34" charset="0"/>
            </a:endParaRPr>
          </a:p>
          <a:p>
            <a:pPr>
              <a:buFontTx/>
              <a:buNone/>
            </a:pPr>
            <a:r>
              <a:rPr lang="cs-CZ" sz="1800" dirty="0" smtClean="0">
                <a:latin typeface="Tahoma" pitchFamily="34" charset="0"/>
                <a:cs typeface="Tahoma" pitchFamily="34" charset="0"/>
              </a:rPr>
              <a:t>				</a:t>
            </a:r>
          </a:p>
          <a:p>
            <a:pPr>
              <a:buFontTx/>
              <a:buNone/>
            </a:pPr>
            <a:r>
              <a:rPr lang="cs-CZ" sz="1800" dirty="0" smtClean="0">
                <a:latin typeface="Tahoma" pitchFamily="34" charset="0"/>
                <a:cs typeface="Tahoma" pitchFamily="34" charset="0"/>
              </a:rPr>
              <a:t>				</a:t>
            </a:r>
          </a:p>
          <a:p>
            <a:pPr>
              <a:buFontTx/>
              <a:buNone/>
            </a:pPr>
            <a:endParaRPr lang="cs-CZ" b="1" dirty="0" smtClean="0">
              <a:latin typeface="Tahoma" pitchFamily="34" charset="0"/>
              <a:cs typeface="Tahoma" pitchFamily="34" charset="0"/>
            </a:endParaRPr>
          </a:p>
          <a:p>
            <a:pPr>
              <a:buFontTx/>
              <a:buNone/>
            </a:pPr>
            <a:endParaRPr lang="cs-CZ" b="1" dirty="0" smtClean="0">
              <a:latin typeface="Tahoma" pitchFamily="34" charset="0"/>
              <a:cs typeface="Tahoma" pitchFamily="34" charset="0"/>
            </a:endParaRPr>
          </a:p>
        </p:txBody>
      </p:sp>
      <p:pic>
        <p:nvPicPr>
          <p:cNvPr id="5" name="Obrázek 4"/>
          <p:cNvPicPr/>
          <p:nvPr/>
        </p:nvPicPr>
        <p:blipFill>
          <a:blip r:embed="rId2" cstate="print"/>
          <a:srcRect l="993" t="23824" r="65246" b="32847"/>
          <a:stretch>
            <a:fillRect/>
          </a:stretch>
        </p:blipFill>
        <p:spPr bwMode="auto">
          <a:xfrm>
            <a:off x="3131840" y="4365104"/>
            <a:ext cx="2880320" cy="2088232"/>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8">
                                            <p:txEl>
                                              <p:pRg st="0" end="0"/>
                                            </p:txEl>
                                          </p:spTgt>
                                        </p:tgtEl>
                                        <p:attrNameLst>
                                          <p:attrName>style.visibility</p:attrName>
                                        </p:attrNameLst>
                                      </p:cBhvr>
                                      <p:to>
                                        <p:strVal val="visible"/>
                                      </p:to>
                                    </p:set>
                                    <p:anim calcmode="lin" valueType="num">
                                      <p:cBhvr additive="base">
                                        <p:cTn id="7" dur="500" fill="hold"/>
                                        <p:tgtEl>
                                          <p:spTgt spid="409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9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8">
                                            <p:txEl>
                                              <p:pRg st="1" end="1"/>
                                            </p:txEl>
                                          </p:spTgt>
                                        </p:tgtEl>
                                        <p:attrNameLst>
                                          <p:attrName>style.visibility</p:attrName>
                                        </p:attrNameLst>
                                      </p:cBhvr>
                                      <p:to>
                                        <p:strVal val="visible"/>
                                      </p:to>
                                    </p:set>
                                    <p:anim calcmode="lin" valueType="num">
                                      <p:cBhvr additive="base">
                                        <p:cTn id="13" dur="500" fill="hold"/>
                                        <p:tgtEl>
                                          <p:spTgt spid="409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09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098">
                                            <p:txEl>
                                              <p:pRg st="2" end="2"/>
                                            </p:txEl>
                                          </p:spTgt>
                                        </p:tgtEl>
                                        <p:attrNameLst>
                                          <p:attrName>style.visibility</p:attrName>
                                        </p:attrNameLst>
                                      </p:cBhvr>
                                      <p:to>
                                        <p:strVal val="visible"/>
                                      </p:to>
                                    </p:set>
                                    <p:anim calcmode="lin" valueType="num">
                                      <p:cBhvr additive="base">
                                        <p:cTn id="19" dur="500" fill="hold"/>
                                        <p:tgtEl>
                                          <p:spTgt spid="409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98">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098">
                                            <p:txEl>
                                              <p:pRg st="3" end="3"/>
                                            </p:txEl>
                                          </p:spTgt>
                                        </p:tgtEl>
                                        <p:attrNameLst>
                                          <p:attrName>style.visibility</p:attrName>
                                        </p:attrNameLst>
                                      </p:cBhvr>
                                      <p:to>
                                        <p:strVal val="visible"/>
                                      </p:to>
                                    </p:set>
                                    <p:anim calcmode="lin" valueType="num">
                                      <p:cBhvr additive="base">
                                        <p:cTn id="23" dur="500" fill="hold"/>
                                        <p:tgtEl>
                                          <p:spTgt spid="4098">
                                            <p:txEl>
                                              <p:pRg st="3" end="3"/>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409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4098">
                                            <p:txEl>
                                              <p:pRg st="4" end="4"/>
                                            </p:txEl>
                                          </p:spTgt>
                                        </p:tgtEl>
                                        <p:attrNameLst>
                                          <p:attrName>style.visibility</p:attrName>
                                        </p:attrNameLst>
                                      </p:cBhvr>
                                      <p:to>
                                        <p:strVal val="visible"/>
                                      </p:to>
                                    </p:set>
                                    <p:anim calcmode="lin" valueType="num">
                                      <p:cBhvr additive="base">
                                        <p:cTn id="29" dur="500" fill="hold"/>
                                        <p:tgtEl>
                                          <p:spTgt spid="4098">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4098">
                                            <p:txEl>
                                              <p:pRg st="4" end="4"/>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4098">
                                            <p:txEl>
                                              <p:pRg st="5" end="5"/>
                                            </p:txEl>
                                          </p:spTgt>
                                        </p:tgtEl>
                                        <p:attrNameLst>
                                          <p:attrName>style.visibility</p:attrName>
                                        </p:attrNameLst>
                                      </p:cBhvr>
                                      <p:to>
                                        <p:strVal val="visible"/>
                                      </p:to>
                                    </p:set>
                                    <p:anim calcmode="lin" valueType="num">
                                      <p:cBhvr additive="base">
                                        <p:cTn id="33" dur="500" fill="hold"/>
                                        <p:tgtEl>
                                          <p:spTgt spid="4098">
                                            <p:txEl>
                                              <p:pRg st="5" end="5"/>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4098">
                                            <p:txEl>
                                              <p:pRg st="5" end="5"/>
                                            </p:txEl>
                                          </p:spTgt>
                                        </p:tgtEl>
                                        <p:attrNameLst>
                                          <p:attrName>ppt_y</p:attrName>
                                        </p:attrNameLst>
                                      </p:cBhvr>
                                      <p:tavLst>
                                        <p:tav tm="0">
                                          <p:val>
                                            <p:strVal val="#ppt_y"/>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76250"/>
            <a:ext cx="8229600" cy="5905078"/>
          </a:xfrm>
        </p:spPr>
        <p:txBody>
          <a:bodyPr/>
          <a:lstStyle/>
          <a:p>
            <a:r>
              <a:rPr lang="cs-CZ" sz="2000" b="1" dirty="0" smtClean="0">
                <a:latin typeface="Tahoma" pitchFamily="34" charset="0"/>
                <a:cs typeface="Tahoma" pitchFamily="34" charset="0"/>
              </a:rPr>
              <a:t> Vysvětlení:</a:t>
            </a:r>
          </a:p>
          <a:p>
            <a:pPr>
              <a:buFontTx/>
              <a:buNone/>
            </a:pPr>
            <a:r>
              <a:rPr lang="cs-CZ" sz="1800" dirty="0" smtClean="0">
                <a:latin typeface="Tahoma" pitchFamily="34" charset="0"/>
                <a:cs typeface="Tahoma" pitchFamily="34" charset="0"/>
              </a:rPr>
              <a:t>	- paprsek rovnoběžný s optickou osou se láme do obrazového ohniska F </a:t>
            </a:r>
            <a:r>
              <a:rPr lang="cs-CZ" sz="1800" dirty="0" smtClean="0">
                <a:latin typeface="Tahoma" pitchFamily="34" charset="0"/>
                <a:cs typeface="Tahoma" pitchFamily="34" charset="0"/>
              </a:rPr>
              <a:t>spojky</a:t>
            </a:r>
            <a:r>
              <a:rPr lang="cs-CZ" sz="1800" dirty="0" smtClean="0">
                <a:latin typeface="Tahoma" pitchFamily="34" charset="0"/>
                <a:cs typeface="Tahoma" pitchFamily="34" charset="0"/>
              </a:rPr>
              <a:t>. </a:t>
            </a: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r>
              <a:rPr lang="cs-CZ" sz="1800" dirty="0" smtClean="0">
                <a:latin typeface="Tahoma" pitchFamily="34" charset="0"/>
                <a:cs typeface="Tahoma" pitchFamily="34" charset="0"/>
              </a:rPr>
              <a:t>				       F		      </a:t>
            </a:r>
            <a:r>
              <a:rPr lang="cs-CZ" sz="1800" dirty="0" err="1" smtClean="0">
                <a:latin typeface="Tahoma" pitchFamily="34" charset="0"/>
                <a:cs typeface="Tahoma" pitchFamily="34" charset="0"/>
              </a:rPr>
              <a:t>F</a:t>
            </a:r>
            <a:r>
              <a:rPr lang="cs-CZ" sz="1800" dirty="0" smtClean="0">
                <a:latin typeface="Tahoma" pitchFamily="34" charset="0"/>
                <a:cs typeface="Tahoma" pitchFamily="34" charset="0"/>
              </a:rPr>
              <a:t>	       o</a:t>
            </a:r>
          </a:p>
        </p:txBody>
      </p:sp>
      <p:cxnSp>
        <p:nvCxnSpPr>
          <p:cNvPr id="5" name="Přímá spojovací čára 4"/>
          <p:cNvCxnSpPr/>
          <p:nvPr/>
        </p:nvCxnSpPr>
        <p:spPr>
          <a:xfrm>
            <a:off x="1619672" y="3068960"/>
            <a:ext cx="496855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Přímá spojovací šipka 10"/>
          <p:cNvCxnSpPr/>
          <p:nvPr/>
        </p:nvCxnSpPr>
        <p:spPr>
          <a:xfrm flipH="1" flipV="1">
            <a:off x="4716016" y="2564904"/>
            <a:ext cx="2232248" cy="1296144"/>
          </a:xfrm>
          <a:prstGeom prst="straightConnector1">
            <a:avLst/>
          </a:prstGeom>
          <a:ln>
            <a:solidFill>
              <a:schemeClr val="accent2"/>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6" name="Přímá spojovací šipka 15"/>
          <p:cNvCxnSpPr/>
          <p:nvPr/>
        </p:nvCxnSpPr>
        <p:spPr>
          <a:xfrm flipH="1">
            <a:off x="4716016" y="2132856"/>
            <a:ext cx="2232248" cy="1512168"/>
          </a:xfrm>
          <a:prstGeom prst="straightConnector1">
            <a:avLst/>
          </a:prstGeom>
          <a:ln>
            <a:solidFill>
              <a:schemeClr val="accent2"/>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0" name="Přímá spojovací čára 9"/>
          <p:cNvCxnSpPr/>
          <p:nvPr/>
        </p:nvCxnSpPr>
        <p:spPr>
          <a:xfrm>
            <a:off x="3851920" y="2996952"/>
            <a:ext cx="0" cy="14401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Přímá spojovací šipka 11"/>
          <p:cNvCxnSpPr/>
          <p:nvPr/>
        </p:nvCxnSpPr>
        <p:spPr>
          <a:xfrm>
            <a:off x="1547664" y="2564904"/>
            <a:ext cx="3168352" cy="0"/>
          </a:xfrm>
          <a:prstGeom prst="straightConnector1">
            <a:avLst/>
          </a:prstGeom>
          <a:ln>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5" name="Přímá spojovací šipka 14"/>
          <p:cNvCxnSpPr/>
          <p:nvPr/>
        </p:nvCxnSpPr>
        <p:spPr>
          <a:xfrm>
            <a:off x="1475656" y="3645024"/>
            <a:ext cx="3240360" cy="0"/>
          </a:xfrm>
          <a:prstGeom prst="straightConnector1">
            <a:avLst/>
          </a:prstGeom>
          <a:ln>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3" name="Přímá spojovací šipka 12"/>
          <p:cNvCxnSpPr/>
          <p:nvPr/>
        </p:nvCxnSpPr>
        <p:spPr>
          <a:xfrm>
            <a:off x="4716016" y="2134800"/>
            <a:ext cx="0" cy="1944216"/>
          </a:xfrm>
          <a:prstGeom prst="straightConnector1">
            <a:avLst/>
          </a:prstGeom>
          <a:ln w="38100">
            <a:solidFill>
              <a:schemeClr val="accent2"/>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Přímá spojovací čára 13"/>
          <p:cNvCxnSpPr/>
          <p:nvPr/>
        </p:nvCxnSpPr>
        <p:spPr>
          <a:xfrm>
            <a:off x="5580112" y="2996952"/>
            <a:ext cx="0" cy="14401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0-#ppt_w/2"/>
                                          </p:val>
                                        </p:tav>
                                        <p:tav tm="100000">
                                          <p:val>
                                            <p:strVal val="#ppt_x"/>
                                          </p:val>
                                        </p:tav>
                                      </p:tavLst>
                                    </p:anim>
                                    <p:anim calcmode="lin" valueType="num">
                                      <p:cBhvr additive="base">
                                        <p:cTn id="30" dur="500" fill="hold"/>
                                        <p:tgtEl>
                                          <p:spTgt spid="14"/>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0-#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2000"/>
                                        <p:tgtEl>
                                          <p:spTgt spid="15"/>
                                        </p:tgtEl>
                                      </p:cBhvr>
                                    </p:animEffect>
                                  </p:childTnLst>
                                </p:cTn>
                              </p:par>
                            </p:childTnLst>
                          </p:cTn>
                        </p:par>
                        <p:par>
                          <p:cTn id="46" fill="hold">
                            <p:stCondLst>
                              <p:cond delay="2000"/>
                            </p:stCondLst>
                            <p:childTnLst>
                              <p:par>
                                <p:cTn id="47" presetID="22" presetClass="entr" presetSubtype="4"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20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3000"/>
                                        <p:tgtEl>
                                          <p:spTgt spid="12"/>
                                        </p:tgtEl>
                                      </p:cBhvr>
                                    </p:animEffect>
                                  </p:childTnLst>
                                </p:cTn>
                              </p:par>
                            </p:childTnLst>
                          </p:cTn>
                        </p:par>
                        <p:par>
                          <p:cTn id="55" fill="hold">
                            <p:stCondLst>
                              <p:cond delay="3000"/>
                            </p:stCondLst>
                            <p:childTnLst>
                              <p:par>
                                <p:cTn id="56" presetID="22" presetClass="entr" presetSubtype="1" fill="hold"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up)">
                                      <p:cBhvr>
                                        <p:cTn id="58"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04813"/>
            <a:ext cx="8229600" cy="5721350"/>
          </a:xfrm>
        </p:spPr>
        <p:txBody>
          <a:bodyPr/>
          <a:lstStyle/>
          <a:p>
            <a:pPr>
              <a:defRPr/>
            </a:pPr>
            <a:r>
              <a:rPr lang="cs-CZ" sz="2000" b="1" kern="1200" dirty="0" smtClean="0">
                <a:latin typeface="Tahoma" pitchFamily="34" charset="0"/>
                <a:cs typeface="Tahoma" pitchFamily="34" charset="0"/>
              </a:rPr>
              <a:t>Provedení pokusu č.2:</a:t>
            </a:r>
          </a:p>
          <a:p>
            <a:pPr>
              <a:buFontTx/>
              <a:buNone/>
              <a:defRPr/>
            </a:pPr>
            <a:endParaRPr lang="cs-CZ" dirty="0"/>
          </a:p>
        </p:txBody>
      </p:sp>
      <p:pic>
        <p:nvPicPr>
          <p:cNvPr id="5" name="VY_32_INOVACE_07_13_PAOL_2.wmv">
            <a:hlinkClick r:id="" action="ppaction://media"/>
          </p:cNvPr>
          <p:cNvPicPr>
            <a:picLocks noRot="1" noChangeAspect="1"/>
          </p:cNvPicPr>
          <p:nvPr>
            <a:videoFile r:link="rId1"/>
          </p:nvPr>
        </p:nvPicPr>
        <p:blipFill>
          <a:blip r:embed="rId3" cstate="print"/>
          <a:stretch>
            <a:fillRect/>
          </a:stretch>
        </p:blipFill>
        <p:spPr>
          <a:xfrm>
            <a:off x="899592" y="836712"/>
            <a:ext cx="6948264" cy="5211198"/>
          </a:xfrm>
          <a:prstGeom prst="rect">
            <a:avLst/>
          </a:prstGeom>
        </p:spPr>
      </p:pic>
    </p:spTree>
  </p:cSld>
  <p:clrMapOvr>
    <a:masterClrMapping/>
  </p:clrMapOvr>
  <p:transition spd="slow">
    <p:pull dir="r"/>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Zástupný symbol pro obsah 2"/>
          <p:cNvSpPr>
            <a:spLocks noGrp="1"/>
          </p:cNvSpPr>
          <p:nvPr>
            <p:ph idx="1"/>
          </p:nvPr>
        </p:nvSpPr>
        <p:spPr>
          <a:xfrm>
            <a:off x="457200" y="333375"/>
            <a:ext cx="8229600" cy="6119813"/>
          </a:xfrm>
        </p:spPr>
        <p:txBody>
          <a:bodyPr/>
          <a:lstStyle/>
          <a:p>
            <a:r>
              <a:rPr lang="cs-CZ" sz="2000" b="1" dirty="0" smtClean="0">
                <a:latin typeface="Tahoma" pitchFamily="34" charset="0"/>
                <a:cs typeface="Tahoma" pitchFamily="34" charset="0"/>
              </a:rPr>
              <a:t>Zařazení pokusu č.3</a:t>
            </a:r>
            <a:r>
              <a:rPr lang="cs-CZ" sz="1800" b="1" dirty="0" smtClean="0">
                <a:latin typeface="Tahoma" pitchFamily="34" charset="0"/>
                <a:cs typeface="Tahoma" pitchFamily="34" charset="0"/>
              </a:rPr>
              <a:t>:</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demonstrace paprsku procházejícího předmětovým ohniskem F </a:t>
            </a:r>
            <a:r>
              <a:rPr lang="cs-CZ" sz="1800" dirty="0" smtClean="0">
                <a:latin typeface="Tahoma" pitchFamily="34" charset="0"/>
                <a:cs typeface="Tahoma" pitchFamily="34" charset="0"/>
              </a:rPr>
              <a:t>spojky</a:t>
            </a:r>
            <a:endParaRPr lang="cs-CZ" sz="1800" dirty="0" smtClean="0">
              <a:latin typeface="Tahoma" pitchFamily="34" charset="0"/>
              <a:cs typeface="Tahoma" pitchFamily="34" charset="0"/>
            </a:endParaRPr>
          </a:p>
          <a:p>
            <a:r>
              <a:rPr lang="cs-CZ" sz="2000" b="1" dirty="0" smtClean="0">
                <a:latin typeface="Tahoma" pitchFamily="34" charset="0"/>
                <a:cs typeface="Tahoma" pitchFamily="34" charset="0"/>
              </a:rPr>
              <a:t>Pomůcky:</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halogenová lampa, clona s jednou štěrbinou, ploskovypuklá čočka, bílý papír, zdroj napětí</a:t>
            </a:r>
          </a:p>
          <a:p>
            <a:r>
              <a:rPr lang="cs-CZ" sz="2000" b="1" dirty="0" smtClean="0">
                <a:latin typeface="Tahoma" pitchFamily="34" charset="0"/>
                <a:cs typeface="Tahoma" pitchFamily="34" charset="0"/>
              </a:rPr>
              <a:t>Postup pokusu č.3:</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model ploskovypuklé čočky umístíme na papír tak, aby optická osa procházela středem čočky. Proti vypuklé straně čočky postavíme zdroj světla (viz obrázek). Clonu s jednou štěrbinu vložíme do zdroje světla. Po připojení lampy ke zdroji napětí se nám podaří vytvořit jeden paprsek. Tímto paprskem budeme svítit tak, aby paprsek procházel předmětovým ohniskem </a:t>
            </a:r>
            <a:r>
              <a:rPr lang="cs-CZ" sz="1800" dirty="0" smtClean="0">
                <a:latin typeface="Tahoma" pitchFamily="34" charset="0"/>
                <a:cs typeface="Tahoma" pitchFamily="34" charset="0"/>
              </a:rPr>
              <a:t>F spojky. </a:t>
            </a:r>
            <a:r>
              <a:rPr lang="cs-CZ" sz="1800" dirty="0" smtClean="0">
                <a:latin typeface="Tahoma" pitchFamily="34" charset="0"/>
                <a:cs typeface="Tahoma" pitchFamily="34" charset="0"/>
              </a:rPr>
              <a:t>Sledujeme jak tento paprsek projde čočkou. Paprsek se zlomí rovnoběžně s optickou osou.</a:t>
            </a:r>
          </a:p>
          <a:p>
            <a:pPr>
              <a:buFontTx/>
              <a:buNone/>
            </a:pPr>
            <a:r>
              <a:rPr lang="cs-CZ" sz="1800" dirty="0" smtClean="0">
                <a:latin typeface="Tahoma" pitchFamily="34" charset="0"/>
                <a:cs typeface="Tahoma" pitchFamily="34" charset="0"/>
              </a:rPr>
              <a:t>				</a:t>
            </a:r>
          </a:p>
          <a:p>
            <a:pPr>
              <a:buFontTx/>
              <a:buNone/>
            </a:pPr>
            <a:r>
              <a:rPr lang="cs-CZ" sz="1800" dirty="0" smtClean="0">
                <a:latin typeface="Tahoma" pitchFamily="34" charset="0"/>
                <a:cs typeface="Tahoma" pitchFamily="34" charset="0"/>
              </a:rPr>
              <a:t>				</a:t>
            </a:r>
          </a:p>
          <a:p>
            <a:pPr>
              <a:buFontTx/>
              <a:buNone/>
            </a:pPr>
            <a:endParaRPr lang="cs-CZ" b="1" dirty="0" smtClean="0">
              <a:latin typeface="Tahoma" pitchFamily="34" charset="0"/>
              <a:cs typeface="Tahoma" pitchFamily="34" charset="0"/>
            </a:endParaRPr>
          </a:p>
          <a:p>
            <a:pPr>
              <a:buFontTx/>
              <a:buNone/>
            </a:pPr>
            <a:endParaRPr lang="cs-CZ" b="1" dirty="0" smtClean="0">
              <a:latin typeface="Tahoma" pitchFamily="34" charset="0"/>
              <a:cs typeface="Tahoma" pitchFamily="34" charset="0"/>
            </a:endParaRPr>
          </a:p>
        </p:txBody>
      </p:sp>
      <p:pic>
        <p:nvPicPr>
          <p:cNvPr id="4" name="Obrázek 3"/>
          <p:cNvPicPr/>
          <p:nvPr/>
        </p:nvPicPr>
        <p:blipFill>
          <a:blip r:embed="rId2" cstate="print"/>
          <a:srcRect l="1322" t="23529" r="65411" b="32353"/>
          <a:stretch>
            <a:fillRect/>
          </a:stretch>
        </p:blipFill>
        <p:spPr bwMode="auto">
          <a:xfrm>
            <a:off x="3275856" y="4365104"/>
            <a:ext cx="2736304" cy="2160240"/>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8">
                                            <p:txEl>
                                              <p:pRg st="0" end="0"/>
                                            </p:txEl>
                                          </p:spTgt>
                                        </p:tgtEl>
                                        <p:attrNameLst>
                                          <p:attrName>style.visibility</p:attrName>
                                        </p:attrNameLst>
                                      </p:cBhvr>
                                      <p:to>
                                        <p:strVal val="visible"/>
                                      </p:to>
                                    </p:set>
                                    <p:anim calcmode="lin" valueType="num">
                                      <p:cBhvr additive="base">
                                        <p:cTn id="7" dur="500" fill="hold"/>
                                        <p:tgtEl>
                                          <p:spTgt spid="409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9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8">
                                            <p:txEl>
                                              <p:pRg st="1" end="1"/>
                                            </p:txEl>
                                          </p:spTgt>
                                        </p:tgtEl>
                                        <p:attrNameLst>
                                          <p:attrName>style.visibility</p:attrName>
                                        </p:attrNameLst>
                                      </p:cBhvr>
                                      <p:to>
                                        <p:strVal val="visible"/>
                                      </p:to>
                                    </p:set>
                                    <p:anim calcmode="lin" valueType="num">
                                      <p:cBhvr additive="base">
                                        <p:cTn id="13" dur="500" fill="hold"/>
                                        <p:tgtEl>
                                          <p:spTgt spid="409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09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098">
                                            <p:txEl>
                                              <p:pRg st="2" end="2"/>
                                            </p:txEl>
                                          </p:spTgt>
                                        </p:tgtEl>
                                        <p:attrNameLst>
                                          <p:attrName>style.visibility</p:attrName>
                                        </p:attrNameLst>
                                      </p:cBhvr>
                                      <p:to>
                                        <p:strVal val="visible"/>
                                      </p:to>
                                    </p:set>
                                    <p:anim calcmode="lin" valueType="num">
                                      <p:cBhvr additive="base">
                                        <p:cTn id="19" dur="500" fill="hold"/>
                                        <p:tgtEl>
                                          <p:spTgt spid="409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98">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098">
                                            <p:txEl>
                                              <p:pRg st="3" end="3"/>
                                            </p:txEl>
                                          </p:spTgt>
                                        </p:tgtEl>
                                        <p:attrNameLst>
                                          <p:attrName>style.visibility</p:attrName>
                                        </p:attrNameLst>
                                      </p:cBhvr>
                                      <p:to>
                                        <p:strVal val="visible"/>
                                      </p:to>
                                    </p:set>
                                    <p:anim calcmode="lin" valueType="num">
                                      <p:cBhvr additive="base">
                                        <p:cTn id="23" dur="500" fill="hold"/>
                                        <p:tgtEl>
                                          <p:spTgt spid="4098">
                                            <p:txEl>
                                              <p:pRg st="3" end="3"/>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409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4098">
                                            <p:txEl>
                                              <p:pRg st="4" end="4"/>
                                            </p:txEl>
                                          </p:spTgt>
                                        </p:tgtEl>
                                        <p:attrNameLst>
                                          <p:attrName>style.visibility</p:attrName>
                                        </p:attrNameLst>
                                      </p:cBhvr>
                                      <p:to>
                                        <p:strVal val="visible"/>
                                      </p:to>
                                    </p:set>
                                    <p:anim calcmode="lin" valueType="num">
                                      <p:cBhvr additive="base">
                                        <p:cTn id="29" dur="500" fill="hold"/>
                                        <p:tgtEl>
                                          <p:spTgt spid="4098">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4098">
                                            <p:txEl>
                                              <p:pRg st="4" end="4"/>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4098">
                                            <p:txEl>
                                              <p:pRg st="5" end="5"/>
                                            </p:txEl>
                                          </p:spTgt>
                                        </p:tgtEl>
                                        <p:attrNameLst>
                                          <p:attrName>style.visibility</p:attrName>
                                        </p:attrNameLst>
                                      </p:cBhvr>
                                      <p:to>
                                        <p:strVal val="visible"/>
                                      </p:to>
                                    </p:set>
                                    <p:anim calcmode="lin" valueType="num">
                                      <p:cBhvr additive="base">
                                        <p:cTn id="33" dur="500" fill="hold"/>
                                        <p:tgtEl>
                                          <p:spTgt spid="4098">
                                            <p:txEl>
                                              <p:pRg st="5" end="5"/>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4098">
                                            <p:txEl>
                                              <p:pRg st="5" end="5"/>
                                            </p:txEl>
                                          </p:spTgt>
                                        </p:tgtEl>
                                        <p:attrNameLst>
                                          <p:attrName>ppt_y</p:attrName>
                                        </p:attrNameLst>
                                      </p:cBhvr>
                                      <p:tavLst>
                                        <p:tav tm="0">
                                          <p:val>
                                            <p:strVal val="#ppt_y"/>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p:bldLst>
  </p:timing>
</p:sld>
</file>

<file path=ppt/theme/theme1.xml><?xml version="1.0" encoding="utf-8"?>
<a:theme xmlns:a="http://schemas.openxmlformats.org/drawingml/2006/main" name="Výchozí návrh">
  <a:themeElements>
    <a:clrScheme name="Výchozí návrh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99CC00"/>
      </a:folHlink>
    </a:clrScheme>
    <a:fontScheme name="Výchozí návrh">
      <a:majorFont>
        <a:latin typeface="Arial"/>
        <a:ea typeface=""/>
        <a:cs typeface=""/>
      </a:majorFont>
      <a:minorFont>
        <a:latin typeface="Arial"/>
        <a:ea typeface=""/>
        <a:cs typeface=""/>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Výchozí návrh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ýchozí návrh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ýchozí návrh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ýchozí návrh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ýchozí návrh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ýchozí návrh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ýchozí návrh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ýchozí návrh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ýchozí návrh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ýchozí návrh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ýchozí návrh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ýchozí návrh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Výchozí návrh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289870</TotalTime>
  <Words>81</Words>
  <Application>Microsoft Office PowerPoint</Application>
  <PresentationFormat>Předvádění na obrazovce (4:3)</PresentationFormat>
  <Paragraphs>61</Paragraphs>
  <Slides>11</Slides>
  <Notes>0</Notes>
  <HiddenSlides>0</HiddenSlides>
  <MMClips>3</MMClips>
  <ScaleCrop>false</ScaleCrop>
  <HeadingPairs>
    <vt:vector size="4" baseType="variant">
      <vt:variant>
        <vt:lpstr>Motiv</vt:lpstr>
      </vt:variant>
      <vt:variant>
        <vt:i4>1</vt:i4>
      </vt:variant>
      <vt:variant>
        <vt:lpstr>Nadpisy snímků</vt:lpstr>
      </vt:variant>
      <vt:variant>
        <vt:i4>11</vt:i4>
      </vt:variant>
    </vt:vector>
  </HeadingPairs>
  <TitlesOfParts>
    <vt:vector size="12" baseType="lpstr">
      <vt:lpstr>Výchozí návrh</vt:lpstr>
      <vt:lpstr>Střední průmyslová škola elektrotechnická a informačních technologií Brno   Číslo a název projektu: CZ.1.07/1.5.00/34.0521 – Investice do vzdělání    nesou nejvyšší úrok                              Autor: Mgr. Olga Padúchová             Tematická sada: Fyzikální pokusy – Geometrická optika                               Téma: Základní paprsky pro zobrazení spojkou                 Číslo materiálu: VY_32_INOVACE_07_13_PAOL</vt:lpstr>
      <vt:lpstr>Snímek 2</vt:lpstr>
      <vt:lpstr>Snímek 3</vt:lpstr>
      <vt:lpstr>Snímek 4</vt:lpstr>
      <vt:lpstr>Snímek 5</vt:lpstr>
      <vt:lpstr>Snímek 6</vt:lpstr>
      <vt:lpstr>Snímek 7</vt:lpstr>
      <vt:lpstr>Snímek 8</vt:lpstr>
      <vt:lpstr>Snímek 9</vt:lpstr>
      <vt:lpstr>Snímek 10</vt:lpstr>
      <vt:lpstr>Snímek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Střední průmyslová škola elektrotechnická a informačních technologií Brno   Číslo a název projektu: CZ.1.07/1.5.00/34.0521 – Investice do vzdělání nesou nejvyšší úrok  Autor: Mgr. Olga Padúchová  Tematická sada: Fyzikální pokusy – Mechanika I   Téma: Pohyb rovnoměrně přímočarý    Číslo materiálu: VY_32_INOVACE_01_01</dc:title>
  <dc:creator>Padúchova Olga</dc:creator>
  <cp:lastModifiedBy>semeradova</cp:lastModifiedBy>
  <cp:revision>246</cp:revision>
  <dcterms:created xsi:type="dcterms:W3CDTF">2012-09-22T09:54:19Z</dcterms:created>
  <dcterms:modified xsi:type="dcterms:W3CDTF">2014-05-25T16:48:47Z</dcterms:modified>
</cp:coreProperties>
</file>