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84" r:id="rId2"/>
    <p:sldId id="278" r:id="rId3"/>
    <p:sldId id="279" r:id="rId4"/>
    <p:sldId id="294" r:id="rId5"/>
    <p:sldId id="298" r:id="rId6"/>
    <p:sldId id="296" r:id="rId7"/>
    <p:sldId id="297" r:id="rId8"/>
    <p:sldId id="293" r:id="rId9"/>
    <p:sldId id="283" r:id="rId10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9900"/>
    <a:srgbClr val="00CC99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744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4A3D910-9E0E-4A89-8215-FC4CDEEAF33E}" type="datetimeFigureOut">
              <a:rPr lang="cs-CZ"/>
              <a:pPr>
                <a:defRPr/>
              </a:pPr>
              <a:t>26.5.2014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50804B1-8741-4376-9AB0-05A8118459C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E9721-C2A0-4D05-8048-65E2DC7470E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C6024-C038-4580-B6CC-CB4D47F8F57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CAD6B-285A-437E-98A8-E93B334E5BE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33F545-F3E0-4365-8BF2-33D1580C43C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74744-B8AE-4FF3-B925-3FC42527D48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8182F-37A5-4ECE-B075-C26F245D3B1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A5362-9AC9-44D1-8E26-A0E92DDFAEE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D283F-944D-448E-9F37-96BB238FE81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C101C-78FC-4212-B0F4-52163BADE2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C983B-77EE-4E12-8A7D-11ECF5C4C4A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83466-255E-4975-9B2E-B5FCAADEAFD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99960B2-91DE-4157-BEA2-32AB23D982F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352;ablony_geometrick&#225;_optika\Spojka_rozptylka\VY_32_INOVACE_07_17_PAOL_1.wmv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352;ablony_geometrick&#225;_optika\Spojka_rozptylka\VY_32_INOVACE_07_17_PAOL_2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pPr algn="l" eaLnBrk="1" hangingPunct="1">
              <a:tabLst>
                <a:tab pos="2698750" algn="l"/>
              </a:tabLst>
            </a:pPr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			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                 Autor:	Mgr. Olga </a:t>
            </a:r>
            <a:r>
              <a:rPr lang="cs-CZ" sz="2000" dirty="0" err="1" smtClean="0"/>
              <a:t>Padúchová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Tematická sada: Fyzikální pokusy – Geometrická optika	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                 Téma: </a:t>
            </a:r>
            <a:r>
              <a:rPr lang="cs-CZ" sz="2000" b="1" dirty="0" smtClean="0"/>
              <a:t>Zobrazení předmětu spojkou a rozptylkou</a:t>
            </a:r>
            <a:br>
              <a:rPr lang="cs-CZ" sz="2000" b="1" dirty="0" smtClean="0"/>
            </a:br>
            <a:r>
              <a:rPr lang="cs-CZ" sz="2000" b="1" dirty="0" smtClean="0"/>
              <a:t>  </a:t>
            </a:r>
            <a:br>
              <a:rPr lang="cs-CZ" sz="2000" b="1" dirty="0" smtClean="0"/>
            </a:br>
            <a:r>
              <a:rPr lang="cs-CZ" sz="2000" b="1" dirty="0" smtClean="0"/>
              <a:t>             </a:t>
            </a:r>
            <a:r>
              <a:rPr lang="cs-CZ" sz="2000" dirty="0" smtClean="0"/>
              <a:t>Číslo materiálu: VY_32_INOVACE_07_17_PAOL</a:t>
            </a:r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4294967295"/>
          </p:nvPr>
        </p:nvSpPr>
        <p:spPr>
          <a:xfrm>
            <a:off x="468313" y="1989138"/>
            <a:ext cx="8351837" cy="41036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cs-CZ" sz="2000" dirty="0" smtClean="0"/>
              <a:t>Anotace: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Prezentace s připojenou videonahrávkou je určena k doplnění výkladu tematického celku Geometrická optika, konkrétně k ilustraci zobrazení předmětu spojkou a rozptylkou.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Obsahuje námět na pokus, výčet pomůcek, postup provedení, vysvětlení, teoretické zobrazení a videonahrávku provedeného pokusu. Lze ji využít k ilustraci probíraného jevu, ale také jako motivační prostředek pro žáky k jejich samostatnému (i domácímu) provedení pokusu. Videonahrávka je bez zvuku, aby učitel sám mohl danou problematiku okomentovat a popřípadě videonahrávku zastavit a ptát se žáků, jak vše bude probíhat dále. 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obsah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119813"/>
          </a:xfrm>
        </p:spPr>
        <p:txBody>
          <a:bodyPr/>
          <a:lstStyle/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Zařazení pokusu č.1</a:t>
            </a: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    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demonstrace zobrazení předmětu spojkou</a:t>
            </a:r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Pomůcky: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spojka, předmět (číslo 9)</a:t>
            </a:r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Postup pokusu: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předmět (číslo 9) položíme na podložku. Spojku vezmeme do ruky a dáme ji blízko předmětu. Přes spojku pozorujeme jak se obraz mění, pokud spojku pomalu vzdalujeme od předmětu směrem vzhůru. Vlastnosti pozorovaného obrazu se mění v závislosti na vzdálenosti spojky od předmětu.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			</a:t>
            </a:r>
          </a:p>
          <a:p>
            <a:pPr>
              <a:buFontTx/>
              <a:buNone/>
            </a:pPr>
            <a:endParaRPr lang="cs-CZ" b="1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b="1" dirty="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 l="10425" t="20635" r="71506" b="57319"/>
          <a:stretch>
            <a:fillRect/>
          </a:stretch>
        </p:blipFill>
        <p:spPr bwMode="auto">
          <a:xfrm>
            <a:off x="2771800" y="3573016"/>
            <a:ext cx="302433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048375"/>
          </a:xfrm>
        </p:spPr>
        <p:txBody>
          <a:bodyPr/>
          <a:lstStyle/>
          <a:p>
            <a:pPr>
              <a:buFontTx/>
              <a:buNone/>
            </a:pPr>
            <a:r>
              <a:rPr lang="cs-CZ" sz="2000" b="1" kern="1200" dirty="0" smtClean="0">
                <a:latin typeface="Tahoma" pitchFamily="34" charset="0"/>
                <a:cs typeface="Tahoma" pitchFamily="34" charset="0"/>
              </a:rPr>
              <a:t>Vlastnosti obrazu :						        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zvětšený přímý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- zvětšený, převrácený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- stejně velký, převrácený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- nezobrazil se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- zmenšený, převrácený  </a:t>
            </a:r>
          </a:p>
          <a:p>
            <a:pPr>
              <a:buNone/>
              <a:defRPr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b="1" dirty="0" smtClean="0">
                <a:latin typeface="Tahoma" pitchFamily="34" charset="0"/>
                <a:cs typeface="Tahoma" pitchFamily="34" charset="0"/>
              </a:rPr>
              <a:t>	</a:t>
            </a:r>
          </a:p>
          <a:p>
            <a:pPr>
              <a:buFontTx/>
              <a:buNone/>
              <a:defRPr/>
            </a:pPr>
            <a:r>
              <a:rPr lang="cs-CZ" b="1" dirty="0" smtClean="0"/>
              <a:t>	</a:t>
            </a:r>
            <a:endParaRPr lang="cs-CZ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4" name="AutoShape 16"/>
          <p:cNvSpPr>
            <a:spLocks noChangeAspect="1" noChangeArrowheads="1"/>
          </p:cNvSpPr>
          <p:nvPr/>
        </p:nvSpPr>
        <p:spPr bwMode="auto">
          <a:xfrm rot="10800000">
            <a:off x="6876256" y="3868737"/>
            <a:ext cx="1864518" cy="1864518"/>
          </a:xfrm>
          <a:prstGeom prst="up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6149" name="Text Box 29"/>
          <p:cNvSpPr txBox="1">
            <a:spLocks noChangeArrowheads="1"/>
          </p:cNvSpPr>
          <p:nvPr/>
        </p:nvSpPr>
        <p:spPr bwMode="auto">
          <a:xfrm>
            <a:off x="2195736" y="4005064"/>
            <a:ext cx="431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800" dirty="0">
                <a:latin typeface="Tahoma" pitchFamily="34" charset="0"/>
                <a:cs typeface="Tahoma" pitchFamily="34" charset="0"/>
              </a:rPr>
              <a:t>S</a:t>
            </a:r>
          </a:p>
        </p:txBody>
      </p:sp>
      <p:sp>
        <p:nvSpPr>
          <p:cNvPr id="37905" name="AutoShape 17"/>
          <p:cNvSpPr>
            <a:spLocks noChangeArrowheads="1"/>
          </p:cNvSpPr>
          <p:nvPr/>
        </p:nvSpPr>
        <p:spPr bwMode="auto">
          <a:xfrm rot="10800000">
            <a:off x="6282000" y="3861152"/>
            <a:ext cx="900113" cy="936000"/>
          </a:xfrm>
          <a:prstGeom prst="up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cxnSp>
        <p:nvCxnSpPr>
          <p:cNvPr id="6151" name="AutoShape 4"/>
          <p:cNvCxnSpPr>
            <a:cxnSpLocks noChangeShapeType="1"/>
          </p:cNvCxnSpPr>
          <p:nvPr/>
        </p:nvCxnSpPr>
        <p:spPr bwMode="auto">
          <a:xfrm>
            <a:off x="1090613" y="3862388"/>
            <a:ext cx="74422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lgDashDot"/>
            <a:round/>
            <a:headEnd/>
            <a:tailEnd/>
          </a:ln>
        </p:spPr>
      </p:cxnSp>
      <p:cxnSp>
        <p:nvCxnSpPr>
          <p:cNvPr id="6152" name="AutoShape 5"/>
          <p:cNvCxnSpPr>
            <a:cxnSpLocks noChangeShapeType="1"/>
          </p:cNvCxnSpPr>
          <p:nvPr/>
        </p:nvCxnSpPr>
        <p:spPr bwMode="auto">
          <a:xfrm>
            <a:off x="3491880" y="3717032"/>
            <a:ext cx="0" cy="36036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3" name="AutoShape 6"/>
          <p:cNvCxnSpPr>
            <a:cxnSpLocks noChangeShapeType="1"/>
          </p:cNvCxnSpPr>
          <p:nvPr/>
        </p:nvCxnSpPr>
        <p:spPr bwMode="auto">
          <a:xfrm>
            <a:off x="2411760" y="3716709"/>
            <a:ext cx="0" cy="36036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4" name="AutoShape 7"/>
          <p:cNvCxnSpPr>
            <a:cxnSpLocks noChangeShapeType="1"/>
          </p:cNvCxnSpPr>
          <p:nvPr/>
        </p:nvCxnSpPr>
        <p:spPr bwMode="auto">
          <a:xfrm>
            <a:off x="5652120" y="3645024"/>
            <a:ext cx="0" cy="36036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sp>
        <p:nvSpPr>
          <p:cNvPr id="6155" name="Text Box 8"/>
          <p:cNvSpPr txBox="1">
            <a:spLocks noChangeArrowheads="1"/>
          </p:cNvSpPr>
          <p:nvPr/>
        </p:nvSpPr>
        <p:spPr bwMode="auto">
          <a:xfrm>
            <a:off x="801688" y="3933825"/>
            <a:ext cx="452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800">
                <a:latin typeface="Tahoma" pitchFamily="34" charset="0"/>
                <a:cs typeface="Tahoma" pitchFamily="34" charset="0"/>
              </a:rPr>
              <a:t>o</a:t>
            </a:r>
          </a:p>
        </p:txBody>
      </p:sp>
      <p:sp>
        <p:nvSpPr>
          <p:cNvPr id="6156" name="Text Box 9"/>
          <p:cNvSpPr txBox="1">
            <a:spLocks noChangeArrowheads="1"/>
          </p:cNvSpPr>
          <p:nvPr/>
        </p:nvSpPr>
        <p:spPr bwMode="auto">
          <a:xfrm>
            <a:off x="3420691" y="3789040"/>
            <a:ext cx="503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2800" dirty="0">
                <a:latin typeface="Tahoma" pitchFamily="34" charset="0"/>
                <a:cs typeface="Tahoma" pitchFamily="34" charset="0"/>
              </a:rPr>
              <a:t>F</a:t>
            </a:r>
          </a:p>
        </p:txBody>
      </p:sp>
      <p:sp>
        <p:nvSpPr>
          <p:cNvPr id="6157" name="Text Box 10"/>
          <p:cNvSpPr txBox="1">
            <a:spLocks noChangeArrowheads="1"/>
          </p:cNvSpPr>
          <p:nvPr/>
        </p:nvSpPr>
        <p:spPr bwMode="auto">
          <a:xfrm>
            <a:off x="4243958" y="3789040"/>
            <a:ext cx="400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800" dirty="0">
                <a:latin typeface="Tahoma" pitchFamily="34" charset="0"/>
                <a:cs typeface="Tahoma" pitchFamily="34" charset="0"/>
              </a:rPr>
              <a:t>V</a:t>
            </a:r>
          </a:p>
        </p:txBody>
      </p:sp>
      <p:cxnSp>
        <p:nvCxnSpPr>
          <p:cNvPr id="37899" name="AutoShape 11"/>
          <p:cNvCxnSpPr>
            <a:cxnSpLocks noChangeShapeType="1"/>
          </p:cNvCxnSpPr>
          <p:nvPr/>
        </p:nvCxnSpPr>
        <p:spPr bwMode="auto">
          <a:xfrm flipV="1">
            <a:off x="946150" y="2924944"/>
            <a:ext cx="3625850" cy="820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/>
            <a:tailEnd type="arrow" w="med" len="lg"/>
          </a:ln>
          <a:effectLst/>
        </p:spPr>
      </p:cxnSp>
      <p:sp>
        <p:nvSpPr>
          <p:cNvPr id="37902" name="AutoShape 14"/>
          <p:cNvSpPr>
            <a:spLocks noChangeArrowheads="1"/>
          </p:cNvSpPr>
          <p:nvPr/>
        </p:nvSpPr>
        <p:spPr bwMode="auto">
          <a:xfrm rot="10800000">
            <a:off x="6012161" y="3861048"/>
            <a:ext cx="504054" cy="518400"/>
          </a:xfrm>
          <a:prstGeom prst="up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cxnSp>
        <p:nvCxnSpPr>
          <p:cNvPr id="37900" name="AutoShape 12"/>
          <p:cNvCxnSpPr>
            <a:cxnSpLocks noChangeShapeType="1"/>
          </p:cNvCxnSpPr>
          <p:nvPr/>
        </p:nvCxnSpPr>
        <p:spPr bwMode="auto">
          <a:xfrm flipH="1" flipV="1">
            <a:off x="4572000" y="2924946"/>
            <a:ext cx="3672408" cy="3168350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 type="arrow" w="med" len="lg"/>
            <a:tailEnd/>
          </a:ln>
          <a:effectLst/>
        </p:spPr>
      </p:cxnSp>
      <p:cxnSp>
        <p:nvCxnSpPr>
          <p:cNvPr id="37907" name="AutoShape 19"/>
          <p:cNvCxnSpPr>
            <a:cxnSpLocks noChangeShapeType="1"/>
          </p:cNvCxnSpPr>
          <p:nvPr/>
        </p:nvCxnSpPr>
        <p:spPr bwMode="auto">
          <a:xfrm>
            <a:off x="899592" y="2708920"/>
            <a:ext cx="7128792" cy="2232248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/>
            <a:tailEnd type="arrow" w="med" len="lg"/>
          </a:ln>
          <a:effectLst/>
        </p:spPr>
      </p:cxnSp>
      <p:cxnSp>
        <p:nvCxnSpPr>
          <p:cNvPr id="37915" name="AutoShape 27"/>
          <p:cNvCxnSpPr>
            <a:cxnSpLocks noChangeShapeType="1"/>
          </p:cNvCxnSpPr>
          <p:nvPr/>
        </p:nvCxnSpPr>
        <p:spPr bwMode="auto">
          <a:xfrm flipH="1" flipV="1">
            <a:off x="2771800" y="1412776"/>
            <a:ext cx="1792858" cy="1512168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prstDash val="dash"/>
            <a:round/>
            <a:headEnd/>
            <a:tailEnd type="arrow"/>
          </a:ln>
          <a:effectLst/>
        </p:spPr>
      </p:cxnSp>
      <p:sp>
        <p:nvSpPr>
          <p:cNvPr id="37916" name="AutoShape 28"/>
          <p:cNvSpPr>
            <a:spLocks noChangeArrowheads="1"/>
          </p:cNvSpPr>
          <p:nvPr/>
        </p:nvSpPr>
        <p:spPr bwMode="auto">
          <a:xfrm>
            <a:off x="2339752" y="1700808"/>
            <a:ext cx="1584176" cy="2159992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6173" name="Obdélník 35"/>
          <p:cNvSpPr>
            <a:spLocks noChangeArrowheads="1"/>
          </p:cNvSpPr>
          <p:nvPr/>
        </p:nvSpPr>
        <p:spPr bwMode="auto">
          <a:xfrm>
            <a:off x="684213" y="333375"/>
            <a:ext cx="77041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cs-CZ" sz="2000" b="1" dirty="0">
                <a:latin typeface="Tahoma" pitchFamily="34" charset="0"/>
                <a:cs typeface="Tahoma" pitchFamily="34" charset="0"/>
              </a:rPr>
              <a:t>Zobrazení předmětu nákresem</a:t>
            </a:r>
          </a:p>
        </p:txBody>
      </p:sp>
      <p:cxnSp>
        <p:nvCxnSpPr>
          <p:cNvPr id="31" name="Přímá spojovací šipka 30"/>
          <p:cNvCxnSpPr/>
          <p:nvPr/>
        </p:nvCxnSpPr>
        <p:spPr>
          <a:xfrm>
            <a:off x="4572000" y="1556792"/>
            <a:ext cx="0" cy="4680520"/>
          </a:xfrm>
          <a:prstGeom prst="straightConnector1">
            <a:avLst/>
          </a:prstGeom>
          <a:ln w="38100">
            <a:solidFill>
              <a:schemeClr val="accent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AutoShape 7"/>
          <p:cNvCxnSpPr>
            <a:cxnSpLocks noChangeShapeType="1"/>
          </p:cNvCxnSpPr>
          <p:nvPr/>
        </p:nvCxnSpPr>
        <p:spPr bwMode="auto">
          <a:xfrm>
            <a:off x="6732240" y="3717032"/>
            <a:ext cx="0" cy="36036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sp>
        <p:nvSpPr>
          <p:cNvPr id="46" name="Text Box 29"/>
          <p:cNvSpPr txBox="1">
            <a:spLocks noChangeArrowheads="1"/>
          </p:cNvSpPr>
          <p:nvPr/>
        </p:nvSpPr>
        <p:spPr bwMode="auto">
          <a:xfrm>
            <a:off x="6588224" y="3985900"/>
            <a:ext cx="5040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800" dirty="0">
                <a:latin typeface="Tahoma" pitchFamily="34" charset="0"/>
                <a:cs typeface="Tahoma" pitchFamily="34" charset="0"/>
              </a:rPr>
              <a:t>S</a:t>
            </a:r>
          </a:p>
        </p:txBody>
      </p:sp>
      <p:sp>
        <p:nvSpPr>
          <p:cNvPr id="47" name="Text Box 9"/>
          <p:cNvSpPr txBox="1">
            <a:spLocks noChangeArrowheads="1"/>
          </p:cNvSpPr>
          <p:nvPr/>
        </p:nvSpPr>
        <p:spPr bwMode="auto">
          <a:xfrm>
            <a:off x="5508923" y="3789040"/>
            <a:ext cx="503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2800" dirty="0">
                <a:latin typeface="Tahoma" pitchFamily="34" charset="0"/>
                <a:cs typeface="Tahoma" pitchFamily="34" charset="0"/>
              </a:rPr>
              <a:t>F</a:t>
            </a:r>
          </a:p>
        </p:txBody>
      </p:sp>
      <p:cxnSp>
        <p:nvCxnSpPr>
          <p:cNvPr id="60" name="AutoShape 19"/>
          <p:cNvCxnSpPr>
            <a:cxnSpLocks noChangeShapeType="1"/>
          </p:cNvCxnSpPr>
          <p:nvPr/>
        </p:nvCxnSpPr>
        <p:spPr bwMode="auto">
          <a:xfrm>
            <a:off x="1691680" y="2636912"/>
            <a:ext cx="6912768" cy="2952328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/>
            <a:tailEnd type="arrow" w="med" len="lg"/>
          </a:ln>
          <a:effectLst/>
        </p:spPr>
      </p:cxnSp>
      <p:sp>
        <p:nvSpPr>
          <p:cNvPr id="75" name="AutoShape 18"/>
          <p:cNvSpPr>
            <a:spLocks noChangeAspect="1" noChangeArrowheads="1"/>
          </p:cNvSpPr>
          <p:nvPr/>
        </p:nvSpPr>
        <p:spPr bwMode="auto">
          <a:xfrm>
            <a:off x="1166400" y="2941886"/>
            <a:ext cx="919162" cy="919162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cxnSp>
        <p:nvCxnSpPr>
          <p:cNvPr id="76" name="AutoShape 19"/>
          <p:cNvCxnSpPr>
            <a:cxnSpLocks noChangeShapeType="1"/>
          </p:cNvCxnSpPr>
          <p:nvPr/>
        </p:nvCxnSpPr>
        <p:spPr bwMode="auto">
          <a:xfrm>
            <a:off x="1763688" y="2204864"/>
            <a:ext cx="6552728" cy="3816424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/>
            <a:tailEnd type="arrow" w="med" len="lg"/>
          </a:ln>
          <a:effectLst/>
        </p:spPr>
      </p:cxnSp>
      <p:sp>
        <p:nvSpPr>
          <p:cNvPr id="78" name="AutoShape 18"/>
          <p:cNvSpPr>
            <a:spLocks noChangeAspect="1" noChangeArrowheads="1"/>
          </p:cNvSpPr>
          <p:nvPr/>
        </p:nvSpPr>
        <p:spPr bwMode="auto">
          <a:xfrm>
            <a:off x="1907704" y="2941886"/>
            <a:ext cx="919162" cy="919162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84" name="AutoShape 18"/>
          <p:cNvSpPr>
            <a:spLocks noChangeAspect="1" noChangeArrowheads="1"/>
          </p:cNvSpPr>
          <p:nvPr/>
        </p:nvSpPr>
        <p:spPr bwMode="auto">
          <a:xfrm>
            <a:off x="2572718" y="2941886"/>
            <a:ext cx="919162" cy="919162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86" name="AutoShape 18"/>
          <p:cNvSpPr>
            <a:spLocks noChangeAspect="1" noChangeArrowheads="1"/>
          </p:cNvSpPr>
          <p:nvPr/>
        </p:nvSpPr>
        <p:spPr bwMode="auto">
          <a:xfrm>
            <a:off x="3059832" y="2941886"/>
            <a:ext cx="919162" cy="919162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cxnSp>
        <p:nvCxnSpPr>
          <p:cNvPr id="87" name="AutoShape 19"/>
          <p:cNvCxnSpPr>
            <a:cxnSpLocks noChangeShapeType="1"/>
          </p:cNvCxnSpPr>
          <p:nvPr/>
        </p:nvCxnSpPr>
        <p:spPr bwMode="auto">
          <a:xfrm>
            <a:off x="2195736" y="1772816"/>
            <a:ext cx="5472608" cy="4752528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/>
            <a:tailEnd type="arrow" w="med" len="lg"/>
          </a:ln>
          <a:effectLst/>
        </p:spPr>
      </p:cxnSp>
      <p:sp>
        <p:nvSpPr>
          <p:cNvPr id="100" name="AutoShape 18"/>
          <p:cNvSpPr>
            <a:spLocks noChangeAspect="1" noChangeArrowheads="1"/>
          </p:cNvSpPr>
          <p:nvPr/>
        </p:nvSpPr>
        <p:spPr bwMode="auto">
          <a:xfrm>
            <a:off x="3508822" y="2924944"/>
            <a:ext cx="919162" cy="919162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cxnSp>
        <p:nvCxnSpPr>
          <p:cNvPr id="104" name="AutoShape 19"/>
          <p:cNvCxnSpPr>
            <a:cxnSpLocks noChangeShapeType="1"/>
          </p:cNvCxnSpPr>
          <p:nvPr/>
        </p:nvCxnSpPr>
        <p:spPr bwMode="auto">
          <a:xfrm>
            <a:off x="2843808" y="1268760"/>
            <a:ext cx="3528392" cy="5184576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/>
            <a:tailEnd type="arrow" w="med" len="lg"/>
          </a:ln>
          <a:effectLst/>
        </p:spPr>
      </p:cxn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2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2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2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2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5" dur="20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4" grpId="0" animBg="1"/>
      <p:bldP spid="37904" grpId="1" animBg="1"/>
      <p:bldP spid="37905" grpId="0" animBg="1"/>
      <p:bldP spid="37905" grpId="1" animBg="1"/>
      <p:bldP spid="37902" grpId="0" animBg="1"/>
      <p:bldP spid="37902" grpId="1" animBg="1"/>
      <p:bldP spid="37916" grpId="0" animBg="1"/>
      <p:bldP spid="75" grpId="0" animBg="1"/>
      <p:bldP spid="75" grpId="1" animBg="1"/>
      <p:bldP spid="78" grpId="0" animBg="1"/>
      <p:bldP spid="78" grpId="1" animBg="1"/>
      <p:bldP spid="84" grpId="0" animBg="1"/>
      <p:bldP spid="84" grpId="1" animBg="1"/>
      <p:bldP spid="86" grpId="0" animBg="1"/>
      <p:bldP spid="86" grpId="1" animBg="1"/>
      <p:bldP spid="10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>
              <a:defRPr/>
            </a:pPr>
            <a:r>
              <a:rPr lang="cs-CZ" sz="2000" b="1" kern="1200" dirty="0" smtClean="0">
                <a:latin typeface="Tahoma" pitchFamily="34" charset="0"/>
                <a:cs typeface="Tahoma" pitchFamily="34" charset="0"/>
              </a:rPr>
              <a:t>Provedení pokusu č.1:</a:t>
            </a:r>
          </a:p>
          <a:p>
            <a:pPr>
              <a:buFontTx/>
              <a:buNone/>
              <a:defRPr/>
            </a:pPr>
            <a:endParaRPr lang="cs-CZ" dirty="0"/>
          </a:p>
        </p:txBody>
      </p:sp>
      <p:pic>
        <p:nvPicPr>
          <p:cNvPr id="5" name="VY_32_INOVACE_07_17_PAOL_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99592" y="764704"/>
            <a:ext cx="7200800" cy="5400600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obsah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119813"/>
          </a:xfrm>
        </p:spPr>
        <p:txBody>
          <a:bodyPr/>
          <a:lstStyle/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Zařazení pokusu č.2</a:t>
            </a: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    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demonstrace zobrazení předmětu rozptylkou</a:t>
            </a:r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Pomůcky: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rozptylka, předmět (číslo 9)</a:t>
            </a:r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Postup pokusu: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předmět (číslo 9) položíme na podložku. Rozptylku vezmeme do ruky a dáme ji blízko předmětu. Přes rozptylku pozorujeme jak se obraz mění, pokud rozptylku pomalu vzdalujeme od předmětu směrem vzhůru. Vlastnosti pozorovaného obrazu se téměř nemění. Pouze velikost obrazu je menší.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			</a:t>
            </a:r>
          </a:p>
          <a:p>
            <a:pPr>
              <a:buFontTx/>
              <a:buNone/>
            </a:pPr>
            <a:endParaRPr lang="cs-CZ" b="1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b="1" dirty="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" name="Obrázek 4"/>
          <p:cNvPicPr/>
          <p:nvPr/>
        </p:nvPicPr>
        <p:blipFill>
          <a:blip r:embed="rId2" cstate="print"/>
          <a:srcRect t="10317" r="52529" b="37566"/>
          <a:stretch>
            <a:fillRect/>
          </a:stretch>
        </p:blipFill>
        <p:spPr bwMode="auto">
          <a:xfrm>
            <a:off x="2555776" y="3645024"/>
            <a:ext cx="345638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29"/>
          <p:cNvSpPr txBox="1">
            <a:spLocks noChangeArrowheads="1"/>
          </p:cNvSpPr>
          <p:nvPr/>
        </p:nvSpPr>
        <p:spPr bwMode="auto">
          <a:xfrm>
            <a:off x="2195736" y="4005064"/>
            <a:ext cx="431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800" dirty="0">
                <a:latin typeface="Tahoma" pitchFamily="34" charset="0"/>
                <a:cs typeface="Tahoma" pitchFamily="34" charset="0"/>
              </a:rPr>
              <a:t>S</a:t>
            </a:r>
          </a:p>
        </p:txBody>
      </p:sp>
      <p:cxnSp>
        <p:nvCxnSpPr>
          <p:cNvPr id="6151" name="AutoShape 4"/>
          <p:cNvCxnSpPr>
            <a:cxnSpLocks noChangeShapeType="1"/>
          </p:cNvCxnSpPr>
          <p:nvPr/>
        </p:nvCxnSpPr>
        <p:spPr bwMode="auto">
          <a:xfrm>
            <a:off x="1090613" y="3862388"/>
            <a:ext cx="74422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lgDashDot"/>
            <a:round/>
            <a:headEnd/>
            <a:tailEnd/>
          </a:ln>
        </p:spPr>
      </p:cxnSp>
      <p:cxnSp>
        <p:nvCxnSpPr>
          <p:cNvPr id="6152" name="AutoShape 5"/>
          <p:cNvCxnSpPr>
            <a:cxnSpLocks noChangeShapeType="1"/>
          </p:cNvCxnSpPr>
          <p:nvPr/>
        </p:nvCxnSpPr>
        <p:spPr bwMode="auto">
          <a:xfrm>
            <a:off x="3491880" y="3717032"/>
            <a:ext cx="0" cy="36036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3" name="AutoShape 6"/>
          <p:cNvCxnSpPr>
            <a:cxnSpLocks noChangeShapeType="1"/>
          </p:cNvCxnSpPr>
          <p:nvPr/>
        </p:nvCxnSpPr>
        <p:spPr bwMode="auto">
          <a:xfrm>
            <a:off x="2411760" y="3716709"/>
            <a:ext cx="0" cy="36036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4" name="AutoShape 7"/>
          <p:cNvCxnSpPr>
            <a:cxnSpLocks noChangeShapeType="1"/>
          </p:cNvCxnSpPr>
          <p:nvPr/>
        </p:nvCxnSpPr>
        <p:spPr bwMode="auto">
          <a:xfrm>
            <a:off x="5652120" y="3645024"/>
            <a:ext cx="0" cy="36036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sp>
        <p:nvSpPr>
          <p:cNvPr id="6155" name="Text Box 8"/>
          <p:cNvSpPr txBox="1">
            <a:spLocks noChangeArrowheads="1"/>
          </p:cNvSpPr>
          <p:nvPr/>
        </p:nvSpPr>
        <p:spPr bwMode="auto">
          <a:xfrm>
            <a:off x="801688" y="3933825"/>
            <a:ext cx="452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800">
                <a:latin typeface="Tahoma" pitchFamily="34" charset="0"/>
                <a:cs typeface="Tahoma" pitchFamily="34" charset="0"/>
              </a:rPr>
              <a:t>o</a:t>
            </a:r>
          </a:p>
        </p:txBody>
      </p:sp>
      <p:sp>
        <p:nvSpPr>
          <p:cNvPr id="6156" name="Text Box 9"/>
          <p:cNvSpPr txBox="1">
            <a:spLocks noChangeArrowheads="1"/>
          </p:cNvSpPr>
          <p:nvPr/>
        </p:nvSpPr>
        <p:spPr bwMode="auto">
          <a:xfrm>
            <a:off x="3420691" y="3789040"/>
            <a:ext cx="503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2800" dirty="0">
                <a:latin typeface="Tahoma" pitchFamily="34" charset="0"/>
                <a:cs typeface="Tahoma" pitchFamily="34" charset="0"/>
              </a:rPr>
              <a:t>F</a:t>
            </a:r>
          </a:p>
        </p:txBody>
      </p:sp>
      <p:sp>
        <p:nvSpPr>
          <p:cNvPr id="6157" name="Text Box 10"/>
          <p:cNvSpPr txBox="1">
            <a:spLocks noChangeArrowheads="1"/>
          </p:cNvSpPr>
          <p:nvPr/>
        </p:nvSpPr>
        <p:spPr bwMode="auto">
          <a:xfrm>
            <a:off x="4243958" y="3789040"/>
            <a:ext cx="400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800" dirty="0">
                <a:latin typeface="Tahoma" pitchFamily="34" charset="0"/>
                <a:cs typeface="Tahoma" pitchFamily="34" charset="0"/>
              </a:rPr>
              <a:t>V</a:t>
            </a:r>
          </a:p>
        </p:txBody>
      </p:sp>
      <p:cxnSp>
        <p:nvCxnSpPr>
          <p:cNvPr id="37899" name="AutoShape 11"/>
          <p:cNvCxnSpPr>
            <a:cxnSpLocks noChangeShapeType="1"/>
          </p:cNvCxnSpPr>
          <p:nvPr/>
        </p:nvCxnSpPr>
        <p:spPr bwMode="auto">
          <a:xfrm flipV="1">
            <a:off x="946150" y="2924944"/>
            <a:ext cx="3625850" cy="820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/>
            <a:tailEnd type="arrow" w="med" len="lg"/>
          </a:ln>
          <a:effectLst/>
        </p:spPr>
      </p:cxnSp>
      <p:cxnSp>
        <p:nvCxnSpPr>
          <p:cNvPr id="37900" name="AutoShape 12"/>
          <p:cNvCxnSpPr>
            <a:cxnSpLocks noChangeShapeType="1"/>
          </p:cNvCxnSpPr>
          <p:nvPr/>
        </p:nvCxnSpPr>
        <p:spPr bwMode="auto">
          <a:xfrm flipH="1">
            <a:off x="4572000" y="1484782"/>
            <a:ext cx="1656184" cy="1440162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 type="arrow" w="med" len="lg"/>
            <a:tailEnd/>
          </a:ln>
          <a:effectLst/>
        </p:spPr>
      </p:cxnSp>
      <p:cxnSp>
        <p:nvCxnSpPr>
          <p:cNvPr id="37907" name="AutoShape 19"/>
          <p:cNvCxnSpPr>
            <a:cxnSpLocks noChangeShapeType="1"/>
          </p:cNvCxnSpPr>
          <p:nvPr/>
        </p:nvCxnSpPr>
        <p:spPr bwMode="auto">
          <a:xfrm>
            <a:off x="899592" y="2708920"/>
            <a:ext cx="7128792" cy="2232248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/>
            <a:tailEnd type="arrow" w="med" len="lg"/>
          </a:ln>
          <a:effectLst/>
        </p:spPr>
      </p:cxnSp>
      <p:sp>
        <p:nvSpPr>
          <p:cNvPr id="37916" name="AutoShape 28"/>
          <p:cNvSpPr>
            <a:spLocks noChangeArrowheads="1"/>
          </p:cNvSpPr>
          <p:nvPr/>
        </p:nvSpPr>
        <p:spPr bwMode="auto">
          <a:xfrm>
            <a:off x="3661200" y="3609048"/>
            <a:ext cx="216024" cy="252000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6173" name="Obdélník 35"/>
          <p:cNvSpPr>
            <a:spLocks noChangeArrowheads="1"/>
          </p:cNvSpPr>
          <p:nvPr/>
        </p:nvSpPr>
        <p:spPr bwMode="auto">
          <a:xfrm>
            <a:off x="684213" y="333375"/>
            <a:ext cx="77041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cs-CZ" sz="2000" b="1" dirty="0">
                <a:latin typeface="Tahoma" pitchFamily="34" charset="0"/>
                <a:cs typeface="Tahoma" pitchFamily="34" charset="0"/>
              </a:rPr>
              <a:t>Zobrazení předmětu nákresem</a:t>
            </a:r>
          </a:p>
        </p:txBody>
      </p:sp>
      <p:cxnSp>
        <p:nvCxnSpPr>
          <p:cNvPr id="45" name="AutoShape 7"/>
          <p:cNvCxnSpPr>
            <a:cxnSpLocks noChangeShapeType="1"/>
          </p:cNvCxnSpPr>
          <p:nvPr/>
        </p:nvCxnSpPr>
        <p:spPr bwMode="auto">
          <a:xfrm>
            <a:off x="6732240" y="3717032"/>
            <a:ext cx="0" cy="36036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sp>
        <p:nvSpPr>
          <p:cNvPr id="46" name="Text Box 29"/>
          <p:cNvSpPr txBox="1">
            <a:spLocks noChangeArrowheads="1"/>
          </p:cNvSpPr>
          <p:nvPr/>
        </p:nvSpPr>
        <p:spPr bwMode="auto">
          <a:xfrm>
            <a:off x="6588224" y="3985900"/>
            <a:ext cx="5040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800" dirty="0">
                <a:latin typeface="Tahoma" pitchFamily="34" charset="0"/>
                <a:cs typeface="Tahoma" pitchFamily="34" charset="0"/>
              </a:rPr>
              <a:t>S</a:t>
            </a:r>
          </a:p>
        </p:txBody>
      </p:sp>
      <p:sp>
        <p:nvSpPr>
          <p:cNvPr id="47" name="Text Box 9"/>
          <p:cNvSpPr txBox="1">
            <a:spLocks noChangeArrowheads="1"/>
          </p:cNvSpPr>
          <p:nvPr/>
        </p:nvSpPr>
        <p:spPr bwMode="auto">
          <a:xfrm>
            <a:off x="5508923" y="3789040"/>
            <a:ext cx="503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2800" dirty="0">
                <a:latin typeface="Tahoma" pitchFamily="34" charset="0"/>
                <a:cs typeface="Tahoma" pitchFamily="34" charset="0"/>
              </a:rPr>
              <a:t>F</a:t>
            </a:r>
          </a:p>
        </p:txBody>
      </p:sp>
      <p:cxnSp>
        <p:nvCxnSpPr>
          <p:cNvPr id="60" name="AutoShape 19"/>
          <p:cNvCxnSpPr>
            <a:cxnSpLocks noChangeShapeType="1"/>
          </p:cNvCxnSpPr>
          <p:nvPr/>
        </p:nvCxnSpPr>
        <p:spPr bwMode="auto">
          <a:xfrm>
            <a:off x="1763688" y="2636912"/>
            <a:ext cx="6840760" cy="2952328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/>
            <a:tailEnd type="arrow" w="med" len="lg"/>
          </a:ln>
          <a:effectLst/>
        </p:spPr>
      </p:cxnSp>
      <p:sp>
        <p:nvSpPr>
          <p:cNvPr id="75" name="AutoShape 18"/>
          <p:cNvSpPr>
            <a:spLocks noChangeAspect="1" noChangeArrowheads="1"/>
          </p:cNvSpPr>
          <p:nvPr/>
        </p:nvSpPr>
        <p:spPr bwMode="auto">
          <a:xfrm>
            <a:off x="1115616" y="2924944"/>
            <a:ext cx="932400" cy="932400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cxnSp>
        <p:nvCxnSpPr>
          <p:cNvPr id="87" name="AutoShape 19"/>
          <p:cNvCxnSpPr>
            <a:cxnSpLocks noChangeShapeType="1"/>
          </p:cNvCxnSpPr>
          <p:nvPr/>
        </p:nvCxnSpPr>
        <p:spPr bwMode="auto">
          <a:xfrm>
            <a:off x="2195736" y="1772816"/>
            <a:ext cx="5472608" cy="4752528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/>
            <a:tailEnd type="arrow" w="med" len="lg"/>
          </a:ln>
          <a:effectLst/>
        </p:spPr>
      </p:cxnSp>
      <p:cxnSp>
        <p:nvCxnSpPr>
          <p:cNvPr id="33" name="AutoShape 27"/>
          <p:cNvCxnSpPr>
            <a:cxnSpLocks noChangeShapeType="1"/>
          </p:cNvCxnSpPr>
          <p:nvPr/>
        </p:nvCxnSpPr>
        <p:spPr bwMode="auto">
          <a:xfrm flipH="1">
            <a:off x="3490838" y="2933328"/>
            <a:ext cx="1081162" cy="927720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prstDash val="dash"/>
            <a:round/>
            <a:headEnd/>
            <a:tailEnd type="arrow"/>
          </a:ln>
          <a:effectLst/>
        </p:spPr>
      </p:cxnSp>
      <p:sp>
        <p:nvSpPr>
          <p:cNvPr id="38" name="AutoShape 18"/>
          <p:cNvSpPr>
            <a:spLocks noChangeAspect="1" noChangeArrowheads="1"/>
          </p:cNvSpPr>
          <p:nvPr/>
        </p:nvSpPr>
        <p:spPr bwMode="auto">
          <a:xfrm>
            <a:off x="1958400" y="2924944"/>
            <a:ext cx="932400" cy="932400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41" name="AutoShape 28"/>
          <p:cNvSpPr>
            <a:spLocks noChangeArrowheads="1"/>
          </p:cNvSpPr>
          <p:nvPr/>
        </p:nvSpPr>
        <p:spPr bwMode="auto">
          <a:xfrm>
            <a:off x="3715200" y="3537048"/>
            <a:ext cx="288032" cy="324000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42" name="AutoShape 18"/>
          <p:cNvSpPr>
            <a:spLocks noChangeAspect="1" noChangeArrowheads="1"/>
          </p:cNvSpPr>
          <p:nvPr/>
        </p:nvSpPr>
        <p:spPr bwMode="auto">
          <a:xfrm>
            <a:off x="3059832" y="2924944"/>
            <a:ext cx="932400" cy="932400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51" name="AutoShape 28"/>
          <p:cNvSpPr>
            <a:spLocks noChangeArrowheads="1"/>
          </p:cNvSpPr>
          <p:nvPr/>
        </p:nvSpPr>
        <p:spPr bwMode="auto">
          <a:xfrm>
            <a:off x="3851920" y="3393048"/>
            <a:ext cx="396000" cy="468000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27" name="Obdélník 26"/>
          <p:cNvSpPr/>
          <p:nvPr/>
        </p:nvSpPr>
        <p:spPr>
          <a:xfrm>
            <a:off x="1043608" y="69269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cs-CZ" sz="1600" dirty="0" smtClean="0">
                <a:latin typeface="Tahoma" pitchFamily="34" charset="0"/>
                <a:cs typeface="Tahoma" pitchFamily="34" charset="0"/>
              </a:rPr>
              <a:t>- zmenšený, přímý</a:t>
            </a:r>
          </a:p>
        </p:txBody>
      </p:sp>
      <p:grpSp>
        <p:nvGrpSpPr>
          <p:cNvPr id="28" name="Skupina 27"/>
          <p:cNvGrpSpPr/>
          <p:nvPr/>
        </p:nvGrpSpPr>
        <p:grpSpPr>
          <a:xfrm>
            <a:off x="4464000" y="2348880"/>
            <a:ext cx="288032" cy="2880320"/>
            <a:chOff x="7668344" y="2060848"/>
            <a:chExt cx="288016" cy="2160240"/>
          </a:xfrm>
        </p:grpSpPr>
        <p:cxnSp>
          <p:nvCxnSpPr>
            <p:cNvPr id="29" name="Přímá spojovací čára 28"/>
            <p:cNvCxnSpPr/>
            <p:nvPr/>
          </p:nvCxnSpPr>
          <p:spPr>
            <a:xfrm>
              <a:off x="7812360" y="2132856"/>
              <a:ext cx="0" cy="2016224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Skupina 18"/>
            <p:cNvGrpSpPr/>
            <p:nvPr/>
          </p:nvGrpSpPr>
          <p:grpSpPr>
            <a:xfrm>
              <a:off x="7668344" y="2060848"/>
              <a:ext cx="288016" cy="72008"/>
              <a:chOff x="7668344" y="2060848"/>
              <a:chExt cx="288016" cy="72008"/>
            </a:xfrm>
          </p:grpSpPr>
          <p:cxnSp>
            <p:nvCxnSpPr>
              <p:cNvPr id="36" name="Přímá spojovací čára 35"/>
              <p:cNvCxnSpPr/>
              <p:nvPr/>
            </p:nvCxnSpPr>
            <p:spPr>
              <a:xfrm>
                <a:off x="7668344" y="2060848"/>
                <a:ext cx="144016" cy="7200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Přímá spojovací čára 36"/>
              <p:cNvCxnSpPr/>
              <p:nvPr/>
            </p:nvCxnSpPr>
            <p:spPr>
              <a:xfrm flipV="1">
                <a:off x="7812360" y="2060848"/>
                <a:ext cx="144000" cy="7200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Skupina 19"/>
            <p:cNvGrpSpPr/>
            <p:nvPr/>
          </p:nvGrpSpPr>
          <p:grpSpPr>
            <a:xfrm rot="10800000">
              <a:off x="7668344" y="4149080"/>
              <a:ext cx="288016" cy="72008"/>
              <a:chOff x="7668344" y="2060848"/>
              <a:chExt cx="288016" cy="72008"/>
            </a:xfrm>
          </p:grpSpPr>
          <p:cxnSp>
            <p:nvCxnSpPr>
              <p:cNvPr id="34" name="Přímá spojovací čára 33"/>
              <p:cNvCxnSpPr/>
              <p:nvPr/>
            </p:nvCxnSpPr>
            <p:spPr>
              <a:xfrm>
                <a:off x="7668344" y="2060848"/>
                <a:ext cx="144016" cy="7200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Přímá spojovací čára 34"/>
              <p:cNvCxnSpPr/>
              <p:nvPr/>
            </p:nvCxnSpPr>
            <p:spPr>
              <a:xfrm flipV="1">
                <a:off x="7812360" y="2060848"/>
                <a:ext cx="144000" cy="7200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000"/>
                            </p:stCondLst>
                            <p:childTnLst>
                              <p:par>
                                <p:cTn id="1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2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16" grpId="0" animBg="1"/>
      <p:bldP spid="37916" grpId="1" animBg="1"/>
      <p:bldP spid="75" grpId="0" animBg="1"/>
      <p:bldP spid="75" grpId="1" animBg="1"/>
      <p:bldP spid="38" grpId="0" animBg="1"/>
      <p:bldP spid="38" grpId="1" animBg="1"/>
      <p:bldP spid="41" grpId="0" animBg="1"/>
      <p:bldP spid="41" grpId="2" animBg="1"/>
      <p:bldP spid="42" grpId="1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>
              <a:defRPr/>
            </a:pPr>
            <a:r>
              <a:rPr lang="cs-CZ" sz="2000" b="1" kern="1200" dirty="0" smtClean="0">
                <a:latin typeface="Tahoma" pitchFamily="34" charset="0"/>
                <a:cs typeface="Tahoma" pitchFamily="34" charset="0"/>
              </a:rPr>
              <a:t>Provedení pokusu č.2:</a:t>
            </a:r>
          </a:p>
          <a:p>
            <a:pPr>
              <a:buFontTx/>
              <a:buNone/>
              <a:defRPr/>
            </a:pPr>
            <a:endParaRPr lang="cs-CZ" dirty="0"/>
          </a:p>
        </p:txBody>
      </p:sp>
      <p:pic>
        <p:nvPicPr>
          <p:cNvPr id="4" name="VY_32_INOVACE_07_17_PAOL_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71600" y="836712"/>
            <a:ext cx="6984776" cy="5238582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Výchozí návrh">
  <a:themeElements>
    <a:clrScheme name="Výchozí návrh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290094</TotalTime>
  <Words>74</Words>
  <Application>Microsoft Office PowerPoint</Application>
  <PresentationFormat>Předvádění na obrazovce (4:3)</PresentationFormat>
  <Paragraphs>47</Paragraphs>
  <Slides>9</Slides>
  <Notes>0</Notes>
  <HiddenSlides>0</HiddenSlides>
  <MMClips>2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Výchozí návrh</vt:lpstr>
      <vt:lpstr>Střední průmyslová škola elektrotechnická a informačních technologií Brno   Číslo a název projektu: CZ.1.07/1.5.00/34.0521 – Investice do vzdělání    nesou nejvyšší úrok                              Autor: Mgr. Olga Padúchová             Tematická sada: Fyzikální pokusy – Geometrická optika                               Téma: Zobrazení předmětu spojkou a rozptylkou                 Číslo materiálu: VY_32_INOVACE_07_17_PAOL</vt:lpstr>
      <vt:lpstr>Snímek 2</vt:lpstr>
      <vt:lpstr>Snímek 3</vt:lpstr>
      <vt:lpstr>Snímek 4</vt:lpstr>
      <vt:lpstr>Snímek 5</vt:lpstr>
      <vt:lpstr>Snímek 6</vt:lpstr>
      <vt:lpstr>Snímek 7</vt:lpstr>
      <vt:lpstr>Snímek 8</vt:lpstr>
      <vt:lpstr>Snímek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nesou nejvyšší úrok  Autor: Mgr. Olga Padúchová  Tematická sada: Fyzikální pokusy – Mechanika I   Téma: Pohyb rovnoměrně přímočarý    Číslo materiálu: VY_32_INOVACE_01_01</dc:title>
  <dc:creator>Padúchova Olga</dc:creator>
  <cp:lastModifiedBy>semeradova</cp:lastModifiedBy>
  <cp:revision>287</cp:revision>
  <dcterms:created xsi:type="dcterms:W3CDTF">2012-09-22T09:54:19Z</dcterms:created>
  <dcterms:modified xsi:type="dcterms:W3CDTF">2014-05-26T16:46:39Z</dcterms:modified>
</cp:coreProperties>
</file>