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2"/>
  </p:notesMasterIdLst>
  <p:handoutMasterIdLst>
    <p:handoutMasterId r:id="rId23"/>
  </p:handoutMasterIdLst>
  <p:sldIdLst>
    <p:sldId id="286" r:id="rId2"/>
    <p:sldId id="291" r:id="rId3"/>
    <p:sldId id="287" r:id="rId4"/>
    <p:sldId id="258" r:id="rId5"/>
    <p:sldId id="261" r:id="rId6"/>
    <p:sldId id="272" r:id="rId7"/>
    <p:sldId id="263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81" r:id="rId17"/>
    <p:sldId id="282" r:id="rId18"/>
    <p:sldId id="283" r:id="rId19"/>
    <p:sldId id="284" r:id="rId20"/>
    <p:sldId id="290" r:id="rId21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24" autoAdjust="0"/>
  </p:normalViewPr>
  <p:slideViewPr>
    <p:cSldViewPr>
      <p:cViewPr>
        <p:scale>
          <a:sx n="100" d="100"/>
          <a:sy n="100" d="100"/>
        </p:scale>
        <p:origin x="-1038" y="2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3092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pPr>
              <a:defRPr/>
            </a:pPr>
            <a:fld id="{A4F4E601-623D-4C2B-A82F-62EEDF332E76}" type="datetimeFigureOut">
              <a:rPr lang="cs-CZ"/>
              <a:pPr>
                <a:defRPr/>
              </a:pPr>
              <a:t>18.5.2014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3092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pPr>
              <a:defRPr/>
            </a:pPr>
            <a:fld id="{00FB4773-AAD7-4D03-AEE3-A6A0A4AFD97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845028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465386B4-B00B-4B40-A323-42F1CBEB326D}" type="datetimeFigureOut">
              <a:rPr lang="cs-CZ"/>
              <a:pPr>
                <a:defRPr/>
              </a:pPr>
              <a:t>18.5.2014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3775" y="766763"/>
            <a:ext cx="5114925" cy="383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3"/>
            <a:ext cx="5681980" cy="4604147"/>
          </a:xfrm>
          <a:prstGeom prst="rect">
            <a:avLst/>
          </a:prstGeom>
        </p:spPr>
        <p:txBody>
          <a:bodyPr vert="horz" lIns="99048" tIns="49524" rIns="99048" bIns="49524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2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FBFDFB18-B063-484E-8E4F-39E56EBFEC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5861566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dirty="0" smtClean="0"/>
              <a:t>Doplnit tabulku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Tady bych dal příklad třeba dvou označených vodičů</a:t>
            </a: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Popsat tabulku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C44ED8-50F3-4991-95C0-EBE969539D01}" type="datetime1">
              <a:rPr lang="cs-CZ"/>
              <a:pPr>
                <a:defRPr/>
              </a:pPr>
              <a:t>18.5.2014</a:t>
            </a:fld>
            <a:endParaRPr lang="cs-CZ" dirty="0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23AE00-60D7-403E-B7BE-FC919F26514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693B6D-CBED-4A4E-8AE7-C56A92F48951}" type="datetime1">
              <a:rPr lang="cs-CZ"/>
              <a:pPr>
                <a:defRPr/>
              </a:pPr>
              <a:t>18.5.2014</a:t>
            </a:fld>
            <a:endParaRPr lang="cs-CZ" dirty="0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83C8A5-BB2B-40F6-80CF-57EF83DB129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05D33-D767-4165-B2CB-E08C30B8DD07}" type="datetime1">
              <a:rPr lang="cs-CZ"/>
              <a:pPr>
                <a:defRPr/>
              </a:pPr>
              <a:t>18.5.2014</a:t>
            </a:fld>
            <a:endParaRPr lang="cs-CZ" dirty="0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7EBEC2-C5E1-4B8C-BDD9-3AF0BA69397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0CFB4-D262-417B-8D6D-4AAA7A1FAEA6}" type="datetime1">
              <a:rPr lang="cs-CZ"/>
              <a:pPr>
                <a:defRPr/>
              </a:pPr>
              <a:t>18.5.2014</a:t>
            </a:fld>
            <a:endParaRPr lang="cs-CZ" dirty="0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B5EDE0-A62D-42D8-AAE6-934B2E40E1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C4C0FD-EB16-4B95-99AE-4490DC596413}" type="datetime1">
              <a:rPr lang="cs-CZ"/>
              <a:pPr>
                <a:defRPr/>
              </a:pPr>
              <a:t>18.5.2014</a:t>
            </a:fld>
            <a:endParaRPr lang="cs-CZ" dirty="0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9AE13C-6069-41B2-8F66-9752B19DADC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95516B-35E3-4405-B785-E418725B2462}" type="datetime1">
              <a:rPr lang="cs-CZ"/>
              <a:pPr>
                <a:defRPr/>
              </a:pPr>
              <a:t>18.5.2014</a:t>
            </a:fld>
            <a:endParaRPr lang="cs-CZ" dirty="0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A08407-5A81-47AA-8192-67F513AF98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CE920F-E215-4E40-88EE-AB4EF5A51C7D}" type="datetime1">
              <a:rPr lang="cs-CZ"/>
              <a:pPr>
                <a:defRPr/>
              </a:pPr>
              <a:t>18.5.2014</a:t>
            </a:fld>
            <a:endParaRPr lang="cs-CZ" dirty="0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A89343-4070-4DFB-AAB6-58D8E9B8612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3D5E79-8C91-44EF-BC6E-798302D83210}" type="datetime1">
              <a:rPr lang="cs-CZ"/>
              <a:pPr>
                <a:defRPr/>
              </a:pPr>
              <a:t>18.5.2014</a:t>
            </a:fld>
            <a:endParaRPr lang="cs-CZ" dirty="0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C1CF7-6221-4D5A-9233-DD02E8C5E11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717AF8-ACDB-4105-A43C-A6B66FD5F02E}" type="datetime1">
              <a:rPr lang="cs-CZ"/>
              <a:pPr>
                <a:defRPr/>
              </a:pPr>
              <a:t>18.5.2014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5774D-6BAB-49FE-930D-3BB6E3ECF68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A57A2-EF48-4CA9-8AA3-6BEEC659A4CC}" type="datetime1">
              <a:rPr lang="cs-CZ"/>
              <a:pPr>
                <a:defRPr/>
              </a:pPr>
              <a:t>18.5.2014</a:t>
            </a:fld>
            <a:endParaRPr lang="cs-CZ" dirty="0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FBF4B-E0EB-4108-8549-E6D3F5F3826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652D1D-DF73-4949-B100-061E859AC9AA}" type="datetime1">
              <a:rPr lang="cs-CZ"/>
              <a:pPr>
                <a:defRPr/>
              </a:pPr>
              <a:t>18.5.2014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7072B3-8E6D-4B0D-8D5D-BBEC246442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B414DA5-ECE2-437E-AA04-0AD16AAB9933}" type="datetime1">
              <a:rPr lang="cs-CZ"/>
              <a:pPr>
                <a:defRPr/>
              </a:pPr>
              <a:t>18.5.2014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F23FD-055F-4776-B870-F103930222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2" r:id="rId2"/>
    <p:sldLayoutId id="2147483823" r:id="rId3"/>
    <p:sldLayoutId id="2147483818" r:id="rId4"/>
    <p:sldLayoutId id="2147483824" r:id="rId5"/>
    <p:sldLayoutId id="2147483819" r:id="rId6"/>
    <p:sldLayoutId id="2147483825" r:id="rId7"/>
    <p:sldLayoutId id="2147483826" r:id="rId8"/>
    <p:sldLayoutId id="2147483827" r:id="rId9"/>
    <p:sldLayoutId id="2147483820" r:id="rId10"/>
    <p:sldLayoutId id="2147483828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8569325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3. 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PROJEKT ELEKTROINSTALACE RD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VY_52_INOVACE_01_05_KEZU</a:t>
            </a: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2344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3. 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Projekt elektroinstalace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RD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VY_52_INOVACE_01_05_KEZU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Z3K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12. 11. 2013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studenty 3. ročníku SPŠEIT. Jedná se o výkladovou prezentaci k problematice projektování elektroinstalace RD. Studenti se seznámí s pravidly pro projektování a jednotlivými částmi projektu.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Projektová dokumentace, zásuvkové a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světelné obvody, rozvaděč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Projekt elektroinstalace </a:t>
            </a:r>
            <a:r>
              <a:rPr lang="cs-CZ" sz="2800" dirty="0" err="1" smtClean="0"/>
              <a:t>rd</a:t>
            </a:r>
            <a:endParaRPr lang="cs-CZ" sz="2800" dirty="0"/>
          </a:p>
        </p:txBody>
      </p:sp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6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428604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/>
              <a:t>Projekt elektroinstalace RD, jednotlivé části projektu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267" name="Zástupný symbol pro obsah 4"/>
          <p:cNvSpPr>
            <a:spLocks noGrp="1"/>
          </p:cNvSpPr>
          <p:nvPr>
            <p:ph idx="1"/>
          </p:nvPr>
        </p:nvSpPr>
        <p:spPr>
          <a:xfrm>
            <a:off x="519113" y="1428750"/>
            <a:ext cx="8085137" cy="3440113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sz="2000" dirty="0"/>
              <a:t>Projekt elektroinstalace </a:t>
            </a:r>
            <a:r>
              <a:rPr lang="cs-CZ" sz="2000" dirty="0" smtClean="0"/>
              <a:t>RD se skládá ze 3 důležitých částí:</a:t>
            </a:r>
          </a:p>
          <a:p>
            <a:pPr>
              <a:defRPr/>
            </a:pPr>
            <a:endParaRPr lang="cs-CZ" sz="2000" dirty="0"/>
          </a:p>
          <a:p>
            <a:pPr marL="0" indent="0">
              <a:buFont typeface="Wingdings 2" pitchFamily="18" charset="2"/>
              <a:buNone/>
              <a:defRPr/>
            </a:pPr>
            <a:r>
              <a:rPr lang="cs-CZ" sz="2000" dirty="0" smtClean="0"/>
              <a:t>1) Žádost </a:t>
            </a:r>
            <a:r>
              <a:rPr lang="cs-CZ" sz="2000" dirty="0"/>
              <a:t>o připojení RD </a:t>
            </a:r>
          </a:p>
          <a:p>
            <a:pPr marL="0" indent="0">
              <a:buFont typeface="Wingdings 2" pitchFamily="18" charset="2"/>
              <a:buNone/>
              <a:defRPr/>
            </a:pPr>
            <a:r>
              <a:rPr lang="cs-CZ" sz="2000" dirty="0"/>
              <a:t>2</a:t>
            </a:r>
            <a:r>
              <a:rPr lang="cs-CZ" sz="2000" dirty="0" smtClean="0"/>
              <a:t>) Projektová dokumentace</a:t>
            </a:r>
            <a:endParaRPr lang="cs-CZ" sz="2000" dirty="0"/>
          </a:p>
          <a:p>
            <a:pPr marL="0" indent="0">
              <a:buFont typeface="Wingdings 2" pitchFamily="18" charset="2"/>
              <a:buNone/>
              <a:defRPr/>
            </a:pPr>
            <a:r>
              <a:rPr lang="cs-CZ" sz="2000" dirty="0"/>
              <a:t>3</a:t>
            </a:r>
            <a:r>
              <a:rPr lang="cs-CZ" sz="2000" dirty="0" smtClean="0"/>
              <a:t>) Technická zpráva </a:t>
            </a:r>
          </a:p>
          <a:p>
            <a:pPr marL="0" indent="0">
              <a:buFont typeface="Wingdings 2" pitchFamily="18" charset="2"/>
              <a:buNone/>
              <a:defRPr/>
            </a:pPr>
            <a:endParaRPr lang="cs-CZ" sz="2000" dirty="0"/>
          </a:p>
          <a:p>
            <a:pPr marL="0" indent="0">
              <a:buFont typeface="Wingdings 2" pitchFamily="18" charset="2"/>
              <a:buNone/>
              <a:defRPr/>
            </a:pPr>
            <a:r>
              <a:rPr lang="cs-CZ" sz="2000" dirty="0" smtClean="0"/>
              <a:t>Části musí být řádně oddělené a </a:t>
            </a:r>
            <a:r>
              <a:rPr lang="cs-CZ" sz="2000" smtClean="0"/>
              <a:t>popsané tak, aby bylo zřejmé, </a:t>
            </a:r>
            <a:r>
              <a:rPr lang="cs-CZ" sz="2000" dirty="0" smtClean="0"/>
              <a:t>o jakou část se jedná.</a:t>
            </a:r>
            <a:endParaRPr lang="cs-CZ" sz="2000" dirty="0"/>
          </a:p>
        </p:txBody>
      </p:sp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4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/20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32" y="447660"/>
            <a:ext cx="728312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Část 1) Žádost o připojení rodinného domu</a:t>
            </a:r>
            <a:endParaRPr lang="cs-CZ" sz="2400" dirty="0"/>
          </a:p>
        </p:txBody>
      </p:sp>
      <p:sp>
        <p:nvSpPr>
          <p:cNvPr id="13315" name="Zástupný symbol pro obsah 3"/>
          <p:cNvSpPr>
            <a:spLocks noGrp="1"/>
          </p:cNvSpPr>
          <p:nvPr>
            <p:ph idx="1"/>
          </p:nvPr>
        </p:nvSpPr>
        <p:spPr>
          <a:xfrm>
            <a:off x="577850" y="1557338"/>
            <a:ext cx="8170863" cy="45259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Žádosti o připojení se dělí na dva druhy:</a:t>
            </a:r>
            <a:br>
              <a:rPr lang="cs-CZ" sz="2000" dirty="0" smtClean="0"/>
            </a:br>
            <a:r>
              <a:rPr lang="cs-CZ" sz="2000" dirty="0" smtClean="0"/>
              <a:t>- momentovou (chvilkovou)</a:t>
            </a:r>
            <a:br>
              <a:rPr lang="cs-CZ" sz="2000" dirty="0" smtClean="0"/>
            </a:br>
            <a:r>
              <a:rPr lang="cs-CZ" sz="2000" dirty="0" smtClean="0"/>
              <a:t>- trvalou (stálou)</a:t>
            </a:r>
            <a:br>
              <a:rPr lang="cs-CZ" sz="2000" dirty="0" smtClean="0"/>
            </a:br>
            <a:endParaRPr lang="cs-CZ" sz="20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V případě připojení rodinného domu se jedná o připojení trvalé. Formulář je volně dostupný na stránkách </a:t>
            </a:r>
            <a:r>
              <a:rPr lang="cs-CZ" sz="2000" dirty="0" err="1" smtClean="0"/>
              <a:t>EONu</a:t>
            </a:r>
            <a:r>
              <a:rPr lang="cs-CZ" sz="2000" dirty="0" smtClean="0"/>
              <a:t> nebo při osobní návštěvě této firmy.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Pro projektovou dokumentaci je nutné její podání ještě před samotnou realizací projektu. </a:t>
            </a:r>
          </a:p>
          <a:p>
            <a:pPr eaLnBrk="1" hangingPunct="1">
              <a:buFont typeface="Wingdings" pitchFamily="2" charset="2"/>
              <a:buChar char="§"/>
            </a:pPr>
            <a:endParaRPr lang="cs-CZ" sz="2000" dirty="0" smtClean="0"/>
          </a:p>
        </p:txBody>
      </p:sp>
      <p:pic>
        <p:nvPicPr>
          <p:cNvPr id="12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5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/20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7" name="Zahnutá šipka doprava 16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eva 17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Část 1) Žádost o připojení rodinného domu</a:t>
            </a:r>
            <a:endParaRPr lang="cs-CZ" sz="2400" dirty="0"/>
          </a:p>
        </p:txBody>
      </p:sp>
      <p:sp>
        <p:nvSpPr>
          <p:cNvPr id="14339" name="Zástupný symbol pro obsah 3"/>
          <p:cNvSpPr txBox="1">
            <a:spLocks/>
          </p:cNvSpPr>
          <p:nvPr/>
        </p:nvSpPr>
        <p:spPr bwMode="auto">
          <a:xfrm>
            <a:off x="581025" y="1341438"/>
            <a:ext cx="798195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>
                <a:solidFill>
                  <a:schemeClr val="tx2"/>
                </a:solidFill>
                <a:latin typeface="Franklin Gothic Book" pitchFamily="34" charset="0"/>
              </a:rPr>
              <a:t>Žádost má dvě strany a musí být vytisknuta barevně a oboustranně.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>
                <a:solidFill>
                  <a:schemeClr val="tx2"/>
                </a:solidFill>
                <a:latin typeface="Franklin Gothic Book" pitchFamily="34" charset="0"/>
              </a:rPr>
              <a:t>Její vyplnění určuje sazbu, kterou bude RD odebírat.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endParaRPr lang="cs-CZ" sz="2000">
              <a:solidFill>
                <a:schemeClr val="tx2"/>
              </a:solidFill>
              <a:latin typeface="Franklin Gothic Book" pitchFamily="34" charset="0"/>
            </a:endParaRPr>
          </a:p>
        </p:txBody>
      </p:sp>
      <p:grpSp>
        <p:nvGrpSpPr>
          <p:cNvPr id="14340" name="Skupina 8"/>
          <p:cNvGrpSpPr>
            <a:grpSpLocks noChangeAspect="1"/>
          </p:cNvGrpSpPr>
          <p:nvPr/>
        </p:nvGrpSpPr>
        <p:grpSpPr bwMode="auto">
          <a:xfrm>
            <a:off x="1547813" y="2205038"/>
            <a:ext cx="5984875" cy="3743325"/>
            <a:chOff x="561899" y="1786920"/>
            <a:chExt cx="7234442" cy="5040000"/>
          </a:xfrm>
        </p:grpSpPr>
        <p:pic>
          <p:nvPicPr>
            <p:cNvPr id="13317" name="Obrázek 6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61899" y="1786920"/>
              <a:ext cx="3561571" cy="50400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3318" name="Obrázek 7"/>
            <p:cNvPicPr>
              <a:picLocks noChangeAspect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242445" y="1786920"/>
              <a:ext cx="3553896" cy="50400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pic>
        <p:nvPicPr>
          <p:cNvPr id="7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6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/20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2" name="Zahnutá šipka doprava 11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eva 1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348" name="TextovéPole 9"/>
          <p:cNvSpPr txBox="1">
            <a:spLocks noChangeArrowheads="1"/>
          </p:cNvSpPr>
          <p:nvPr/>
        </p:nvSpPr>
        <p:spPr bwMode="auto">
          <a:xfrm>
            <a:off x="1476375" y="6021388"/>
            <a:ext cx="5256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 dirty="0">
                <a:latin typeface="+mn-lt"/>
              </a:rPr>
              <a:t>Obr. 1 Žádost o připojení RD </a:t>
            </a:r>
            <a:r>
              <a:rPr lang="cs-CZ" sz="1200" dirty="0">
                <a:latin typeface="+mn-lt"/>
              </a:rPr>
              <a:t>(Zdroj: http://www.</a:t>
            </a:r>
            <a:r>
              <a:rPr lang="cs-CZ" sz="1200" dirty="0" err="1">
                <a:latin typeface="+mn-lt"/>
              </a:rPr>
              <a:t>eon.cz</a:t>
            </a:r>
            <a:r>
              <a:rPr lang="cs-CZ" sz="1200" dirty="0">
                <a:latin typeface="+mn-lt"/>
              </a:rPr>
              <a:t>)</a:t>
            </a:r>
          </a:p>
          <a:p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4628" y="500042"/>
            <a:ext cx="8199338" cy="68578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/>
              <a:t>Část </a:t>
            </a:r>
            <a:r>
              <a:rPr lang="cs-CZ" sz="2400" dirty="0" smtClean="0"/>
              <a:t>2) Projektová dokumentace</a:t>
            </a:r>
            <a:endParaRPr lang="cs-CZ" sz="2400" dirty="0"/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7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/20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370" name="Zástupný symbol pro obsah 3"/>
          <p:cNvSpPr txBox="1">
            <a:spLocks/>
          </p:cNvSpPr>
          <p:nvPr/>
        </p:nvSpPr>
        <p:spPr bwMode="auto">
          <a:xfrm>
            <a:off x="577850" y="1916113"/>
            <a:ext cx="798195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just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 dirty="0">
                <a:solidFill>
                  <a:schemeClr val="tx2"/>
                </a:solidFill>
                <a:latin typeface="Franklin Gothic Book" pitchFamily="34" charset="0"/>
              </a:rPr>
              <a:t>Projektová dokumentace je nejsložitější část konstrukční práce. Musí obsahovat přílohy, znázorňující všechny potřebné obvody a uložení kabelů dle platných norem.</a:t>
            </a:r>
          </a:p>
          <a:p>
            <a:pPr marL="342900" indent="-342900" algn="just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endParaRPr lang="cs-CZ" sz="2000" dirty="0">
              <a:solidFill>
                <a:schemeClr val="tx2"/>
              </a:solidFill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44628" y="500042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Část 2) Projektová dokumentace</a:t>
            </a:r>
            <a:endParaRPr lang="cs-CZ" sz="2400" dirty="0"/>
          </a:p>
        </p:txBody>
      </p:sp>
      <p:sp>
        <p:nvSpPr>
          <p:cNvPr id="16387" name="Zástupný symbol pro obsah 3"/>
          <p:cNvSpPr txBox="1">
            <a:spLocks/>
          </p:cNvSpPr>
          <p:nvPr/>
        </p:nvSpPr>
        <p:spPr bwMode="auto">
          <a:xfrm>
            <a:off x="585788" y="2133600"/>
            <a:ext cx="7981950" cy="260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just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 dirty="0">
                <a:solidFill>
                  <a:schemeClr val="tx2"/>
                </a:solidFill>
                <a:latin typeface="Franklin Gothic Book" pitchFamily="34" charset="0"/>
              </a:rPr>
              <a:t>První příloha projektové dokumentace je situační plán znázorňující přípojku NN na pozemku. </a:t>
            </a:r>
            <a:r>
              <a:rPr lang="cs-CZ" sz="2000" dirty="0" smtClean="0">
                <a:solidFill>
                  <a:schemeClr val="tx2"/>
                </a:solidFill>
                <a:latin typeface="Franklin Gothic Book" pitchFamily="34" charset="0"/>
              </a:rPr>
              <a:t>Zároveň obsahuje </a:t>
            </a:r>
            <a:r>
              <a:rPr lang="cs-CZ" sz="2000" dirty="0">
                <a:solidFill>
                  <a:schemeClr val="tx2"/>
                </a:solidFill>
                <a:latin typeface="Franklin Gothic Book" pitchFamily="34" charset="0"/>
              </a:rPr>
              <a:t>řez způsobu uložení vodičů vhodný pro příslušnou půdu a dle norem.</a:t>
            </a:r>
          </a:p>
          <a:p>
            <a:pPr marL="342900" indent="-342900" algn="just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endParaRPr lang="cs-CZ" sz="2000" dirty="0">
              <a:solidFill>
                <a:schemeClr val="tx2"/>
              </a:solidFill>
              <a:latin typeface="Franklin Gothic Book" pitchFamily="34" charset="0"/>
            </a:endParaRPr>
          </a:p>
          <a:p>
            <a:pPr marL="342900" indent="-342900" algn="just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 dirty="0">
                <a:solidFill>
                  <a:schemeClr val="tx2"/>
                </a:solidFill>
                <a:latin typeface="Franklin Gothic Book" pitchFamily="34" charset="0"/>
              </a:rPr>
              <a:t>Samotné značky označující rozvaděč, přípojkovou skříň a elektroměr jsou dané. Neměly by se zaměňovat a jejich postavení na pozemku by mělo být v rámci praktičnosti a přístupnosti pro odečet. </a:t>
            </a:r>
          </a:p>
          <a:p>
            <a:pPr marL="342900" indent="-342900" algn="just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endParaRPr lang="cs-CZ" sz="2000" dirty="0">
              <a:solidFill>
                <a:schemeClr val="tx2"/>
              </a:solidFill>
              <a:latin typeface="Franklin Gothic Book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77118" y="943016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Situační plán – přípojka NN</a:t>
            </a:r>
            <a:endParaRPr lang="cs-CZ" sz="2400" dirty="0"/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8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/20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1" name="Zahnutá šipka doprava 10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eva 1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44628" y="500042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Část 2) Projektová dokumentace</a:t>
            </a:r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77118" y="943016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Situační plán – přípojka NN</a:t>
            </a:r>
            <a:endParaRPr lang="cs-CZ" sz="2400" dirty="0"/>
          </a:p>
        </p:txBody>
      </p:sp>
      <p:pic>
        <p:nvPicPr>
          <p:cNvPr id="16388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1628775"/>
            <a:ext cx="6191250" cy="4356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9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/20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1" name="Zahnutá šipka doprava 10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eva 1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420" name="TextovéPole 9"/>
          <p:cNvSpPr txBox="1">
            <a:spLocks noChangeArrowheads="1"/>
          </p:cNvSpPr>
          <p:nvPr/>
        </p:nvSpPr>
        <p:spPr bwMode="auto">
          <a:xfrm>
            <a:off x="1403350" y="6021388"/>
            <a:ext cx="5256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2 Situační plán stavby s přípojkou NN</a:t>
            </a:r>
            <a:endParaRPr lang="cs-CZ" sz="1200" dirty="0"/>
          </a:p>
          <a:p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44628" y="500042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Část 2) Projektová dokumentace</a:t>
            </a:r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77118" y="943016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Schéma </a:t>
            </a:r>
            <a:r>
              <a:rPr lang="cs-CZ" sz="2400" dirty="0" err="1" smtClean="0"/>
              <a:t>hds</a:t>
            </a:r>
            <a:r>
              <a:rPr lang="cs-CZ" sz="2400" dirty="0" smtClean="0"/>
              <a:t> a re</a:t>
            </a:r>
            <a:endParaRPr lang="cs-CZ" sz="2400" dirty="0"/>
          </a:p>
        </p:txBody>
      </p:sp>
      <p:sp>
        <p:nvSpPr>
          <p:cNvPr id="18436" name="Zástupný symbol pro obsah 3"/>
          <p:cNvSpPr txBox="1">
            <a:spLocks/>
          </p:cNvSpPr>
          <p:nvPr/>
        </p:nvSpPr>
        <p:spPr bwMode="auto">
          <a:xfrm>
            <a:off x="585788" y="1557338"/>
            <a:ext cx="7981950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>
                <a:solidFill>
                  <a:schemeClr val="tx2"/>
                </a:solidFill>
                <a:latin typeface="Franklin Gothic Book" pitchFamily="34" charset="0"/>
              </a:rPr>
              <a:t>Další nedílnou součástí projektové dokumentace je schéma HDS a RE. Znázorňuje jejich připojení na místě, které vyznačuje situační plán.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endParaRPr lang="cs-CZ" sz="2000">
              <a:solidFill>
                <a:schemeClr val="tx2"/>
              </a:solidFill>
              <a:latin typeface="Franklin Gothic Book" pitchFamily="34" charset="0"/>
            </a:endParaRPr>
          </a:p>
        </p:txBody>
      </p:sp>
      <p:pic>
        <p:nvPicPr>
          <p:cNvPr id="17413" name="Obrázek 5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225" y="2332038"/>
            <a:ext cx="5178425" cy="36718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10/20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8" name="Zahnutá šipka doprava 1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eva 1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445" name="TextovéPole 9"/>
          <p:cNvSpPr txBox="1">
            <a:spLocks noChangeArrowheads="1"/>
          </p:cNvSpPr>
          <p:nvPr/>
        </p:nvSpPr>
        <p:spPr bwMode="auto">
          <a:xfrm>
            <a:off x="1763713" y="6064250"/>
            <a:ext cx="5256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3 Hlavní domovní skříň</a:t>
            </a:r>
            <a:endParaRPr lang="cs-CZ" sz="1200" dirty="0"/>
          </a:p>
          <a:p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44628" y="500042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Část 2) Projektová dokumentace</a:t>
            </a:r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77118" y="943016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Vnitřní zapojení RE</a:t>
            </a:r>
            <a:endParaRPr lang="cs-CZ" sz="2400" dirty="0"/>
          </a:p>
        </p:txBody>
      </p:sp>
      <p:sp>
        <p:nvSpPr>
          <p:cNvPr id="19460" name="Zástupný symbol pro obsah 3"/>
          <p:cNvSpPr txBox="1">
            <a:spLocks/>
          </p:cNvSpPr>
          <p:nvPr/>
        </p:nvSpPr>
        <p:spPr bwMode="auto">
          <a:xfrm>
            <a:off x="788988" y="2051050"/>
            <a:ext cx="7959725" cy="2601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Aft>
                <a:spcPts val="1200"/>
              </a:spcAft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>
                <a:solidFill>
                  <a:schemeClr val="tx2"/>
                </a:solidFill>
                <a:latin typeface="Franklin Gothic Book" pitchFamily="34" charset="0"/>
              </a:rPr>
              <a:t>Třetí nutnou součástí je vnitřní zapojení RE. </a:t>
            </a:r>
          </a:p>
          <a:p>
            <a:pPr marL="342900" indent="-342900">
              <a:spcAft>
                <a:spcPts val="1200"/>
              </a:spcAft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>
                <a:solidFill>
                  <a:schemeClr val="tx2"/>
                </a:solidFill>
                <a:latin typeface="Franklin Gothic Book" pitchFamily="34" charset="0"/>
              </a:rPr>
              <a:t>Musí být v souladu s požadovanou sazbou.</a:t>
            </a:r>
          </a:p>
          <a:p>
            <a:pPr marL="342900" indent="-342900">
              <a:spcAft>
                <a:spcPts val="1200"/>
              </a:spcAft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>
                <a:solidFill>
                  <a:schemeClr val="tx2"/>
                </a:solidFill>
                <a:latin typeface="Franklin Gothic Book" pitchFamily="34" charset="0"/>
              </a:rPr>
              <a:t>Samotné zapojení si většinou určuje distribuční firma a jejich schémata jsou rovněž dostupná na webových stránkách, pouze se upravuje zadání dle potřeb přípojky.</a:t>
            </a:r>
          </a:p>
          <a:p>
            <a:pPr marL="342900" indent="-342900">
              <a:spcAft>
                <a:spcPts val="1200"/>
              </a:spcAft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>
                <a:solidFill>
                  <a:schemeClr val="tx2"/>
                </a:solidFill>
                <a:latin typeface="Franklin Gothic Book" pitchFamily="34" charset="0"/>
              </a:rPr>
              <a:t> Také na žádost zákazníka je možné upravit pojistky.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§"/>
            </a:pPr>
            <a:endParaRPr lang="cs-CZ" sz="2000">
              <a:solidFill>
                <a:schemeClr val="tx2"/>
              </a:solidFill>
              <a:latin typeface="Franklin Gothic Book" pitchFamily="34" charset="0"/>
            </a:endParaRPr>
          </a:p>
        </p:txBody>
      </p:sp>
      <p:pic>
        <p:nvPicPr>
          <p:cNvPr id="12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11/20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7" name="Zahnutá šipka doprava 16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eva 17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44628" y="500042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Část 2) Projektová dokumentace</a:t>
            </a:r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77118" y="943016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Vnitřní zapojení RE</a:t>
            </a:r>
            <a:endParaRPr lang="cs-CZ" sz="2400" dirty="0"/>
          </a:p>
        </p:txBody>
      </p:sp>
      <p:pic>
        <p:nvPicPr>
          <p:cNvPr id="1946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1616075"/>
            <a:ext cx="6192838" cy="43926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12/20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7" name="Zahnutá šipka doprava 16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eva 17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0492" name="TextovéPole 9"/>
          <p:cNvSpPr txBox="1">
            <a:spLocks noChangeArrowheads="1"/>
          </p:cNvSpPr>
          <p:nvPr/>
        </p:nvSpPr>
        <p:spPr bwMode="auto">
          <a:xfrm>
            <a:off x="1331913" y="6064250"/>
            <a:ext cx="5256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latin typeface="Franklin Gothic Book" pitchFamily="34" charset="0"/>
              </a:rPr>
              <a:t>Obr. 4 Vnitřní zapojení RE</a:t>
            </a:r>
            <a:endParaRPr lang="cs-CZ" sz="1200"/>
          </a:p>
          <a:p>
            <a:endParaRPr lang="cs-CZ" sz="1200" i="1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44628" y="500042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Část 2) Projektová dokumentace</a:t>
            </a:r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77118" y="943016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Rozvaděč RH</a:t>
            </a:r>
            <a:endParaRPr lang="cs-CZ" sz="2400" dirty="0"/>
          </a:p>
        </p:txBody>
      </p:sp>
      <p:sp>
        <p:nvSpPr>
          <p:cNvPr id="21508" name="Zástupný symbol pro obsah 3"/>
          <p:cNvSpPr txBox="1">
            <a:spLocks/>
          </p:cNvSpPr>
          <p:nvPr/>
        </p:nvSpPr>
        <p:spPr bwMode="auto">
          <a:xfrm>
            <a:off x="647701" y="2133600"/>
            <a:ext cx="788474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just">
              <a:spcAft>
                <a:spcPts val="1200"/>
              </a:spcAft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 dirty="0">
                <a:solidFill>
                  <a:schemeClr val="tx2"/>
                </a:solidFill>
                <a:latin typeface="Franklin Gothic Book" pitchFamily="34" charset="0"/>
              </a:rPr>
              <a:t>V pořadí čtvrtý výkres a jednoznačně nejtěžší je rozvaděč. Tento výkres znázorňuje připojení všech okruhů v domě do rozvaděče.</a:t>
            </a:r>
          </a:p>
          <a:p>
            <a:pPr marL="342900" indent="-342900" algn="just">
              <a:spcAft>
                <a:spcPts val="1200"/>
              </a:spcAft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 dirty="0">
                <a:solidFill>
                  <a:schemeClr val="tx2"/>
                </a:solidFill>
                <a:latin typeface="Franklin Gothic Book" pitchFamily="34" charset="0"/>
              </a:rPr>
              <a:t>Jeho realizace je značně náročná a zpravidla se provádí až jako poslední, dle norem však musí být v pořadí čtvrtý a všechna připojení musí být jednoznačně popsána a všechny okruhy musí mít své vlastní označení.</a:t>
            </a:r>
          </a:p>
        </p:txBody>
      </p:sp>
      <p:pic>
        <p:nvPicPr>
          <p:cNvPr id="12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13/20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7" name="Zahnutá šipka doprava 16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eva 17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44628" y="500042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Část 2) Projektová dokumentace</a:t>
            </a:r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77118" y="943016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Rozvaděč RH</a:t>
            </a:r>
            <a:endParaRPr lang="cs-CZ" sz="2400" dirty="0"/>
          </a:p>
        </p:txBody>
      </p:sp>
      <p:sp>
        <p:nvSpPr>
          <p:cNvPr id="22532" name="Zástupný symbol pro obsah 3"/>
          <p:cNvSpPr txBox="1">
            <a:spLocks/>
          </p:cNvSpPr>
          <p:nvPr/>
        </p:nvSpPr>
        <p:spPr bwMode="auto">
          <a:xfrm>
            <a:off x="827088" y="1824038"/>
            <a:ext cx="6697662" cy="74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>
                <a:solidFill>
                  <a:schemeClr val="tx2"/>
                </a:solidFill>
                <a:latin typeface="Franklin Gothic Book" pitchFamily="34" charset="0"/>
              </a:rPr>
              <a:t>!!! POZOR – tento výkres bývá hodně dlouhý, dle norem však musí být na jednom papíře</a:t>
            </a:r>
          </a:p>
        </p:txBody>
      </p:sp>
      <p:pic>
        <p:nvPicPr>
          <p:cNvPr id="21509" name="Obrázek 5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2924175"/>
            <a:ext cx="8677275" cy="2482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14/20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1" name="Zahnutá šipka doprava 10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eva 1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2541" name="TextovéPole 9"/>
          <p:cNvSpPr txBox="1">
            <a:spLocks noChangeArrowheads="1"/>
          </p:cNvSpPr>
          <p:nvPr/>
        </p:nvSpPr>
        <p:spPr bwMode="auto">
          <a:xfrm>
            <a:off x="250825" y="5445125"/>
            <a:ext cx="5257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latin typeface="Franklin Gothic Book" pitchFamily="34" charset="0"/>
              </a:rPr>
              <a:t>Obr. 5 Vnitřní zapojení rozvaděče</a:t>
            </a:r>
            <a:endParaRPr lang="cs-CZ" sz="1200"/>
          </a:p>
          <a:p>
            <a:endParaRPr lang="cs-CZ" sz="1200" i="1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44628" y="500042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Část 2) Projektová dokumentace</a:t>
            </a:r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77118" y="943016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Půdorys, zásuvkový obvod, světelný obvod</a:t>
            </a:r>
            <a:endParaRPr lang="cs-CZ" sz="2400" dirty="0"/>
          </a:p>
        </p:txBody>
      </p:sp>
      <p:sp>
        <p:nvSpPr>
          <p:cNvPr id="23556" name="Zástupný symbol pro obsah 3"/>
          <p:cNvSpPr txBox="1">
            <a:spLocks/>
          </p:cNvSpPr>
          <p:nvPr/>
        </p:nvSpPr>
        <p:spPr bwMode="auto">
          <a:xfrm>
            <a:off x="612775" y="2205038"/>
            <a:ext cx="7847013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just">
              <a:spcAft>
                <a:spcPts val="1200"/>
              </a:spcAft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 dirty="0" smtClean="0">
                <a:solidFill>
                  <a:schemeClr val="tx2"/>
                </a:solidFill>
                <a:latin typeface="Franklin Gothic Book" pitchFamily="34" charset="0"/>
              </a:rPr>
              <a:t>Poslední částí jsou výkresy půdorysů, </a:t>
            </a:r>
            <a:r>
              <a:rPr lang="cs-CZ" sz="2000" dirty="0">
                <a:solidFill>
                  <a:schemeClr val="tx2"/>
                </a:solidFill>
                <a:latin typeface="Franklin Gothic Book" pitchFamily="34" charset="0"/>
              </a:rPr>
              <a:t>zásuvkové a světelné obvody všech podlaží v domě. Je zapotřebí brát v úvahu všechna potřebná opatření a určit počet spotřebičů, které potřebují svůj vlastní obvod.</a:t>
            </a:r>
          </a:p>
          <a:p>
            <a:pPr marL="342900" indent="-342900" algn="just">
              <a:spcAft>
                <a:spcPts val="1200"/>
              </a:spcAft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 dirty="0">
                <a:solidFill>
                  <a:schemeClr val="tx2"/>
                </a:solidFill>
                <a:latin typeface="Franklin Gothic Book" pitchFamily="34" charset="0"/>
              </a:rPr>
              <a:t>Všechny tři výkresy musí být oddělené.</a:t>
            </a: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15/20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0" name="Zahnutá šipka doprava 9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eva 10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44628" y="500042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Část 2) Projektová dokumentace</a:t>
            </a:r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943016"/>
            <a:ext cx="1502594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Půdorys</a:t>
            </a:r>
            <a:endParaRPr lang="cs-CZ" sz="2400" dirty="0"/>
          </a:p>
        </p:txBody>
      </p:sp>
      <p:pic>
        <p:nvPicPr>
          <p:cNvPr id="23556" name="Obrázek 5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6100" y="3121025"/>
            <a:ext cx="4433888" cy="31162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3557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888" y="1557338"/>
            <a:ext cx="4433887" cy="31162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16/20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1" name="Zahnutá šipka doprava 10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eva 1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4589" name="TextovéPole 9"/>
          <p:cNvSpPr txBox="1">
            <a:spLocks noChangeArrowheads="1"/>
          </p:cNvSpPr>
          <p:nvPr/>
        </p:nvSpPr>
        <p:spPr bwMode="auto">
          <a:xfrm>
            <a:off x="179388" y="4797425"/>
            <a:ext cx="5256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latin typeface="Franklin Gothic Book" pitchFamily="34" charset="0"/>
              </a:rPr>
              <a:t>Obr. 6 Výkres půdorysu jednotlivých podlaží</a:t>
            </a:r>
            <a:endParaRPr lang="cs-CZ" sz="1200"/>
          </a:p>
          <a:p>
            <a:endParaRPr lang="cs-CZ" sz="1200" i="1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44628" y="500042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Část 2) Projektová dokumentace</a:t>
            </a:r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943016"/>
            <a:ext cx="3024336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Zásuvkový obvod</a:t>
            </a:r>
            <a:endParaRPr lang="cs-CZ" sz="2400" dirty="0"/>
          </a:p>
        </p:txBody>
      </p:sp>
      <p:pic>
        <p:nvPicPr>
          <p:cNvPr id="24580" name="Obrázek 5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78313" y="3141663"/>
            <a:ext cx="4375150" cy="30622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581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313" y="1625600"/>
            <a:ext cx="4375150" cy="306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17/20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1" name="Zahnutá šipka doprava 10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eva 1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5613" name="TextovéPole 9"/>
          <p:cNvSpPr txBox="1">
            <a:spLocks noChangeArrowheads="1"/>
          </p:cNvSpPr>
          <p:nvPr/>
        </p:nvSpPr>
        <p:spPr bwMode="auto">
          <a:xfrm>
            <a:off x="323850" y="4797425"/>
            <a:ext cx="5256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latin typeface="Franklin Gothic Book" pitchFamily="34" charset="0"/>
              </a:rPr>
              <a:t>Obr. 7 Výkres elektroinstalace pro zásuvkové obvody</a:t>
            </a:r>
            <a:endParaRPr lang="cs-CZ" sz="1200"/>
          </a:p>
          <a:p>
            <a:endParaRPr lang="cs-CZ" sz="1200" i="1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44628" y="500042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Část 2) Projektová dokumentace</a:t>
            </a:r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5669" y="931141"/>
            <a:ext cx="2664296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světelný obvod</a:t>
            </a:r>
            <a:endParaRPr lang="cs-CZ" sz="2400" dirty="0"/>
          </a:p>
        </p:txBody>
      </p:sp>
      <p:pic>
        <p:nvPicPr>
          <p:cNvPr id="25604" name="Obrázek 5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6100" y="3224213"/>
            <a:ext cx="4194175" cy="29511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5605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1639888"/>
            <a:ext cx="4203700" cy="29527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18/20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1" name="Zahnutá šipka doprava 10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eva 1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6637" name="TextovéPole 9"/>
          <p:cNvSpPr txBox="1">
            <a:spLocks noChangeArrowheads="1"/>
          </p:cNvSpPr>
          <p:nvPr/>
        </p:nvSpPr>
        <p:spPr bwMode="auto">
          <a:xfrm>
            <a:off x="539750" y="4652963"/>
            <a:ext cx="5256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latin typeface="Franklin Gothic Book" pitchFamily="34" charset="0"/>
              </a:rPr>
              <a:t>Obr. 8 Výkres elektroinstalace pro světelné obvody</a:t>
            </a:r>
            <a:endParaRPr lang="cs-CZ" sz="1200"/>
          </a:p>
          <a:p>
            <a:endParaRPr lang="cs-CZ" sz="1200" i="1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44628" y="500042"/>
            <a:ext cx="8199338" cy="6857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Franklin Gothic Medium" pitchFamily="34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Část 3) Technická zpráva</a:t>
            </a:r>
            <a:endParaRPr lang="cs-CZ" sz="2400" dirty="0"/>
          </a:p>
        </p:txBody>
      </p:sp>
      <p:sp>
        <p:nvSpPr>
          <p:cNvPr id="27651" name="Zástupný symbol pro obsah 3"/>
          <p:cNvSpPr txBox="1">
            <a:spLocks/>
          </p:cNvSpPr>
          <p:nvPr/>
        </p:nvSpPr>
        <p:spPr bwMode="auto">
          <a:xfrm>
            <a:off x="468313" y="1341438"/>
            <a:ext cx="7992119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just">
              <a:spcAft>
                <a:spcPts val="1200"/>
              </a:spcAft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 dirty="0">
                <a:solidFill>
                  <a:schemeClr val="tx2"/>
                </a:solidFill>
                <a:latin typeface="Franklin Gothic Book" pitchFamily="34" charset="0"/>
              </a:rPr>
              <a:t>Poslední částí </a:t>
            </a:r>
            <a:r>
              <a:rPr lang="cs-CZ" sz="2000" dirty="0" smtClean="0">
                <a:solidFill>
                  <a:schemeClr val="tx2"/>
                </a:solidFill>
                <a:latin typeface="Franklin Gothic Book" pitchFamily="34" charset="0"/>
              </a:rPr>
              <a:t>projektové dokumentace </a:t>
            </a:r>
            <a:r>
              <a:rPr lang="cs-CZ" sz="2000" dirty="0">
                <a:solidFill>
                  <a:schemeClr val="tx2"/>
                </a:solidFill>
                <a:latin typeface="Franklin Gothic Book" pitchFamily="34" charset="0"/>
              </a:rPr>
              <a:t>je technická zpráva. Jedná se o soubor </a:t>
            </a:r>
            <a:r>
              <a:rPr lang="cs-CZ" sz="2000" dirty="0" smtClean="0">
                <a:solidFill>
                  <a:schemeClr val="tx2"/>
                </a:solidFill>
                <a:latin typeface="Franklin Gothic Book" pitchFamily="34" charset="0"/>
              </a:rPr>
              <a:t>dokumentů obsahující </a:t>
            </a:r>
            <a:r>
              <a:rPr lang="cs-CZ" sz="2000" dirty="0">
                <a:solidFill>
                  <a:schemeClr val="tx2"/>
                </a:solidFill>
                <a:latin typeface="Franklin Gothic Book" pitchFamily="34" charset="0"/>
              </a:rPr>
              <a:t>všechny podklady pro provedení elektroinstalace rodinného domu. Technická zpráva se dělí na tři nejdůležitější části:</a:t>
            </a:r>
          </a:p>
          <a:p>
            <a:pPr marL="342900" indent="-342900" algn="just">
              <a:spcAft>
                <a:spcPts val="600"/>
              </a:spcAft>
              <a:buClr>
                <a:schemeClr val="accent1"/>
              </a:buClr>
              <a:buSzPct val="70000"/>
              <a:buFont typeface="Wingdings 2" pitchFamily="18" charset="2"/>
              <a:buNone/>
            </a:pPr>
            <a:endParaRPr lang="cs-CZ" sz="2000" dirty="0">
              <a:solidFill>
                <a:schemeClr val="tx2"/>
              </a:solidFill>
              <a:latin typeface="Franklin Gothic Book" pitchFamily="34" charset="0"/>
            </a:endParaRPr>
          </a:p>
          <a:p>
            <a:pPr marL="342900" indent="-342900" algn="just">
              <a:spcAft>
                <a:spcPts val="1200"/>
              </a:spcAft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 dirty="0">
                <a:solidFill>
                  <a:schemeClr val="tx2"/>
                </a:solidFill>
                <a:latin typeface="Franklin Gothic Book" pitchFamily="34" charset="0"/>
              </a:rPr>
              <a:t>1) Předpoklady pro řešení projektu</a:t>
            </a:r>
          </a:p>
          <a:p>
            <a:pPr marL="342900" indent="-342900" algn="just">
              <a:spcAft>
                <a:spcPts val="1200"/>
              </a:spcAft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 dirty="0">
                <a:solidFill>
                  <a:schemeClr val="tx2"/>
                </a:solidFill>
                <a:latin typeface="Franklin Gothic Book" pitchFamily="34" charset="0"/>
              </a:rPr>
              <a:t>2) Základní technické údaje</a:t>
            </a:r>
          </a:p>
          <a:p>
            <a:pPr marL="342900" indent="-342900" algn="just">
              <a:spcAft>
                <a:spcPts val="1200"/>
              </a:spcAft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 dirty="0">
                <a:solidFill>
                  <a:schemeClr val="tx2"/>
                </a:solidFill>
                <a:latin typeface="Franklin Gothic Book" pitchFamily="34" charset="0"/>
              </a:rPr>
              <a:t>3) Technické řešení a detailní popis celků</a:t>
            </a:r>
          </a:p>
          <a:p>
            <a:pPr marL="342900" indent="-342900" algn="just">
              <a:spcAft>
                <a:spcPts val="600"/>
              </a:spcAft>
              <a:buClr>
                <a:schemeClr val="accent1"/>
              </a:buClr>
              <a:buSzPct val="70000"/>
              <a:buFont typeface="Wingdings 2" pitchFamily="18" charset="2"/>
              <a:buNone/>
            </a:pPr>
            <a:endParaRPr lang="cs-CZ" sz="2000" dirty="0">
              <a:solidFill>
                <a:schemeClr val="tx2"/>
              </a:solidFill>
              <a:latin typeface="Franklin Gothic Book" pitchFamily="34" charset="0"/>
            </a:endParaRPr>
          </a:p>
          <a:p>
            <a:pPr marL="342900" indent="-342900" algn="just">
              <a:spcAft>
                <a:spcPts val="1200"/>
              </a:spcAft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 dirty="0">
                <a:solidFill>
                  <a:schemeClr val="tx2"/>
                </a:solidFill>
                <a:latin typeface="Franklin Gothic Book" pitchFamily="34" charset="0"/>
              </a:rPr>
              <a:t>Všechny části obsahují větší počet podkapitol – viz předloha.</a:t>
            </a:r>
          </a:p>
          <a:p>
            <a:pPr marL="342900" indent="-342900" algn="just">
              <a:spcAft>
                <a:spcPts val="1200"/>
              </a:spcAft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000" dirty="0" smtClean="0">
                <a:solidFill>
                  <a:schemeClr val="tx2"/>
                </a:solidFill>
                <a:latin typeface="Franklin Gothic Book" pitchFamily="34" charset="0"/>
              </a:rPr>
              <a:t>Obsahuje také  </a:t>
            </a:r>
            <a:r>
              <a:rPr lang="cs-CZ" sz="2000" dirty="0">
                <a:solidFill>
                  <a:schemeClr val="tx2"/>
                </a:solidFill>
                <a:latin typeface="Franklin Gothic Book" pitchFamily="34" charset="0"/>
              </a:rPr>
              <a:t>všechny současné normy, seznam výrobců a dodavatelů, vše  přehledně v jednom dokumentu.</a:t>
            </a:r>
          </a:p>
        </p:txBody>
      </p:sp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19/20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eva 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AD1F1F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1750</TotalTime>
  <Words>861</Words>
  <Application>Microsoft Office PowerPoint</Application>
  <PresentationFormat>Předvádění na obrazovce (4:3)</PresentationFormat>
  <Paragraphs>152</Paragraphs>
  <Slides>20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Cesta</vt:lpstr>
      <vt:lpstr>Snímek 1</vt:lpstr>
      <vt:lpstr>Snímek 2</vt:lpstr>
      <vt:lpstr>Projekt elektroinstalace rd</vt:lpstr>
      <vt:lpstr>Projekt elektroinstalace RD, jednotlivé části projektu</vt:lpstr>
      <vt:lpstr>Část 1) Žádost o připojení rodinného domu</vt:lpstr>
      <vt:lpstr>Část 1) Žádost o připojení rodinného domu</vt:lpstr>
      <vt:lpstr>Část 2) Projektová dokumentace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108</cp:revision>
  <dcterms:created xsi:type="dcterms:W3CDTF">2013-07-31T15:29:43Z</dcterms:created>
  <dcterms:modified xsi:type="dcterms:W3CDTF">2014-05-18T13:43:11Z</dcterms:modified>
</cp:coreProperties>
</file>