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notesMasterIdLst>
    <p:notesMasterId r:id="rId10"/>
  </p:notesMasterIdLst>
  <p:sldIdLst>
    <p:sldId id="270" r:id="rId2"/>
    <p:sldId id="276" r:id="rId3"/>
    <p:sldId id="271" r:id="rId4"/>
    <p:sldId id="257" r:id="rId5"/>
    <p:sldId id="258" r:id="rId6"/>
    <p:sldId id="259" r:id="rId7"/>
    <p:sldId id="260" r:id="rId8"/>
    <p:sldId id="275" r:id="rId9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2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29C8C2FD-FBE5-4255-8F77-543F5ABFE1B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3"/>
            <a:ext cx="5681980" cy="4604147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C7000094-E09D-4A23-AB75-497524F85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72829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POPSAT OBRÁZKY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7000094-E09D-4A23-AB75-497524F8527D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AC291-DCA6-4E72-8779-D9E1089F967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FC30B1-E6EB-489B-9B19-E6227E2AF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EA6C39-2FD1-4EB7-B238-495D1E40DDDA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05D4F9-2C02-4F58-9EF1-B4329AB6B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D3769-5CEA-4324-8755-ACEB25C1723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729FD-3AB0-4050-830F-DBB40E6B46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C5647-7EA9-4E43-8B4F-5952530B719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EA975-DCDF-4242-B43E-C05A8477E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C932F-6081-4BAF-AED8-3DAD160F926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10CF1-E5C5-4255-B5F1-B48327BC5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E1CC3-F04B-4558-ADB2-C89D95B2F4C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13518-1168-4776-83FA-A71E6479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87687-B447-4615-B341-482F8CCF34D0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3F7D8-87C0-42CF-A01B-DA97EBE1F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8A1B5-FD78-49E9-B417-B65B236CD6D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002C0-2EAD-43E9-911C-3E5FB3703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C8FE7-3E7D-4072-B10A-A57B1592E82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E20CB-0495-41DF-B8C0-7CED2D201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B2D76-A5EB-4266-BF14-62F5E2B083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439DE-DACF-4855-ADAC-8982E8AAF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3F9E7-9E04-4851-AD05-7812D6E01F9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C8B43-65DC-4F56-9B82-FB8695A3B3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20392EA-78AC-4204-9166-8B7BC258025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887B704-4914-43DC-9F22-2902D9BBCF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25" r:id="rId4"/>
    <p:sldLayoutId id="2147483831" r:id="rId5"/>
    <p:sldLayoutId id="2147483826" r:id="rId6"/>
    <p:sldLayoutId id="2147483832" r:id="rId7"/>
    <p:sldLayoutId id="2147483833" r:id="rId8"/>
    <p:sldLayoutId id="2147483834" r:id="rId9"/>
    <p:sldLayoutId id="2147483827" r:id="rId10"/>
    <p:sldLayoutId id="214748383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VEDENÍ NN NAPÁJENÉ ZE DVOU STRAN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VY_52_INOVACE_01_10_KEZU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98281405"/>
              </p:ext>
            </p:extLst>
          </p:nvPr>
        </p:nvGraphicFramePr>
        <p:xfrm>
          <a:off x="971600" y="2060848"/>
          <a:ext cx="7200799" cy="4339573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napájené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ze dvou stran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VY_52_INOVACE_01_08_KEZU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29. 8. 2013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11.12.2013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3. ročníky SPŠEIT. Jedná se o výkladovou prezentaci k problematice vedení </a:t>
                      </a:r>
                      <a:r>
                        <a:rPr lang="cs-CZ" sz="1200" b="0" i="0" u="none" strike="noStrike" baseline="0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napájeného ze dvou stran. Cílem je seznámit studenty s početním řešením úbytku napětí v tomto vedení.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Místo největšího úbytku napětí, místo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největšího úbytku napětí, požadovaný průřez vedení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VEDENÍ NN NAPÁJENÉ ZE DVOU STRAN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775" y="2111375"/>
            <a:ext cx="7920038" cy="1822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267" name="TextovéPole 9"/>
          <p:cNvSpPr txBox="1">
            <a:spLocks noChangeArrowheads="1"/>
          </p:cNvSpPr>
          <p:nvPr/>
        </p:nvSpPr>
        <p:spPr bwMode="auto">
          <a:xfrm>
            <a:off x="642938" y="4737199"/>
            <a:ext cx="7673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Několik napájecích bodů použito z důvodu spolehlivosti sítě.</a:t>
            </a:r>
          </a:p>
          <a:p>
            <a:pPr>
              <a:defRPr/>
            </a:pPr>
            <a:r>
              <a:rPr lang="cs-CZ" sz="2000" dirty="0">
                <a:latin typeface="+mn-lt"/>
              </a:rPr>
              <a:t>Největší úbytek napětí je v bodě, kde je součet momentů největší.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         Vedení </a:t>
            </a:r>
            <a:r>
              <a:rPr lang="cs-CZ" sz="2400" dirty="0" err="1" smtClean="0"/>
              <a:t>nn</a:t>
            </a:r>
            <a:r>
              <a:rPr lang="cs-CZ" sz="2400" dirty="0" smtClean="0"/>
              <a:t> </a:t>
            </a:r>
            <a:r>
              <a:rPr lang="cs-CZ" sz="2400" dirty="0" err="1" smtClean="0"/>
              <a:t>napÁjenÉ</a:t>
            </a:r>
            <a:r>
              <a:rPr lang="cs-CZ" sz="2400" dirty="0" smtClean="0"/>
              <a:t> ze dvou stran</a:t>
            </a:r>
            <a:endParaRPr lang="cs-CZ" sz="2400" dirty="0"/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4/8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0" name="Zahnutá šipka doprava 9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eva 10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9"/>
          <p:cNvSpPr txBox="1">
            <a:spLocks noChangeArrowheads="1"/>
          </p:cNvSpPr>
          <p:nvPr/>
        </p:nvSpPr>
        <p:spPr bwMode="auto">
          <a:xfrm>
            <a:off x="611560" y="4016097"/>
            <a:ext cx="69123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1 Schéma vedení </a:t>
            </a:r>
            <a:r>
              <a:rPr lang="cs-CZ" sz="1200" i="1" dirty="0" err="1" smtClean="0">
                <a:latin typeface="Franklin Gothic Book" pitchFamily="34" charset="0"/>
              </a:rPr>
              <a:t>nn</a:t>
            </a:r>
            <a:r>
              <a:rPr lang="cs-CZ" sz="1200" i="1" dirty="0" smtClean="0">
                <a:latin typeface="Franklin Gothic Book" pitchFamily="34" charset="0"/>
              </a:rPr>
              <a:t> napájeného ze dvou stran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Určení napájecích výkonů</a:t>
            </a:r>
            <a:endParaRPr lang="cs-CZ" sz="2400" dirty="0"/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611188" y="1654175"/>
            <a:ext cx="66436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Využití rovnosti momentů k oběma napájecím bodům</a:t>
            </a:r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4050" y="2143125"/>
            <a:ext cx="6648450" cy="781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293" name="TextovéPole 5"/>
          <p:cNvSpPr txBox="1">
            <a:spLocks noChangeArrowheads="1"/>
          </p:cNvSpPr>
          <p:nvPr/>
        </p:nvSpPr>
        <p:spPr bwMode="auto">
          <a:xfrm>
            <a:off x="585788" y="3287713"/>
            <a:ext cx="3786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Napájecí výkon v bodě A</a:t>
            </a:r>
          </a:p>
        </p:txBody>
      </p:sp>
      <p:pic>
        <p:nvPicPr>
          <p:cNvPr id="1229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5" y="3759200"/>
            <a:ext cx="5076825" cy="638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295" name="TextovéPole 7"/>
          <p:cNvSpPr txBox="1">
            <a:spLocks noChangeArrowheads="1"/>
          </p:cNvSpPr>
          <p:nvPr/>
        </p:nvSpPr>
        <p:spPr bwMode="auto">
          <a:xfrm>
            <a:off x="581025" y="4767263"/>
            <a:ext cx="28051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Napájecí výkon v bodě B</a:t>
            </a:r>
          </a:p>
        </p:txBody>
      </p:sp>
      <p:pic>
        <p:nvPicPr>
          <p:cNvPr id="122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" y="5199063"/>
            <a:ext cx="4914900" cy="533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il_fi" descr="OPVK_hor_zakladni_logolink_RGB_cz-1024x223"/>
          <p:cNvPicPr>
            <a:picLocks noChangeAspect="1" noChangeArrowheads="1"/>
          </p:cNvPicPr>
          <p:nvPr/>
        </p:nvPicPr>
        <p:blipFill>
          <a:blip r:embed="rId5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5/8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4" name="Zahnutá šipka doprava 13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eva 14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2"/>
          <p:cNvSpPr txBox="1">
            <a:spLocks noChangeArrowheads="1"/>
          </p:cNvSpPr>
          <p:nvPr/>
        </p:nvSpPr>
        <p:spPr bwMode="auto">
          <a:xfrm>
            <a:off x="647700" y="4797152"/>
            <a:ext cx="8496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Následuje určení místa největšího úbytku.</a:t>
            </a:r>
          </a:p>
          <a:p>
            <a:pPr>
              <a:defRPr/>
            </a:pPr>
            <a:r>
              <a:rPr lang="cs-CZ" sz="2000" dirty="0">
                <a:latin typeface="+mn-lt"/>
              </a:rPr>
              <a:t>Je napájen z obou bodů.</a:t>
            </a:r>
          </a:p>
        </p:txBody>
      </p:sp>
      <p:sp>
        <p:nvSpPr>
          <p:cNvPr id="1433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434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100">
                <a:ea typeface="Calibri" pitchFamily="34" charset="0"/>
                <a:cs typeface="Times New Roman" pitchFamily="18" charset="0"/>
              </a:rPr>
              <a:t> 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1026" name="Picture 2" descr="C:\Users\Ucitel\Desktop\Bez názvu.jpg"/>
          <p:cNvPicPr>
            <a:picLocks noChangeAspect="1" noChangeArrowheads="1"/>
          </p:cNvPicPr>
          <p:nvPr/>
        </p:nvPicPr>
        <p:blipFill>
          <a:blip r:embed="rId2" cstate="print"/>
          <a:srcRect l="385" b="42926"/>
          <a:stretch>
            <a:fillRect/>
          </a:stretch>
        </p:blipFill>
        <p:spPr bwMode="auto">
          <a:xfrm>
            <a:off x="612775" y="1844675"/>
            <a:ext cx="7920038" cy="21603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6/8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Určení místa největšího úbytku napětí a jeho vyznačení </a:t>
            </a:r>
            <a:endParaRPr lang="cs-CZ" sz="2400" dirty="0"/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611560" y="4088105"/>
            <a:ext cx="691237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2</a:t>
            </a:r>
            <a:r>
              <a:rPr lang="cs-CZ" sz="1200" i="1" dirty="0" smtClean="0">
                <a:latin typeface="Franklin Gothic Book" pitchFamily="34" charset="0"/>
              </a:rPr>
              <a:t> Schéma vedení </a:t>
            </a:r>
            <a:r>
              <a:rPr lang="cs-CZ" sz="1200" i="1" dirty="0" err="1" smtClean="0">
                <a:latin typeface="Franklin Gothic Book" pitchFamily="34" charset="0"/>
              </a:rPr>
              <a:t>nn</a:t>
            </a:r>
            <a:r>
              <a:rPr lang="cs-CZ" sz="1200" i="1" dirty="0" smtClean="0">
                <a:latin typeface="Franklin Gothic Book" pitchFamily="34" charset="0"/>
              </a:rPr>
              <a:t> napájeného ze dvou stran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468313" y="1268413"/>
            <a:ext cx="8691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Rozdělíme vedení na jednotlivé části a získáme vedení napájené z jedné </a:t>
            </a:r>
            <a:r>
              <a:rPr lang="cs-CZ" sz="2000" dirty="0" smtClean="0">
                <a:latin typeface="+mn-lt"/>
              </a:rPr>
              <a:t>strany.</a:t>
            </a:r>
            <a:endParaRPr lang="cs-CZ" sz="2000" dirty="0">
              <a:latin typeface="+mn-lt"/>
            </a:endParaRPr>
          </a:p>
        </p:txBody>
      </p:sp>
      <p:pic>
        <p:nvPicPr>
          <p:cNvPr id="2050" name="Picture 2" descr="C:\Users\Ucitel\Desktop\opraveno.png"/>
          <p:cNvPicPr>
            <a:picLocks noChangeAspect="1" noChangeArrowheads="1"/>
          </p:cNvPicPr>
          <p:nvPr/>
        </p:nvPicPr>
        <p:blipFill>
          <a:blip r:embed="rId3" cstate="print"/>
          <a:srcRect r="23071" b="46005"/>
          <a:stretch>
            <a:fillRect/>
          </a:stretch>
        </p:blipFill>
        <p:spPr bwMode="auto">
          <a:xfrm>
            <a:off x="2411413" y="1773238"/>
            <a:ext cx="3473646" cy="136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7/8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Rozdělení vedení na dvě části</a:t>
            </a:r>
            <a:endParaRPr lang="cs-CZ" sz="2400" dirty="0"/>
          </a:p>
        </p:txBody>
      </p:sp>
      <p:sp>
        <p:nvSpPr>
          <p:cNvPr id="12" name="TextovéPole 1"/>
          <p:cNvSpPr txBox="1">
            <a:spLocks noChangeArrowheads="1"/>
          </p:cNvSpPr>
          <p:nvPr/>
        </p:nvSpPr>
        <p:spPr bwMode="auto">
          <a:xfrm>
            <a:off x="484188" y="3563938"/>
            <a:ext cx="69389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Nebo zvolíme druhou část vedení od druhého napájecího </a:t>
            </a:r>
            <a:r>
              <a:rPr lang="cs-CZ" sz="2000" dirty="0" smtClean="0">
                <a:latin typeface="+mn-lt"/>
              </a:rPr>
              <a:t>bodu.</a:t>
            </a:r>
            <a:endParaRPr lang="cs-CZ" sz="2000" dirty="0">
              <a:latin typeface="+mn-lt"/>
            </a:endParaRPr>
          </a:p>
        </p:txBody>
      </p:sp>
      <p:pic>
        <p:nvPicPr>
          <p:cNvPr id="13" name="Picture 3" descr="C:\Users\Ucitel\Desktop\opraveno.jpg"/>
          <p:cNvPicPr>
            <a:picLocks noChangeAspect="1" noChangeArrowheads="1"/>
          </p:cNvPicPr>
          <p:nvPr/>
        </p:nvPicPr>
        <p:blipFill>
          <a:blip r:embed="rId5" cstate="print"/>
          <a:srcRect l="22613" t="19719" r="25381" b="36152"/>
          <a:stretch>
            <a:fillRect/>
          </a:stretch>
        </p:blipFill>
        <p:spPr bwMode="auto">
          <a:xfrm>
            <a:off x="2411414" y="4041775"/>
            <a:ext cx="2871457" cy="136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3"/>
          <p:cNvSpPr txBox="1">
            <a:spLocks noChangeArrowheads="1"/>
          </p:cNvSpPr>
          <p:nvPr/>
        </p:nvSpPr>
        <p:spPr bwMode="auto">
          <a:xfrm>
            <a:off x="492125" y="5765800"/>
            <a:ext cx="451192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V obou případech výsledek bude </a:t>
            </a:r>
            <a:r>
              <a:rPr lang="cs-CZ" sz="2000" dirty="0" smtClean="0">
                <a:latin typeface="+mn-lt"/>
              </a:rPr>
              <a:t>stejný.</a:t>
            </a:r>
            <a:endParaRPr lang="cs-CZ" sz="2000" dirty="0">
              <a:latin typeface="+mn-lt"/>
            </a:endParaRPr>
          </a:p>
        </p:txBody>
      </p:sp>
      <p:sp>
        <p:nvSpPr>
          <p:cNvPr id="15" name="TextovéPole 9"/>
          <p:cNvSpPr txBox="1">
            <a:spLocks noChangeArrowheads="1"/>
          </p:cNvSpPr>
          <p:nvPr/>
        </p:nvSpPr>
        <p:spPr bwMode="auto">
          <a:xfrm>
            <a:off x="2411760" y="3140968"/>
            <a:ext cx="396044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3  část vedení napájená z bodu A</a:t>
            </a:r>
            <a:endParaRPr lang="cs-CZ" sz="1200" i="1" dirty="0">
              <a:latin typeface="Franklin Gothic Book" pitchFamily="34" charset="0"/>
            </a:endParaRPr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2411760" y="5406267"/>
            <a:ext cx="396044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200" i="1" dirty="0">
                <a:latin typeface="Franklin Gothic Book" pitchFamily="34" charset="0"/>
              </a:rPr>
              <a:t>Obr. </a:t>
            </a:r>
            <a:r>
              <a:rPr lang="cs-CZ" sz="1200" i="1" dirty="0" smtClean="0">
                <a:latin typeface="Franklin Gothic Book" pitchFamily="34" charset="0"/>
              </a:rPr>
              <a:t>4  část vedení napájená z bodu B</a:t>
            </a:r>
            <a:endParaRPr lang="cs-CZ" sz="1200" i="1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1426</TotalTime>
  <Words>340</Words>
  <Application>Microsoft Office PowerPoint</Application>
  <PresentationFormat>Předvádění na obrazovce (4:3)</PresentationFormat>
  <Paragraphs>77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Snímek 2</vt:lpstr>
      <vt:lpstr>VEDENÍ NN NAPÁJENÉ ZE DVOU STRAN</vt:lpstr>
      <vt:lpstr>         Vedení nn napÁjenÉ ze dvou stran</vt:lpstr>
      <vt:lpstr>Určení napájecích výkonů</vt:lpstr>
      <vt:lpstr>Určení místa největšího úbytku napětí a jeho vyznačení </vt:lpstr>
      <vt:lpstr>Rozdělení vedení na dvě části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86</cp:revision>
  <dcterms:created xsi:type="dcterms:W3CDTF">2013-07-31T15:32:23Z</dcterms:created>
  <dcterms:modified xsi:type="dcterms:W3CDTF">2014-05-18T13:49:16Z</dcterms:modified>
</cp:coreProperties>
</file>