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5" r:id="rId1"/>
  </p:sldMasterIdLst>
  <p:notesMasterIdLst>
    <p:notesMasterId r:id="rId11"/>
  </p:notesMasterIdLst>
  <p:sldIdLst>
    <p:sldId id="276" r:id="rId2"/>
    <p:sldId id="280" r:id="rId3"/>
    <p:sldId id="279" r:id="rId4"/>
    <p:sldId id="257" r:id="rId5"/>
    <p:sldId id="282" r:id="rId6"/>
    <p:sldId id="259" r:id="rId7"/>
    <p:sldId id="258" r:id="rId8"/>
    <p:sldId id="260" r:id="rId9"/>
    <p:sldId id="281" r:id="rId10"/>
  </p:sldIdLst>
  <p:sldSz cx="9144000" cy="6858000" type="screen4x3"/>
  <p:notesSz cx="7102475" cy="102314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>
        <p:scale>
          <a:sx n="125" d="100"/>
          <a:sy n="125" d="100"/>
        </p:scale>
        <p:origin x="-306" y="82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3092" y="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pPr>
              <a:defRPr/>
            </a:pPr>
            <a:fld id="{770C4CC2-8E11-4727-9A6D-245C4F0FF3C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3775" y="766763"/>
            <a:ext cx="5114925" cy="383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10248" y="4859933"/>
            <a:ext cx="5681980" cy="4604147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3092" y="9718090"/>
            <a:ext cx="3077739" cy="511572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pPr>
              <a:defRPr/>
            </a:pPr>
            <a:fld id="{1F64667F-604C-4ADF-A824-4E1ECD18DD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2027820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Doplnit tabulku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dirty="0" smtClean="0"/>
              <a:t>POPSAT OBRÁZEK</a:t>
            </a:r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661819C-C751-40AA-8EEB-2E675ED0BFA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13FE75F-F53A-4CBD-BC3E-BC519BBDAF10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D61B6-EED7-4ED9-B542-1687119A2CD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289489-1D2B-4D9B-B268-241A50EAA2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CDD54-71C5-48D1-BCFF-B2AA4235A179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00B28E-E91F-4DA4-B03E-A262875154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1F20B-34CA-458B-9F08-026F8F71EFA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3BB9C-AD00-468C-9B2B-C0A599690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86A6B-6FAD-44B7-8950-8DB2A28C72AF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E8C11-5C48-413E-846F-5D1AD06EEA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B1AFD-4BF0-49A3-9E41-E7929A0AB88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556A99-6E08-4433-94AD-AC1509FE9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415189-6F8E-4CB4-BFC3-1B9BDB402BDB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29CFA-E786-47EB-8896-EC2188D3D3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229F-ADF8-44E7-9EC4-EEB7472C8BBD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0CE30-CCDB-4C14-B143-64EDBD34E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0B9AA-6FB6-465C-98FB-1B7B08E21BE2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6B8258-38FA-4E20-8F76-F3D81241E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BC15B-E19C-4D7E-92C8-EEB7411CA08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25C98-D62C-46E3-8CB7-0E69110D8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95C9C-E567-4577-B69E-CEC863873E68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C3A4B3-E741-4DF5-B0D9-14A2D9E55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ACE5E-36B6-405E-853A-BAAF4A523566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70A9F-5729-4B98-9250-9F9BCE6100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75FB4C1-4299-4DF3-9493-38B9CAD419FC}" type="datetimeFigureOut">
              <a:rPr lang="cs-CZ"/>
              <a:pPr>
                <a:defRPr/>
              </a:pPr>
              <a:t>18.5.2014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3807126-8BB7-4265-868E-FF86742F5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54" r:id="rId4"/>
    <p:sldLayoutId id="2147483760" r:id="rId5"/>
    <p:sldLayoutId id="2147483755" r:id="rId6"/>
    <p:sldLayoutId id="2147483761" r:id="rId7"/>
    <p:sldLayoutId id="2147483762" r:id="rId8"/>
    <p:sldLayoutId id="2147483763" r:id="rId9"/>
    <p:sldLayoutId id="2147483756" r:id="rId10"/>
    <p:sldLayoutId id="2147483764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4.jpe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TextovéPole 6"/>
          <p:cNvSpPr txBox="1">
            <a:spLocks noChangeArrowheads="1"/>
          </p:cNvSpPr>
          <p:nvPr/>
        </p:nvSpPr>
        <p:spPr bwMode="auto">
          <a:xfrm>
            <a:off x="1258888" y="3716338"/>
            <a:ext cx="7345362" cy="280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dirty="0">
                <a:latin typeface="Franklin Gothic Book" pitchFamily="34" charset="0"/>
              </a:rPr>
              <a:t>NÁZEV PROJEKTU:	</a:t>
            </a:r>
            <a:r>
              <a:rPr lang="cs-CZ" sz="1600" dirty="0">
                <a:latin typeface="Franklin Gothic Book" pitchFamily="34" charset="0"/>
              </a:rPr>
              <a:t>INVESTICE DO VZDĚLÁNÍ NESOU NEJVYŠŠÍ ÚROK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ČÍSLO PROJEKTU:	</a:t>
            </a:r>
            <a:r>
              <a:rPr lang="cs-CZ" sz="1600" dirty="0">
                <a:latin typeface="Franklin Gothic Book" pitchFamily="34" charset="0"/>
              </a:rPr>
              <a:t> CZ.1.07/1.5.00/34.0521</a:t>
            </a:r>
            <a:endParaRPr lang="cs-CZ" sz="1600" b="1" dirty="0">
              <a:latin typeface="Franklin Gothic Book" pitchFamily="34" charset="0"/>
            </a:endParaRPr>
          </a:p>
          <a:p>
            <a:endParaRPr lang="cs-CZ" sz="1600" b="1" dirty="0">
              <a:latin typeface="Franklin Gothic Book" pitchFamily="34" charset="0"/>
            </a:endParaRPr>
          </a:p>
          <a:p>
            <a:r>
              <a:rPr lang="cs-CZ" sz="1600" b="1" dirty="0">
                <a:latin typeface="Franklin Gothic Book" pitchFamily="34" charset="0"/>
              </a:rPr>
              <a:t>                   AUTOR</a:t>
            </a:r>
            <a:r>
              <a:rPr lang="cs-CZ" sz="1600" dirty="0">
                <a:latin typeface="Franklin Gothic Book" pitchFamily="34" charset="0"/>
              </a:rPr>
              <a:t>:	ING. ZUZANA KERNDLOVÁ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</a:t>
            </a:r>
            <a:r>
              <a:rPr lang="cs-CZ" sz="1600" b="1" dirty="0">
                <a:latin typeface="Franklin Gothic Book" pitchFamily="34" charset="0"/>
              </a:rPr>
              <a:t>TEMATICKÁ SADA</a:t>
            </a:r>
            <a:r>
              <a:rPr lang="cs-CZ" sz="1600" dirty="0">
                <a:latin typeface="Franklin Gothic Book" pitchFamily="34" charset="0"/>
              </a:rPr>
              <a:t>:	ELEKTROENERGETIKA PRO ŽÁKY 3. ROČNÍKŮ STŘEDNÍ ŠKOLY</a:t>
            </a: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dirty="0">
                <a:latin typeface="Franklin Gothic Book" pitchFamily="34" charset="0"/>
              </a:rPr>
              <a:t>                     </a:t>
            </a:r>
            <a:r>
              <a:rPr lang="cs-CZ" sz="1600" b="1" dirty="0">
                <a:latin typeface="Franklin Gothic Book" pitchFamily="34" charset="0"/>
              </a:rPr>
              <a:t>TÉMA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KOMPENZACE DLE POŽADOVANÉHO ZLEPŠENÍ ÚČINÍKU</a:t>
            </a:r>
            <a:endParaRPr lang="cs-CZ" sz="1600" dirty="0">
              <a:latin typeface="Franklin Gothic Book" pitchFamily="34" charset="0"/>
            </a:endParaRPr>
          </a:p>
          <a:p>
            <a:r>
              <a:rPr lang="cs-CZ" sz="1600" dirty="0">
                <a:latin typeface="Franklin Gothic Book" pitchFamily="34" charset="0"/>
              </a:rPr>
              <a:t/>
            </a:r>
            <a:br>
              <a:rPr lang="cs-CZ" sz="1600" dirty="0">
                <a:latin typeface="Franklin Gothic Book" pitchFamily="34" charset="0"/>
              </a:rPr>
            </a:br>
            <a:r>
              <a:rPr lang="cs-CZ" sz="1600" b="1" dirty="0">
                <a:latin typeface="Franklin Gothic Book" pitchFamily="34" charset="0"/>
              </a:rPr>
              <a:t>ČÍSLO MATERIÁLU</a:t>
            </a:r>
            <a:r>
              <a:rPr lang="cs-CZ" sz="1600" dirty="0">
                <a:latin typeface="Franklin Gothic Book" pitchFamily="34" charset="0"/>
              </a:rPr>
              <a:t>:	</a:t>
            </a:r>
            <a:r>
              <a:rPr lang="cs-CZ" sz="1600" dirty="0" smtClean="0">
                <a:latin typeface="Franklin Gothic Book" pitchFamily="34" charset="0"/>
              </a:rPr>
              <a:t>VY_52_INOVACE_01_29_KEZU</a:t>
            </a:r>
            <a:endParaRPr lang="cs-CZ" sz="1600" dirty="0">
              <a:latin typeface="Franklin Gothic Book" pitchFamily="34" charset="0"/>
            </a:endParaRP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732" y="764704"/>
            <a:ext cx="7602537" cy="16557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2344" y="260350"/>
            <a:ext cx="7199313" cy="15684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5" name="Přímá spojovací čára 24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971600" y="2060848"/>
          <a:ext cx="7200799" cy="4176461"/>
        </p:xfrm>
        <a:graphic>
          <a:graphicData uri="http://schemas.openxmlformats.org/drawingml/2006/table">
            <a:tbl>
              <a:tblPr/>
              <a:tblGrid>
                <a:gridCol w="1656184"/>
                <a:gridCol w="144016"/>
                <a:gridCol w="5400599"/>
              </a:tblGrid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Název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pt-BR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Investice do vzdělání nesou nejvyšší úrok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projektu: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CZ.1.07/1.5.00/34.0521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a název šablony: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V/2 - Inovace a zkvalitnění směřující k rozvoji odborných kompetencí žáků středních škol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 sady: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 pro žáky 3. ročníků střední školy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Téma: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Kompenzace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dle požadovaného zlepšení účiníku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Číslo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VY_52_INOVACE_01_29_KEZU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12399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Druh učebního materiálu: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Prezentace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Předmět: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Elektroenergetika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Ročník: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3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Třída: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Z3K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Autor: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Ing. Zuzana Kerndlová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vytvoření: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29.8.2013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Datum ověření: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22.4.2014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Ověřil: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Autor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4227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Anotace: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Materiál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je určen pro studenty 3. ročníku SPŠEIT. Jedná se o výkladovou prezentaci kompenzace účiníku.Studenti se seznámí s principem a způsobem výpočtu.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10572">
                <a:tc>
                  <a:txBody>
                    <a:bodyPr/>
                    <a:lstStyle/>
                    <a:p>
                      <a:pPr algn="r" fontAlgn="t"/>
                      <a:r>
                        <a:rPr lang="cs-CZ" sz="1200" b="0" i="0" u="none" strike="noStrike" dirty="0">
                          <a:solidFill>
                            <a:srgbClr val="000066"/>
                          </a:solidFill>
                          <a:latin typeface="Calibri"/>
                        </a:rPr>
                        <a:t>Klíčová slova:</a:t>
                      </a: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r" fontAlgn="t"/>
                      <a:endParaRPr lang="cs-CZ" sz="1200" b="0" i="0" u="none" strike="noStrike" dirty="0">
                        <a:solidFill>
                          <a:srgbClr val="000066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Kompenzace,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druhy výkonů, účiník, druhy kompenzací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7924" marR="7924" marT="7924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718185" y="6402388"/>
            <a:ext cx="3707631" cy="3397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1600" b="1" dirty="0" smtClean="0">
                <a:latin typeface="+mn-lt"/>
              </a:rPr>
              <a:t>Investice do vzdělání nesou nejvyšší úrok</a:t>
            </a:r>
            <a:endParaRPr lang="cs-CZ" sz="16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924944"/>
            <a:ext cx="7750696" cy="504056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800" dirty="0" smtClean="0"/>
              <a:t>Kompenzace – zlepšení účiníku</a:t>
            </a:r>
            <a:endParaRPr lang="cs-CZ" sz="2800" dirty="0"/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5511279" y="5589240"/>
            <a:ext cx="36353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ING. ZUZANA KERNDLOVÁ</a:t>
            </a:r>
          </a:p>
        </p:txBody>
      </p:sp>
      <p:sp>
        <p:nvSpPr>
          <p:cNvPr id="6" name="TextovéPole 6"/>
          <p:cNvSpPr txBox="1">
            <a:spLocks noChangeArrowheads="1"/>
          </p:cNvSpPr>
          <p:nvPr/>
        </p:nvSpPr>
        <p:spPr bwMode="auto">
          <a:xfrm>
            <a:off x="5508104" y="6022628"/>
            <a:ext cx="1428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BRNO 2013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Druhy výpočtových kompenzací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4/9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1500174"/>
            <a:ext cx="30828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Dělení dle cíle kompenzace: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857224" y="2357430"/>
            <a:ext cx="3185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Požadované zlepšení účiníku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57224" y="3071810"/>
            <a:ext cx="4493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Požadované zmenšení zdánlivého výkonu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57224" y="3714752"/>
            <a:ext cx="3942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Požadované zvětšení využití příkonu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57224" y="4357694"/>
            <a:ext cx="4503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Požadované zlepšení napěťových poměrů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57224" y="5072074"/>
            <a:ext cx="4262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Požadované zmenšení ztrát při přenosu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Kompenzace – základní vztahy</a:t>
            </a:r>
            <a:endParaRPr lang="cs-CZ" sz="2400" dirty="0"/>
          </a:p>
        </p:txBody>
      </p:sp>
      <p:pic>
        <p:nvPicPr>
          <p:cNvPr id="3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  <a:latin typeface="+mn-lt"/>
                <a:cs typeface="+mn-cs"/>
              </a:rPr>
              <a:t>5/9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8" name="Zahnutá šipka doprava 7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doleva 8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8" name="Rectangle 10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59" name="Rectangle 11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1" name="Rectangle 1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2" name="Rectangle 14"/>
          <p:cNvSpPr>
            <a:spLocks noChangeArrowheads="1"/>
          </p:cNvSpPr>
          <p:nvPr/>
        </p:nvSpPr>
        <p:spPr bwMode="auto">
          <a:xfrm>
            <a:off x="0" y="6477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064" name="Rectangle 1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65" name="Rectangle 17"/>
          <p:cNvSpPr>
            <a:spLocks noChangeArrowheads="1"/>
          </p:cNvSpPr>
          <p:nvPr/>
        </p:nvSpPr>
        <p:spPr bwMode="auto">
          <a:xfrm>
            <a:off x="0" y="666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2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11821" y="1540056"/>
            <a:ext cx="1092857" cy="257143"/>
          </a:xfrm>
          <a:prstGeom prst="rect">
            <a:avLst/>
          </a:prstGeom>
          <a:ln>
            <a:noFill/>
          </a:ln>
          <a:effectLst/>
        </p:spPr>
      </p:pic>
      <p:pic>
        <p:nvPicPr>
          <p:cNvPr id="33" name="Picture 4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995983" y="2204864"/>
            <a:ext cx="1054285" cy="282857"/>
          </a:xfrm>
          <a:prstGeom prst="rect">
            <a:avLst/>
          </a:prstGeom>
          <a:noFill/>
        </p:spPr>
      </p:pic>
      <p:pic>
        <p:nvPicPr>
          <p:cNvPr id="34" name="Picture 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71600" y="2780928"/>
            <a:ext cx="771429" cy="462857"/>
          </a:xfrm>
          <a:prstGeom prst="rect">
            <a:avLst/>
          </a:prstGeom>
          <a:noFill/>
        </p:spPr>
      </p:pic>
      <p:pic>
        <p:nvPicPr>
          <p:cNvPr id="35" name="Picture 9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31037"/>
          <a:stretch>
            <a:fillRect/>
          </a:stretch>
        </p:blipFill>
        <p:spPr bwMode="auto">
          <a:xfrm>
            <a:off x="971600" y="3531897"/>
            <a:ext cx="842339" cy="257143"/>
          </a:xfrm>
          <a:prstGeom prst="rect">
            <a:avLst/>
          </a:prstGeom>
          <a:noFill/>
        </p:spPr>
      </p:pic>
      <p:pic>
        <p:nvPicPr>
          <p:cNvPr id="36" name="Picture 12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4073"/>
          <a:stretch>
            <a:fillRect/>
          </a:stretch>
        </p:blipFill>
        <p:spPr bwMode="auto">
          <a:xfrm>
            <a:off x="971600" y="4179969"/>
            <a:ext cx="2176413" cy="257143"/>
          </a:xfrm>
          <a:prstGeom prst="rect">
            <a:avLst/>
          </a:prstGeom>
          <a:noFill/>
        </p:spPr>
      </p:pic>
      <p:pic>
        <p:nvPicPr>
          <p:cNvPr id="49" name="Picture 15"/>
          <p:cNvPicPr>
            <a:picLocks noChangeAspect="1" noChangeArrowheads="1"/>
          </p:cNvPicPr>
          <p:nvPr/>
        </p:nvPicPr>
        <p:blipFill>
          <a:blip r:embed="rId9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8023"/>
          <a:stretch>
            <a:fillRect/>
          </a:stretch>
        </p:blipFill>
        <p:spPr bwMode="auto">
          <a:xfrm>
            <a:off x="971600" y="4845760"/>
            <a:ext cx="2181756" cy="282857"/>
          </a:xfrm>
          <a:prstGeom prst="rect">
            <a:avLst/>
          </a:prstGeom>
          <a:noFill/>
        </p:spPr>
      </p:pic>
      <p:sp>
        <p:nvSpPr>
          <p:cNvPr id="50" name="TextovéPole 49"/>
          <p:cNvSpPr txBox="1"/>
          <p:nvPr/>
        </p:nvSpPr>
        <p:spPr>
          <a:xfrm>
            <a:off x="3851920" y="1475492"/>
            <a:ext cx="2523127" cy="36779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Činná složka proudu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A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Jalová složka proudu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A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Účiník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 - 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Zdánlivý výkon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VA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Činný výkon </a:t>
            </a:r>
            <a:r>
              <a:rPr lang="en-US" dirty="0" smtClean="0">
                <a:latin typeface="+mn-lt"/>
              </a:rPr>
              <a:t>[</a:t>
            </a:r>
            <a:r>
              <a:rPr lang="cs-CZ" dirty="0" smtClean="0">
                <a:latin typeface="+mn-lt"/>
              </a:rPr>
              <a:t>W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  <a:p>
            <a:pPr>
              <a:spcAft>
                <a:spcPts val="3000"/>
              </a:spcAft>
            </a:pPr>
            <a:r>
              <a:rPr lang="cs-CZ" dirty="0" smtClean="0">
                <a:latin typeface="+mn-lt"/>
              </a:rPr>
              <a:t>Jalový výkon </a:t>
            </a:r>
            <a:r>
              <a:rPr lang="en-US" dirty="0" smtClean="0">
                <a:latin typeface="+mn-lt"/>
              </a:rPr>
              <a:t>[</a:t>
            </a:r>
            <a:r>
              <a:rPr lang="cs-CZ" dirty="0" err="1" smtClean="0">
                <a:latin typeface="+mn-lt"/>
              </a:rPr>
              <a:t>VAr</a:t>
            </a:r>
            <a:r>
              <a:rPr lang="en-US" dirty="0" smtClean="0">
                <a:latin typeface="+mn-lt"/>
              </a:rPr>
              <a:t>]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Vektorový diagram</a:t>
            </a:r>
          </a:p>
        </p:txBody>
      </p:sp>
      <p:pic>
        <p:nvPicPr>
          <p:cNvPr id="8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6/9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3" name="Zahnutá šipka doprava 12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6" name="Obrázek 15" descr="kompenzace dle pozadovaného zlepseni uciniku.jpg"/>
          <p:cNvPicPr>
            <a:picLocks noChangeAspect="1"/>
          </p:cNvPicPr>
          <p:nvPr/>
        </p:nvPicPr>
        <p:blipFill>
          <a:blip r:embed="rId3" cstate="print"/>
          <a:srcRect l="5654" t="2601" r="32620" b="14737"/>
          <a:stretch>
            <a:fillRect/>
          </a:stretch>
        </p:blipFill>
        <p:spPr>
          <a:xfrm>
            <a:off x="1257334" y="1285860"/>
            <a:ext cx="6386500" cy="42910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7" name="TextovéPole 16"/>
          <p:cNvSpPr txBox="1"/>
          <p:nvPr/>
        </p:nvSpPr>
        <p:spPr>
          <a:xfrm>
            <a:off x="2543057" y="5715016"/>
            <a:ext cx="40014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1 Vektorový diagram kompenzace pro zlepšení účiníku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Odvození z vektorového diagramu</a:t>
            </a:r>
          </a:p>
        </p:txBody>
      </p:sp>
      <p:pic>
        <p:nvPicPr>
          <p:cNvPr id="4" name="il_fi" descr="OPVK_hor_zakladni_logolink_RGB_cz-1024x223"/>
          <p:cNvPicPr>
            <a:picLocks noChangeAspect="1" noChangeArrowheads="1"/>
          </p:cNvPicPr>
          <p:nvPr/>
        </p:nvPicPr>
        <p:blipFill>
          <a:blip r:embed="rId3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7/9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9" name="Zahnutá šipka doprava 8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doleva 9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pic>
        <p:nvPicPr>
          <p:cNvPr id="12" name="Obrázek 11" descr="kompenzace dle pozadovaného zlepseni uciniku.jpg"/>
          <p:cNvPicPr>
            <a:picLocks noChangeAspect="1"/>
          </p:cNvPicPr>
          <p:nvPr/>
        </p:nvPicPr>
        <p:blipFill>
          <a:blip r:embed="rId4" cstate="print"/>
          <a:srcRect l="5654" t="2601" r="33489" b="18204"/>
          <a:stretch>
            <a:fillRect/>
          </a:stretch>
        </p:blipFill>
        <p:spPr>
          <a:xfrm>
            <a:off x="571472" y="1460539"/>
            <a:ext cx="4281680" cy="27955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86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8673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1545777"/>
            <a:ext cx="1285905" cy="299047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786578" y="1500174"/>
            <a:ext cx="556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kde</a:t>
            </a:r>
            <a:endParaRPr lang="cs-CZ" dirty="0"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3504" y="2071678"/>
            <a:ext cx="3914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Q</a:t>
            </a:r>
            <a:r>
              <a:rPr lang="cs-CZ" baseline="-25000" dirty="0" smtClean="0">
                <a:latin typeface="+mn-lt"/>
              </a:rPr>
              <a:t>1 </a:t>
            </a:r>
            <a:r>
              <a:rPr lang="cs-CZ" dirty="0" smtClean="0">
                <a:latin typeface="+mn-lt"/>
              </a:rPr>
              <a:t> je indukční výkon před kompenzací</a:t>
            </a:r>
            <a:endParaRPr lang="cs-CZ" dirty="0"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43504" y="2428868"/>
            <a:ext cx="381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Q</a:t>
            </a:r>
            <a:r>
              <a:rPr lang="cs-CZ" baseline="-25000" dirty="0" smtClean="0">
                <a:latin typeface="+mn-lt"/>
              </a:rPr>
              <a:t>2</a:t>
            </a:r>
            <a:r>
              <a:rPr lang="cs-CZ" dirty="0" smtClean="0">
                <a:latin typeface="+mn-lt"/>
              </a:rPr>
              <a:t> je indukční výkon po kompenzaci</a:t>
            </a:r>
            <a:endParaRPr lang="cs-CZ" dirty="0">
              <a:latin typeface="+mn-lt"/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2928913"/>
            <a:ext cx="1031715" cy="299047"/>
          </a:xfrm>
          <a:prstGeom prst="rect">
            <a:avLst/>
          </a:prstGeom>
          <a:noFill/>
        </p:spPr>
      </p:pic>
      <p:sp>
        <p:nvSpPr>
          <p:cNvPr id="28679" name="Rectangle 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785786" y="5000636"/>
            <a:ext cx="46585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+mn-lt"/>
              </a:rPr>
              <a:t>Dosazením do rovnice pro kompenzační výkon</a:t>
            </a:r>
            <a:endParaRPr lang="cs-CZ" dirty="0">
              <a:latin typeface="+mn-lt"/>
            </a:endParaRPr>
          </a:p>
        </p:txBody>
      </p:sp>
      <p:sp>
        <p:nvSpPr>
          <p:cNvPr id="28681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899829" tIns="899829" rIns="899829" bIns="899829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8680" name="Picture 8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7482" y="5667337"/>
            <a:ext cx="2315704" cy="298800"/>
          </a:xfrm>
          <a:prstGeom prst="rect">
            <a:avLst/>
          </a:prstGeom>
          <a:noFill/>
        </p:spPr>
      </p:pic>
      <p:sp>
        <p:nvSpPr>
          <p:cNvPr id="28682" name="Rectangle 10"/>
          <p:cNvSpPr>
            <a:spLocks noChangeArrowheads="1"/>
          </p:cNvSpPr>
          <p:nvPr/>
        </p:nvSpPr>
        <p:spPr bwMode="auto">
          <a:xfrm>
            <a:off x="0" y="6477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8684" name="Rectangle 1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8683" name="Picture 11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34371" y="3344267"/>
            <a:ext cx="1151333" cy="299047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1467910" y="4429132"/>
            <a:ext cx="224683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latin typeface="+mn-lt"/>
              </a:rPr>
              <a:t>Obr. 2 Vektorový diagram řešení</a:t>
            </a:r>
            <a:endParaRPr lang="cs-CZ" sz="1200" i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 způsoby zlepšování účiníku</a:t>
            </a:r>
          </a:p>
        </p:txBody>
      </p:sp>
      <p:pic>
        <p:nvPicPr>
          <p:cNvPr id="5" name="il_fi" descr="OPVK_hor_zakladni_logolink_RGB_cz-1024x223"/>
          <p:cNvPicPr>
            <a:picLocks noChangeAspect="1" noChangeArrowheads="1"/>
          </p:cNvPicPr>
          <p:nvPr/>
        </p:nvPicPr>
        <p:blipFill>
          <a:blip r:embed="rId2" cstate="print"/>
          <a:srcRect b="25588"/>
          <a:stretch>
            <a:fillRect/>
          </a:stretch>
        </p:blipFill>
        <p:spPr bwMode="auto">
          <a:xfrm>
            <a:off x="395288" y="6427788"/>
            <a:ext cx="1778000" cy="2873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3423444" y="6453188"/>
            <a:ext cx="2297112" cy="2460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000" dirty="0">
                <a:solidFill>
                  <a:schemeClr val="tx2">
                    <a:lumMod val="50000"/>
                    <a:lumOff val="50000"/>
                  </a:schemeClr>
                </a:solidFill>
                <a:latin typeface="+mj-lt"/>
                <a:cs typeface="+mn-cs"/>
              </a:rPr>
              <a:t>INVESTICE DO ROZVOJE VZDĚLÁVÁNÍ</a:t>
            </a: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357188" y="6340475"/>
            <a:ext cx="8423275" cy="1588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172450" y="6442075"/>
            <a:ext cx="576263" cy="2460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000" dirty="0" smtClean="0">
                <a:solidFill>
                  <a:schemeClr val="tx2">
                    <a:lumMod val="65000"/>
                    <a:lumOff val="35000"/>
                  </a:schemeClr>
                </a:solidFill>
              </a:rPr>
              <a:t>8/9</a:t>
            </a:r>
            <a:endParaRPr lang="cs-CZ" sz="1000" dirty="0">
              <a:solidFill>
                <a:schemeClr val="tx2">
                  <a:lumMod val="65000"/>
                  <a:lumOff val="35000"/>
                </a:schemeClr>
              </a:solidFill>
              <a:latin typeface="+mn-lt"/>
            </a:endParaRPr>
          </a:p>
        </p:txBody>
      </p:sp>
      <p:sp>
        <p:nvSpPr>
          <p:cNvPr id="10" name="Zahnutá šipka doprava 9"/>
          <p:cNvSpPr/>
          <p:nvPr/>
        </p:nvSpPr>
        <p:spPr>
          <a:xfrm>
            <a:off x="8096250" y="6507163"/>
            <a:ext cx="107950" cy="107950"/>
          </a:xfrm>
          <a:prstGeom prst="curvedRightArrow">
            <a:avLst>
              <a:gd name="adj1" fmla="val 25000"/>
              <a:gd name="adj2" fmla="val 50000"/>
              <a:gd name="adj3" fmla="val 25000"/>
            </a:avLst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doleva 10"/>
          <p:cNvSpPr/>
          <p:nvPr/>
        </p:nvSpPr>
        <p:spPr>
          <a:xfrm flipV="1">
            <a:off x="8605838" y="6492875"/>
            <a:ext cx="107950" cy="107950"/>
          </a:xfrm>
          <a:prstGeom prst="curvedLeftArrow">
            <a:avLst/>
          </a:prstGeom>
          <a:ln>
            <a:solidFill>
              <a:schemeClr val="tx2">
                <a:lumMod val="65000"/>
                <a:lumOff val="35000"/>
              </a:schemeClr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8596" y="1501884"/>
            <a:ext cx="810779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dirty="0" smtClean="0">
                <a:solidFill>
                  <a:schemeClr val="accent1"/>
                </a:solidFill>
                <a:latin typeface="+mn-lt"/>
              </a:rPr>
              <a:t>Správným návrhem a provozováním zdrojů, přenosové soustavy a spotřebičů,</a:t>
            </a:r>
            <a:r>
              <a:rPr lang="cs-CZ" dirty="0" smtClean="0">
                <a:latin typeface="+mn-lt"/>
              </a:rPr>
              <a:t> tedy</a:t>
            </a:r>
          </a:p>
          <a:p>
            <a:pPr marL="266700" indent="-266700"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>
                <a:latin typeface="+mn-lt"/>
              </a:rPr>
              <a:t>Správné dimenzování transformátorů</a:t>
            </a:r>
          </a:p>
          <a:p>
            <a:pPr marL="266700" indent="-266700"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>
                <a:latin typeface="+mn-lt"/>
              </a:rPr>
              <a:t>Správná volba jmen. Napětí</a:t>
            </a:r>
          </a:p>
          <a:p>
            <a:pPr marL="266700" indent="-266700"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>
                <a:latin typeface="+mn-lt"/>
              </a:rPr>
              <a:t>Využití synchronních motorů</a:t>
            </a:r>
          </a:p>
          <a:p>
            <a:pPr marL="266700" indent="-266700"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>
                <a:latin typeface="+mn-lt"/>
              </a:rPr>
              <a:t>Správné dimenzování asynchronních motorů a omezení jejich chodu naprázdno</a:t>
            </a:r>
            <a:endParaRPr lang="cs-CZ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3851756"/>
            <a:ext cx="80536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/>
                </a:solidFill>
                <a:latin typeface="+mn-lt"/>
              </a:rPr>
              <a:t>Použitím kompenzačních zařízení, </a:t>
            </a:r>
            <a:r>
              <a:rPr lang="cs-CZ" dirty="0" smtClean="0">
                <a:latin typeface="+mn-lt"/>
              </a:rPr>
              <a:t>které jsou zdrojem jalového kapacitního výkonu</a:t>
            </a:r>
            <a:endParaRPr lang="cs-CZ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50304" y="4725144"/>
            <a:ext cx="8458200" cy="1222375"/>
          </a:xfrm>
        </p:spPr>
        <p:txBody>
          <a:bodyPr/>
          <a:lstStyle/>
          <a:p>
            <a:pPr eaLnBrk="1" hangingPunct="1">
              <a:defRPr/>
            </a:pPr>
            <a:r>
              <a:rPr lang="cs-CZ" sz="2800" dirty="0" smtClean="0"/>
              <a:t>DĚKUJI ZA POZORNOST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52120" y="5517232"/>
            <a:ext cx="2952328" cy="66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1600" dirty="0" smtClean="0">
                <a:latin typeface="+mn-lt"/>
              </a:rPr>
              <a:t>Ing. Zuzana </a:t>
            </a:r>
            <a:r>
              <a:rPr lang="cs-CZ" sz="1600" dirty="0" err="1" smtClean="0">
                <a:latin typeface="+mn-lt"/>
              </a:rPr>
              <a:t>Kerndlová</a:t>
            </a:r>
            <a:endParaRPr lang="cs-CZ" sz="1600" dirty="0" smtClean="0">
              <a:latin typeface="+mn-lt"/>
            </a:endParaRPr>
          </a:p>
          <a:p>
            <a:pPr>
              <a:spcAft>
                <a:spcPts val="600"/>
              </a:spcAft>
            </a:pP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zuzana.kerndlova</a:t>
            </a:r>
            <a:r>
              <a:rPr lang="cs-CZ" sz="1600" dirty="0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@</a:t>
            </a:r>
            <a:r>
              <a:rPr lang="cs-CZ" sz="1600" dirty="0" err="1" smtClean="0">
                <a:solidFill>
                  <a:schemeClr val="accent1">
                    <a:lumMod val="75000"/>
                  </a:schemeClr>
                </a:solidFill>
                <a:latin typeface="+mn-lt"/>
              </a:rPr>
              <a:t>sspbrno.cz</a:t>
            </a:r>
            <a:endParaRPr lang="cs-CZ" sz="1600" dirty="0">
              <a:solidFill>
                <a:schemeClr val="accent1">
                  <a:lumMod val="75000"/>
                </a:schemeClr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ysClr val="windowText" lastClr="000000"/>
      </a:dk1>
      <a:lt1>
        <a:sysClr val="window" lastClr="FFFFFF"/>
      </a:lt1>
      <a:dk2>
        <a:srgbClr val="000000"/>
      </a:dk2>
      <a:lt2>
        <a:srgbClr val="FBEEC9"/>
      </a:lt2>
      <a:accent1>
        <a:srgbClr val="811717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1769</TotalTime>
  <Words>330</Words>
  <Application>Microsoft Office PowerPoint</Application>
  <PresentationFormat>Předvádění na obrazovce (4:3)</PresentationFormat>
  <Paragraphs>90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Snímek 1</vt:lpstr>
      <vt:lpstr>Snímek 2</vt:lpstr>
      <vt:lpstr>Kompenzace – zlepšení účiníku</vt:lpstr>
      <vt:lpstr>Druhy výpočtových kompenzací</vt:lpstr>
      <vt:lpstr>Kompenzace – základní vztahy</vt:lpstr>
      <vt:lpstr>Vektorový diagram</vt:lpstr>
      <vt:lpstr>Odvození z vektorového diagramu</vt:lpstr>
      <vt:lpstr> způsoby zlepšování účiníku</vt:lpstr>
      <vt:lpstr>DĚKUJI ZA POZORNOST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Rubi</cp:lastModifiedBy>
  <cp:revision>138</cp:revision>
  <dcterms:created xsi:type="dcterms:W3CDTF">2013-07-31T15:32:03Z</dcterms:created>
  <dcterms:modified xsi:type="dcterms:W3CDTF">2014-05-18T13:51:44Z</dcterms:modified>
</cp:coreProperties>
</file>