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13"/>
  </p:notesMasterIdLst>
  <p:sldIdLst>
    <p:sldId id="276" r:id="rId2"/>
    <p:sldId id="280" r:id="rId3"/>
    <p:sldId id="279" r:id="rId4"/>
    <p:sldId id="257" r:id="rId5"/>
    <p:sldId id="282" r:id="rId6"/>
    <p:sldId id="259" r:id="rId7"/>
    <p:sldId id="258" r:id="rId8"/>
    <p:sldId id="283" r:id="rId9"/>
    <p:sldId id="284" r:id="rId10"/>
    <p:sldId id="285" r:id="rId11"/>
    <p:sldId id="281" r:id="rId12"/>
  </p:sldIdLst>
  <p:sldSz cx="9144000" cy="6858000" type="screen4x3"/>
  <p:notesSz cx="7102475" cy="102314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125" d="100"/>
          <a:sy n="125" d="100"/>
        </p:scale>
        <p:origin x="204" y="23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572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572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pPr>
              <a:defRPr/>
            </a:pPr>
            <a:fld id="{770C4CC2-8E11-4727-9A6D-245C4F0FF3CB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6763"/>
            <a:ext cx="5114925" cy="383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248" y="4859933"/>
            <a:ext cx="5681980" cy="4604147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18090"/>
            <a:ext cx="3077739" cy="511572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092" y="9718090"/>
            <a:ext cx="3077739" cy="511572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pPr>
              <a:defRPr/>
            </a:pPr>
            <a:fld id="{1F64667F-604C-4ADF-A824-4E1ECD18DD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8650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Doplnit tabulku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POPSAT OBRÁZEK</a:t>
            </a:r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61819C-C751-40AA-8EEB-2E675ED0BFA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3FE75F-F53A-4CBD-BC3E-BC519BBDAF10}" type="slidenum">
              <a:rPr lang="cs-CZ" smtClean="0"/>
              <a:pPr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3FE75F-F53A-4CBD-BC3E-BC519BBDAF10}" type="slidenum">
              <a:rPr lang="cs-CZ" smtClean="0"/>
              <a:pPr/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3FE75F-F53A-4CBD-BC3E-BC519BBDAF10}" type="slidenum">
              <a:rPr lang="cs-CZ" smtClean="0"/>
              <a:pPr/>
              <a:t>10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D61B6-EED7-4ED9-B542-1687119A2CDF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89489-1D2B-4D9B-B268-241A50EAA2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CDD54-71C5-48D1-BCFF-B2AA4235A179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0B28E-E91F-4DA4-B03E-A262875154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1F20B-34CA-458B-9F08-026F8F71EFA8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3BB9C-AD00-468C-9B2B-C0A5996900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86A6B-6FAD-44B7-8950-8DB2A28C72AF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E8C11-5C48-413E-846F-5D1AD06EEA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B1AFD-4BF0-49A3-9E41-E7929A0AB886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56A99-6E08-4433-94AD-AC1509FE9D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15189-6F8E-4CB4-BFC3-1B9BDB402BDB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29CFA-E786-47EB-8896-EC2188D3D3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E229F-ADF8-44E7-9EC4-EEB7472C8BBD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0CE30-CCDB-4C14-B143-64EDBD34E6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0B9AA-6FB6-465C-98FB-1B7B08E21BE2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B8258-38FA-4E20-8F76-F3D81241E8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BC15B-E19C-4D7E-92C8-EEB7411CA088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25C98-D62C-46E3-8CB7-0E69110D8D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95C9C-E567-4577-B69E-CEC863873E68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3A4B3-E741-4DF5-B0D9-14A2D9E55A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ACE5E-36B6-405E-853A-BAAF4A523566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70A9F-5729-4B98-9250-9F9BCE6100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75FB4C1-4299-4DF3-9493-38B9CAD419FC}" type="datetimeFigureOut">
              <a:rPr lang="cs-CZ"/>
              <a:pPr>
                <a:defRPr/>
              </a:pPr>
              <a:t>7.8.2014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3807126-8BB7-4265-868E-FF86742F55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54" r:id="rId4"/>
    <p:sldLayoutId id="2147483760" r:id="rId5"/>
    <p:sldLayoutId id="2147483755" r:id="rId6"/>
    <p:sldLayoutId id="2147483761" r:id="rId7"/>
    <p:sldLayoutId id="2147483762" r:id="rId8"/>
    <p:sldLayoutId id="2147483763" r:id="rId9"/>
    <p:sldLayoutId id="2147483756" r:id="rId10"/>
    <p:sldLayoutId id="214748376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4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zuzana.kerndlova@sspbrno.cz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ovéPole 6"/>
          <p:cNvSpPr txBox="1">
            <a:spLocks noChangeArrowheads="1"/>
          </p:cNvSpPr>
          <p:nvPr/>
        </p:nvSpPr>
        <p:spPr bwMode="auto">
          <a:xfrm>
            <a:off x="1258888" y="3500438"/>
            <a:ext cx="767083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600" b="1" dirty="0">
                <a:latin typeface="Franklin Gothic Book" pitchFamily="34" charset="0"/>
              </a:rPr>
              <a:t>NÁZEV PROJEKTU:	</a:t>
            </a:r>
            <a:r>
              <a:rPr lang="cs-CZ" sz="1600" dirty="0">
                <a:latin typeface="Franklin Gothic Book" pitchFamily="34" charset="0"/>
              </a:rPr>
              <a:t>INVESTICE DO VZDĚLÁNÍ NESOU NEJVYŠŠÍ ÚROK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ČÍSLO PROJEKTU:	</a:t>
            </a:r>
            <a:r>
              <a:rPr lang="cs-CZ" sz="1600" dirty="0">
                <a:latin typeface="Franklin Gothic Book" pitchFamily="34" charset="0"/>
              </a:rPr>
              <a:t> CZ.1.07/1.5.00/34.0521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                  AUTOR</a:t>
            </a:r>
            <a:r>
              <a:rPr lang="cs-CZ" sz="1600" dirty="0">
                <a:latin typeface="Franklin Gothic Book" pitchFamily="34" charset="0"/>
              </a:rPr>
              <a:t>:	ING. ZUZANA KERNDLOVÁ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</a:t>
            </a:r>
            <a:r>
              <a:rPr lang="cs-CZ" sz="1600" b="1" dirty="0">
                <a:latin typeface="Franklin Gothic Book" pitchFamily="34" charset="0"/>
              </a:rPr>
              <a:t>TEMATICKÁ SADA</a:t>
            </a:r>
            <a:r>
              <a:rPr lang="cs-CZ" sz="1600" dirty="0">
                <a:latin typeface="Franklin Gothic Book" pitchFamily="34" charset="0"/>
              </a:rPr>
              <a:t>:	ELEKTROENERGETIKA PRO ŽÁKY 3. ROČNÍKŮ STŘEDNÍ ŠKOLY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                    </a:t>
            </a:r>
            <a:r>
              <a:rPr lang="cs-CZ" sz="1600" b="1" dirty="0">
                <a:latin typeface="Franklin Gothic Book" pitchFamily="34" charset="0"/>
              </a:rPr>
              <a:t>TÉMA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KOMPENZACE DLE POŽADOVANÝCH ZMĚN VÝKONU </a:t>
            </a:r>
            <a:endParaRPr lang="cs-CZ" sz="1600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b="1" dirty="0">
                <a:latin typeface="Franklin Gothic Book" pitchFamily="34" charset="0"/>
              </a:rPr>
              <a:t>ČÍSLO MATERIÁLU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VY_52_INOVACE_01_30_KEZU</a:t>
            </a:r>
            <a:endParaRPr lang="cs-CZ" sz="1600" dirty="0">
              <a:latin typeface="Franklin Gothic Book" pitchFamily="34" charset="0"/>
            </a:endParaRPr>
          </a:p>
        </p:txBody>
      </p:sp>
      <p:pic>
        <p:nvPicPr>
          <p:cNvPr id="5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2" y="764704"/>
            <a:ext cx="7602537" cy="1655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344" y="260350"/>
            <a:ext cx="7199313" cy="156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5" name="Přímá spojovací čára 2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0" y="2060848"/>
          <a:ext cx="7200799" cy="4176461"/>
        </p:xfrm>
        <a:graphic>
          <a:graphicData uri="http://schemas.openxmlformats.org/drawingml/2006/table">
            <a:tbl>
              <a:tblPr/>
              <a:tblGrid>
                <a:gridCol w="1656184"/>
                <a:gridCol w="144016"/>
                <a:gridCol w="5400599"/>
              </a:tblGrid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Název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Investice do vzdělání nesou nejvyšší úrok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CZ.1.07/1.5.00/34.0521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a název šablony: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V/2 - Inovace a zkvalitnění směřující k rozvoji odborných kompetencí žáků středních škol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 sady: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 pro žáky 3. ročníků střední školy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Kompenzace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dle požadovaných změn výkonu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VY_52_INOVACE_01_30_KEZU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Druh učebního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Prezentace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Předmět: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Ročník: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Třída: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Z3K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Autor: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Ing. Zuzana Kerndlová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vytvoření: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29.8.2013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ověření: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24.4.2014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Ověřil: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Autor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4227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Anotace: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Materiál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je určen pro studenty 3. ročníku SPŠEIT. Jedná se o výkladovou prezentaci kompenzace při požadovaném zmenšení zdánlivého výkonu a zvětšení činného výkonu.Studenti se seznámí s principem a způsobem výpočtu.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Klíčová slova: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 dirty="0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Kompenzace,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druhy výkonů, účiník, druhy kompenzací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718185" y="6402388"/>
            <a:ext cx="3707631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600" b="1" dirty="0" smtClean="0">
                <a:latin typeface="+mn-lt"/>
              </a:rPr>
              <a:t>Investice do vzdělání nesou nejvyšší úrok</a:t>
            </a:r>
            <a:endParaRPr lang="cs-CZ" sz="16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500306"/>
            <a:ext cx="8606190" cy="504056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/>
              <a:t>Kompenzace – zmenšení zdánlivého výkonu</a:t>
            </a:r>
            <a:br>
              <a:rPr lang="cs-CZ" sz="2800" dirty="0" smtClean="0"/>
            </a:br>
            <a:r>
              <a:rPr lang="cs-CZ" sz="2800" dirty="0" smtClean="0"/>
              <a:t>zvětšení činného výkonu</a:t>
            </a:r>
            <a:endParaRPr lang="cs-CZ" sz="2800" dirty="0"/>
          </a:p>
        </p:txBody>
      </p:sp>
      <p:sp>
        <p:nvSpPr>
          <p:cNvPr id="5" name="TextovéPole 5"/>
          <p:cNvSpPr txBox="1">
            <a:spLocks noChangeArrowheads="1"/>
          </p:cNvSpPr>
          <p:nvPr/>
        </p:nvSpPr>
        <p:spPr bwMode="auto">
          <a:xfrm>
            <a:off x="5511279" y="5589240"/>
            <a:ext cx="363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ING. ZUZANA KERNDLOVÁ</a:t>
            </a:r>
          </a:p>
        </p:txBody>
      </p:sp>
      <p:sp>
        <p:nvSpPr>
          <p:cNvPr id="6" name="TextovéPole 6"/>
          <p:cNvSpPr txBox="1">
            <a:spLocks noChangeArrowheads="1"/>
          </p:cNvSpPr>
          <p:nvPr/>
        </p:nvSpPr>
        <p:spPr bwMode="auto">
          <a:xfrm>
            <a:off x="5508104" y="6022628"/>
            <a:ext cx="1428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BRNO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Druhy výpočtových kompenzací</a:t>
            </a:r>
          </a:p>
        </p:txBody>
      </p:sp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4/11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9" name="Zahnutá šipka doprava 8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eva 9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1472" y="1500174"/>
            <a:ext cx="308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Dělení dle cíle kompenzace: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857224" y="2357430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Požadované zlepšení účiníku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57224" y="3071810"/>
            <a:ext cx="4493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Požadované zmenšení zdánlivého výkonu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57224" y="3714752"/>
            <a:ext cx="3942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Požadované zvětšení využití příkonu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57224" y="4357694"/>
            <a:ext cx="4503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Požadované zlepšení napěťových poměrů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57224" y="5072074"/>
            <a:ext cx="4262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Požadované zmenšení ztrát při přenosu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Kompenzace – základní vztahy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5/11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11821" y="1540056"/>
            <a:ext cx="1092857" cy="257143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95983" y="2204864"/>
            <a:ext cx="1054285" cy="282857"/>
          </a:xfrm>
          <a:prstGeom prst="rect">
            <a:avLst/>
          </a:prstGeom>
          <a:noFill/>
        </p:spPr>
      </p:pic>
      <p:pic>
        <p:nvPicPr>
          <p:cNvPr id="39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2780928"/>
            <a:ext cx="771429" cy="462857"/>
          </a:xfrm>
          <a:prstGeom prst="rect">
            <a:avLst/>
          </a:prstGeom>
          <a:noFill/>
        </p:spPr>
      </p:pic>
      <p:pic>
        <p:nvPicPr>
          <p:cNvPr id="40" name="Picture 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1037"/>
          <a:stretch>
            <a:fillRect/>
          </a:stretch>
        </p:blipFill>
        <p:spPr bwMode="auto">
          <a:xfrm>
            <a:off x="971600" y="3531897"/>
            <a:ext cx="842339" cy="257143"/>
          </a:xfrm>
          <a:prstGeom prst="rect">
            <a:avLst/>
          </a:prstGeom>
          <a:noFill/>
        </p:spPr>
      </p:pic>
      <p:pic>
        <p:nvPicPr>
          <p:cNvPr id="41" name="Picture 1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4073"/>
          <a:stretch>
            <a:fillRect/>
          </a:stretch>
        </p:blipFill>
        <p:spPr bwMode="auto">
          <a:xfrm>
            <a:off x="971600" y="4179969"/>
            <a:ext cx="2176413" cy="257143"/>
          </a:xfrm>
          <a:prstGeom prst="rect">
            <a:avLst/>
          </a:prstGeom>
          <a:noFill/>
        </p:spPr>
      </p:pic>
      <p:pic>
        <p:nvPicPr>
          <p:cNvPr id="42" name="Picture 15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8023"/>
          <a:stretch>
            <a:fillRect/>
          </a:stretch>
        </p:blipFill>
        <p:spPr bwMode="auto">
          <a:xfrm>
            <a:off x="971600" y="4845760"/>
            <a:ext cx="2181756" cy="282857"/>
          </a:xfrm>
          <a:prstGeom prst="rect">
            <a:avLst/>
          </a:prstGeom>
          <a:noFill/>
        </p:spPr>
      </p:pic>
      <p:sp>
        <p:nvSpPr>
          <p:cNvPr id="43" name="TextovéPole 42"/>
          <p:cNvSpPr txBox="1"/>
          <p:nvPr/>
        </p:nvSpPr>
        <p:spPr>
          <a:xfrm>
            <a:off x="3851920" y="1475492"/>
            <a:ext cx="2523127" cy="36779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3000"/>
              </a:spcAft>
            </a:pPr>
            <a:r>
              <a:rPr lang="cs-CZ" dirty="0" smtClean="0">
                <a:latin typeface="+mn-lt"/>
              </a:rPr>
              <a:t>Činná složka proudu </a:t>
            </a:r>
            <a:r>
              <a:rPr lang="en-US" dirty="0" smtClean="0">
                <a:latin typeface="+mn-lt"/>
              </a:rPr>
              <a:t>[</a:t>
            </a:r>
            <a:r>
              <a:rPr lang="cs-CZ" dirty="0" smtClean="0">
                <a:latin typeface="+mn-lt"/>
              </a:rPr>
              <a:t>A</a:t>
            </a:r>
            <a:r>
              <a:rPr lang="en-US" dirty="0" smtClean="0">
                <a:latin typeface="+mn-lt"/>
              </a:rPr>
              <a:t>]</a:t>
            </a:r>
            <a:endParaRPr lang="cs-CZ" dirty="0" smtClean="0">
              <a:latin typeface="+mn-lt"/>
            </a:endParaRPr>
          </a:p>
          <a:p>
            <a:pPr>
              <a:spcAft>
                <a:spcPts val="3000"/>
              </a:spcAft>
            </a:pPr>
            <a:r>
              <a:rPr lang="cs-CZ" dirty="0" smtClean="0">
                <a:latin typeface="+mn-lt"/>
              </a:rPr>
              <a:t>Jalová složka proudu </a:t>
            </a:r>
            <a:r>
              <a:rPr lang="en-US" dirty="0" smtClean="0">
                <a:latin typeface="+mn-lt"/>
              </a:rPr>
              <a:t>[</a:t>
            </a:r>
            <a:r>
              <a:rPr lang="cs-CZ" dirty="0" smtClean="0">
                <a:latin typeface="+mn-lt"/>
              </a:rPr>
              <a:t>A</a:t>
            </a:r>
            <a:r>
              <a:rPr lang="en-US" dirty="0" smtClean="0">
                <a:latin typeface="+mn-lt"/>
              </a:rPr>
              <a:t>]</a:t>
            </a:r>
            <a:endParaRPr lang="cs-CZ" dirty="0" smtClean="0">
              <a:latin typeface="+mn-lt"/>
            </a:endParaRPr>
          </a:p>
          <a:p>
            <a:pPr>
              <a:spcAft>
                <a:spcPts val="3000"/>
              </a:spcAft>
            </a:pPr>
            <a:r>
              <a:rPr lang="cs-CZ" dirty="0" smtClean="0">
                <a:latin typeface="+mn-lt"/>
              </a:rPr>
              <a:t>Účiník </a:t>
            </a:r>
            <a:r>
              <a:rPr lang="en-US" dirty="0" smtClean="0">
                <a:latin typeface="+mn-lt"/>
              </a:rPr>
              <a:t>[</a:t>
            </a:r>
            <a:r>
              <a:rPr lang="cs-CZ" dirty="0" smtClean="0">
                <a:latin typeface="+mn-lt"/>
              </a:rPr>
              <a:t> - </a:t>
            </a:r>
            <a:r>
              <a:rPr lang="en-US" dirty="0" smtClean="0">
                <a:latin typeface="+mn-lt"/>
              </a:rPr>
              <a:t>]</a:t>
            </a:r>
            <a:endParaRPr lang="cs-CZ" dirty="0" smtClean="0">
              <a:latin typeface="+mn-lt"/>
            </a:endParaRPr>
          </a:p>
          <a:p>
            <a:pPr>
              <a:spcAft>
                <a:spcPts val="3000"/>
              </a:spcAft>
            </a:pPr>
            <a:r>
              <a:rPr lang="cs-CZ" dirty="0" smtClean="0">
                <a:latin typeface="+mn-lt"/>
              </a:rPr>
              <a:t>Zdánlivý výkon </a:t>
            </a:r>
            <a:r>
              <a:rPr lang="en-US" dirty="0" smtClean="0">
                <a:latin typeface="+mn-lt"/>
              </a:rPr>
              <a:t>[</a:t>
            </a:r>
            <a:r>
              <a:rPr lang="cs-CZ" dirty="0" smtClean="0">
                <a:latin typeface="+mn-lt"/>
              </a:rPr>
              <a:t>VA</a:t>
            </a:r>
            <a:r>
              <a:rPr lang="en-US" dirty="0" smtClean="0">
                <a:latin typeface="+mn-lt"/>
              </a:rPr>
              <a:t>]</a:t>
            </a:r>
            <a:endParaRPr lang="cs-CZ" dirty="0" smtClean="0">
              <a:latin typeface="+mn-lt"/>
            </a:endParaRPr>
          </a:p>
          <a:p>
            <a:pPr>
              <a:spcAft>
                <a:spcPts val="3000"/>
              </a:spcAft>
            </a:pPr>
            <a:r>
              <a:rPr lang="cs-CZ" dirty="0" smtClean="0">
                <a:latin typeface="+mn-lt"/>
              </a:rPr>
              <a:t>Činný výkon </a:t>
            </a:r>
            <a:r>
              <a:rPr lang="en-US" dirty="0" smtClean="0">
                <a:latin typeface="+mn-lt"/>
              </a:rPr>
              <a:t>[</a:t>
            </a:r>
            <a:r>
              <a:rPr lang="cs-CZ" dirty="0" smtClean="0">
                <a:latin typeface="+mn-lt"/>
              </a:rPr>
              <a:t>W</a:t>
            </a:r>
            <a:r>
              <a:rPr lang="en-US" dirty="0" smtClean="0">
                <a:latin typeface="+mn-lt"/>
              </a:rPr>
              <a:t>]</a:t>
            </a:r>
            <a:endParaRPr lang="cs-CZ" dirty="0" smtClean="0">
              <a:latin typeface="+mn-lt"/>
            </a:endParaRPr>
          </a:p>
          <a:p>
            <a:pPr>
              <a:spcAft>
                <a:spcPts val="3000"/>
              </a:spcAft>
            </a:pPr>
            <a:r>
              <a:rPr lang="cs-CZ" dirty="0" smtClean="0">
                <a:latin typeface="+mn-lt"/>
              </a:rPr>
              <a:t>Jalový výkon </a:t>
            </a:r>
            <a:r>
              <a:rPr lang="en-US" dirty="0" smtClean="0">
                <a:latin typeface="+mn-lt"/>
              </a:rPr>
              <a:t>[</a:t>
            </a:r>
            <a:r>
              <a:rPr lang="cs-CZ" dirty="0" err="1" smtClean="0">
                <a:latin typeface="+mn-lt"/>
              </a:rPr>
              <a:t>VAr</a:t>
            </a:r>
            <a:r>
              <a:rPr lang="en-US" dirty="0" smtClean="0">
                <a:latin typeface="+mn-lt"/>
              </a:rPr>
              <a:t>]</a:t>
            </a:r>
            <a:endParaRPr lang="cs-CZ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Vektorový diagram pro zmenšení zdánlivého výkonu</a:t>
            </a:r>
          </a:p>
        </p:txBody>
      </p:sp>
      <p:pic>
        <p:nvPicPr>
          <p:cNvPr id="8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6/11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3" name="Zahnutá šipka doprava 12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eva 13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63296" y="5816297"/>
            <a:ext cx="48174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1 Vektorový diagram kompenzace pro zmenšení zdánlivého výkonu</a:t>
            </a:r>
            <a:endParaRPr lang="cs-CZ" sz="1200" i="1" dirty="0">
              <a:latin typeface="+mn-lt"/>
            </a:endParaRPr>
          </a:p>
        </p:txBody>
      </p:sp>
      <p:pic>
        <p:nvPicPr>
          <p:cNvPr id="15" name="Obrázek 14" descr="kompenzace zmenšeni S.jpg"/>
          <p:cNvPicPr>
            <a:picLocks noChangeAspect="1"/>
          </p:cNvPicPr>
          <p:nvPr/>
        </p:nvPicPr>
        <p:blipFill>
          <a:blip r:embed="rId3" cstate="print"/>
          <a:srcRect l="16527" t="6935" r="32620" b="22538"/>
          <a:stretch>
            <a:fillRect/>
          </a:stretch>
        </p:blipFill>
        <p:spPr>
          <a:xfrm>
            <a:off x="1357290" y="1500174"/>
            <a:ext cx="6061272" cy="4217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Odvození z vektorového diagramu</a:t>
            </a:r>
          </a:p>
        </p:txBody>
      </p:sp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7/11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9" name="Zahnutá šipka doprava 8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eva 9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575538" y="1547500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, kde</a:t>
            </a:r>
            <a:endParaRPr lang="cs-CZ" dirty="0">
              <a:latin typeface="+mn-lt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72066" y="2071678"/>
            <a:ext cx="3814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aseline="-25000" dirty="0" smtClean="0">
                <a:latin typeface="+mn-lt"/>
              </a:rPr>
              <a:t> </a:t>
            </a:r>
            <a:r>
              <a:rPr lang="cs-CZ" dirty="0" smtClean="0">
                <a:latin typeface="+mn-lt"/>
              </a:rPr>
              <a:t> S je zdánlivý výkon před kompenzací</a:t>
            </a:r>
            <a:endParaRPr lang="cs-CZ" dirty="0">
              <a:latin typeface="+mn-lt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43504" y="2428868"/>
            <a:ext cx="3402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S </a:t>
            </a:r>
            <a:r>
              <a:rPr lang="cs-CZ" baseline="-25000" dirty="0" smtClean="0">
                <a:latin typeface="+mn-lt"/>
              </a:rPr>
              <a:t>k </a:t>
            </a:r>
            <a:r>
              <a:rPr lang="cs-CZ" dirty="0" smtClean="0">
                <a:latin typeface="+mn-lt"/>
              </a:rPr>
              <a:t>zdánlivý výkon po kompenzaci</a:t>
            </a:r>
            <a:endParaRPr lang="cs-CZ" dirty="0">
              <a:latin typeface="+mn-lt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1467910" y="4429132"/>
            <a:ext cx="22468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2 Vektorový diagram řešení</a:t>
            </a:r>
            <a:endParaRPr lang="cs-CZ" sz="1200" i="1" dirty="0">
              <a:latin typeface="+mn-lt"/>
            </a:endParaRPr>
          </a:p>
        </p:txBody>
      </p:sp>
      <p:pic>
        <p:nvPicPr>
          <p:cNvPr id="26" name="Obrázek 25" descr="kompenzace zmenšeni S.jpg"/>
          <p:cNvPicPr>
            <a:picLocks noChangeAspect="1"/>
          </p:cNvPicPr>
          <p:nvPr/>
        </p:nvPicPr>
        <p:blipFill>
          <a:blip r:embed="rId4" cstate="print"/>
          <a:srcRect l="16962" t="12136" r="32185" b="21672"/>
          <a:stretch>
            <a:fillRect/>
          </a:stretch>
        </p:blipFill>
        <p:spPr>
          <a:xfrm>
            <a:off x="571472" y="1537342"/>
            <a:ext cx="4208800" cy="2748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77333" y="1643050"/>
            <a:ext cx="1013334" cy="266666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3000372"/>
            <a:ext cx="800001" cy="480000"/>
          </a:xfrm>
          <a:prstGeom prst="rect">
            <a:avLst/>
          </a:prstGeom>
          <a:noFill/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3500438"/>
            <a:ext cx="973333" cy="520001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428597" y="5214950"/>
            <a:ext cx="8429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Jestliže určíme </a:t>
            </a:r>
            <a:r>
              <a:rPr lang="cs-CZ" dirty="0" err="1" smtClean="0">
                <a:latin typeface="+mn-lt"/>
              </a:rPr>
              <a:t>cosφ</a:t>
            </a:r>
            <a:r>
              <a:rPr lang="cs-CZ" baseline="-25000" dirty="0" err="1" smtClean="0">
                <a:latin typeface="+mn-lt"/>
              </a:rPr>
              <a:t>k</a:t>
            </a:r>
            <a:r>
              <a:rPr lang="cs-CZ" baseline="-25000" dirty="0" smtClean="0">
                <a:latin typeface="+mn-lt"/>
              </a:rPr>
              <a:t> </a:t>
            </a:r>
            <a:r>
              <a:rPr lang="cs-CZ" dirty="0" smtClean="0">
                <a:latin typeface="+mn-lt"/>
              </a:rPr>
              <a:t>,můžeme určit výkon dle stejného vztahu jako při kompenzaci účiníku.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Výpočet pouze z výkonů</a:t>
            </a:r>
          </a:p>
        </p:txBody>
      </p:sp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8/11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9" name="Zahnutá šipka doprava 8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eva 9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1843144"/>
            <a:ext cx="3928572" cy="514286"/>
          </a:xfrm>
          <a:prstGeom prst="rect">
            <a:avLst/>
          </a:prstGeom>
          <a:noFill/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3087880"/>
            <a:ext cx="1042857" cy="557144"/>
          </a:xfrm>
          <a:prstGeom prst="rect">
            <a:avLst/>
          </a:prstGeom>
          <a:noFill/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4426882"/>
            <a:ext cx="2028572" cy="514286"/>
          </a:xfrm>
          <a:prstGeom prst="rect">
            <a:avLst/>
          </a:prstGeom>
          <a:noFill/>
        </p:spPr>
      </p:pic>
      <p:sp>
        <p:nvSpPr>
          <p:cNvPr id="33" name="TextovéPole 32"/>
          <p:cNvSpPr txBox="1"/>
          <p:nvPr/>
        </p:nvSpPr>
        <p:spPr>
          <a:xfrm>
            <a:off x="951005" y="1285860"/>
            <a:ext cx="3404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Je-li zmenšení dáno v procentech</a:t>
            </a:r>
            <a:endParaRPr lang="cs-CZ" dirty="0">
              <a:latin typeface="+mn-lt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950710" y="2571744"/>
            <a:ext cx="5061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Porovnáním rovnic pro zdánlivé výkony dostaneme</a:t>
            </a:r>
            <a:endParaRPr lang="cs-CZ" dirty="0">
              <a:latin typeface="+mn-lt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947770" y="3929066"/>
            <a:ext cx="1535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a po dosazení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Vektorový diagram pro zvětšení činného výkonu</a:t>
            </a:r>
          </a:p>
        </p:txBody>
      </p:sp>
      <p:pic>
        <p:nvPicPr>
          <p:cNvPr id="8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9/11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3" name="Zahnutá šipka doprava 12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eva 13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43057" y="5816297"/>
            <a:ext cx="45481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1 Vektorový diagram kompenzace pro zvětšení činného výkonu</a:t>
            </a:r>
            <a:endParaRPr lang="cs-CZ" sz="1200" i="1" dirty="0">
              <a:latin typeface="+mn-lt"/>
            </a:endParaRPr>
          </a:p>
        </p:txBody>
      </p:sp>
      <p:pic>
        <p:nvPicPr>
          <p:cNvPr id="16" name="Obrázek 15" descr="kompenzace zvetseni cinneho vykonu.jpg"/>
          <p:cNvPicPr>
            <a:picLocks noChangeAspect="1"/>
          </p:cNvPicPr>
          <p:nvPr/>
        </p:nvPicPr>
        <p:blipFill>
          <a:blip r:embed="rId3" cstate="print"/>
          <a:srcRect l="18702" r="21746" b="17337"/>
          <a:stretch>
            <a:fillRect/>
          </a:stretch>
        </p:blipFill>
        <p:spPr>
          <a:xfrm>
            <a:off x="1428728" y="1285860"/>
            <a:ext cx="6408029" cy="4462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Odvození z vektorového diagramu</a:t>
            </a:r>
          </a:p>
        </p:txBody>
      </p:sp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10/11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9" name="Zahnutá šipka doprava 8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eva 9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1467910" y="4429132"/>
            <a:ext cx="22468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2 Vektorový diagram řešení</a:t>
            </a:r>
            <a:endParaRPr lang="cs-CZ" sz="1200" i="1" dirty="0">
              <a:latin typeface="+mn-lt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" name="Obrázek 26" descr="kompenzace zvetseni cinneho vykonu.jpg"/>
          <p:cNvPicPr>
            <a:picLocks noChangeAspect="1"/>
          </p:cNvPicPr>
          <p:nvPr/>
        </p:nvPicPr>
        <p:blipFill>
          <a:blip r:embed="rId4" cstate="print"/>
          <a:srcRect l="16527" r="23486" b="15604"/>
          <a:stretch>
            <a:fillRect/>
          </a:stretch>
        </p:blipFill>
        <p:spPr>
          <a:xfrm>
            <a:off x="500034" y="1352557"/>
            <a:ext cx="4121165" cy="2909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99829" tIns="899829" rIns="899829" bIns="899829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29272" y="1595407"/>
            <a:ext cx="600000" cy="285714"/>
          </a:xfrm>
          <a:prstGeom prst="rect">
            <a:avLst/>
          </a:prstGeom>
          <a:noFill/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500362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76883" y="2228830"/>
            <a:ext cx="1428572" cy="514286"/>
          </a:xfrm>
          <a:prstGeom prst="rect">
            <a:avLst/>
          </a:prstGeom>
          <a:noFill/>
        </p:spPr>
      </p:pic>
      <p:sp>
        <p:nvSpPr>
          <p:cNvPr id="32" name="TextovéPole 31"/>
          <p:cNvSpPr txBox="1"/>
          <p:nvPr/>
        </p:nvSpPr>
        <p:spPr>
          <a:xfrm>
            <a:off x="7092280" y="2273850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, kde</a:t>
            </a:r>
            <a:endParaRPr lang="cs-CZ" dirty="0">
              <a:latin typeface="+mn-lt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48290" y="2809853"/>
            <a:ext cx="614286" cy="285714"/>
          </a:xfrm>
          <a:prstGeom prst="rect">
            <a:avLst/>
          </a:prstGeom>
          <a:noFill/>
        </p:spPr>
      </p:pic>
      <p:sp>
        <p:nvSpPr>
          <p:cNvPr id="35" name="TextovéPole 34"/>
          <p:cNvSpPr txBox="1"/>
          <p:nvPr/>
        </p:nvSpPr>
        <p:spPr>
          <a:xfrm>
            <a:off x="6215074" y="2714620"/>
            <a:ext cx="2766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se může nanejvýš rovnat S</a:t>
            </a:r>
            <a:endParaRPr lang="cs-CZ" dirty="0">
              <a:latin typeface="+mn-lt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57822" y="3571863"/>
            <a:ext cx="2528571" cy="3285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50304" y="4725144"/>
            <a:ext cx="8458200" cy="12223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DĚKUJI ZA POZORNOST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517232"/>
            <a:ext cx="295232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Ing. Zuzana </a:t>
            </a:r>
            <a:r>
              <a:rPr lang="cs-CZ" sz="1600" dirty="0" err="1" smtClean="0">
                <a:latin typeface="+mn-lt"/>
              </a:rPr>
              <a:t>Kerndlová</a:t>
            </a:r>
            <a:endParaRPr lang="cs-CZ" sz="1600" dirty="0" smtClean="0"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  <a:hlinkClick r:id="rId2"/>
              </a:rPr>
              <a:t>zuzana.kerndlova@sspbrno.cz</a:t>
            </a:r>
            <a:endParaRPr lang="cs-CZ" sz="1600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Ilustrace: archiv autora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811717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1851</TotalTime>
  <Words>376</Words>
  <Application>Microsoft Office PowerPoint</Application>
  <PresentationFormat>Předvádění na obrazovce (4:3)</PresentationFormat>
  <Paragraphs>100</Paragraphs>
  <Slides>11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Prezentace aplikace PowerPoint</vt:lpstr>
      <vt:lpstr>Kompenzace – zmenšení zdánlivého výkonu zvětšení činného výkonu</vt:lpstr>
      <vt:lpstr>Druhy výpočtových kompenzací</vt:lpstr>
      <vt:lpstr>Kompenzace – základní vztahy</vt:lpstr>
      <vt:lpstr>Vektorový diagram pro zmenšení zdánlivého výkonu</vt:lpstr>
      <vt:lpstr>Odvození z vektorového diagramu</vt:lpstr>
      <vt:lpstr>Výpočet pouze z výkonů</vt:lpstr>
      <vt:lpstr>Vektorový diagram pro zvětšení činného výkonu</vt:lpstr>
      <vt:lpstr>Odvození z vektorového diagramu</vt:lpstr>
      <vt:lpstr>DĚKUJI ZA POZORNOST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pc</cp:lastModifiedBy>
  <cp:revision>151</cp:revision>
  <dcterms:created xsi:type="dcterms:W3CDTF">2013-07-31T15:32:03Z</dcterms:created>
  <dcterms:modified xsi:type="dcterms:W3CDTF">2014-08-07T13:58:23Z</dcterms:modified>
</cp:coreProperties>
</file>