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handoutMasterIdLst>
    <p:handoutMasterId r:id="rId19"/>
  </p:handoutMasterIdLst>
  <p:sldIdLst>
    <p:sldId id="268" r:id="rId2"/>
    <p:sldId id="275" r:id="rId3"/>
    <p:sldId id="272" r:id="rId4"/>
    <p:sldId id="258" r:id="rId5"/>
    <p:sldId id="261" r:id="rId6"/>
    <p:sldId id="263" r:id="rId7"/>
    <p:sldId id="256" r:id="rId8"/>
    <p:sldId id="265" r:id="rId9"/>
    <p:sldId id="266" r:id="rId10"/>
    <p:sldId id="260" r:id="rId11"/>
    <p:sldId id="259" r:id="rId12"/>
    <p:sldId id="267" r:id="rId13"/>
    <p:sldId id="273" r:id="rId14"/>
    <p:sldId id="270" r:id="rId15"/>
    <p:sldId id="274" r:id="rId16"/>
    <p:sldId id="269" r:id="rId17"/>
  </p:sldIdLst>
  <p:sldSz cx="9144000" cy="6858000" type="screen4x3"/>
  <p:notesSz cx="7102475" cy="102314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24" autoAdjust="0"/>
  </p:normalViewPr>
  <p:slideViewPr>
    <p:cSldViewPr>
      <p:cViewPr>
        <p:scale>
          <a:sx n="125" d="100"/>
          <a:sy n="125" d="100"/>
        </p:scale>
        <p:origin x="-318" y="8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3092" y="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pPr>
              <a:defRPr/>
            </a:pPr>
            <a:fld id="{453D5B0F-EFD4-49EA-8528-C15AF7EBB18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71809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3092" y="971809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pPr>
              <a:defRPr/>
            </a:pPr>
            <a:fld id="{D2B89A79-3091-4948-B4B4-45AB040A24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9088688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2" y="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93504B86-3A21-424D-B109-54B479512905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3775" y="766763"/>
            <a:ext cx="5114925" cy="383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3"/>
            <a:ext cx="5681980" cy="4604147"/>
          </a:xfrm>
          <a:prstGeom prst="rect">
            <a:avLst/>
          </a:prstGeom>
        </p:spPr>
        <p:txBody>
          <a:bodyPr vert="horz" lIns="99048" tIns="49524" rIns="99048" bIns="49524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1809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2" y="971809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E2347BE2-83AD-4678-914E-D55B677BAA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181160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z/url?sa=i&amp;rct=j&amp;q=&amp;esrc=s&amp;source=images&amp;cd=&amp;cad=rja&amp;docid=oDwMiIEoqHOE7M&amp;tbnid=VqgQuPVll64l2M:&amp;ved=0CAQQjB0&amp;url=http://www.tzb-info.cz/4151-venkovni-vedeni-vvn-ii&amp;ei=L3zJUsLLCO6y0AWYn4CQAg&amp;bvm=bv.58187178,d.bGE&amp;psig=AFQjCNEe5INWU7Hx_-Lb40P2UHKpjiOe0Q&amp;ust=1389022222591490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defTabSz="990478" eaLnBrk="1" hangingPunct="1">
              <a:spcBef>
                <a:spcPct val="0"/>
              </a:spcBef>
              <a:defRPr/>
            </a:pPr>
            <a:r>
              <a:rPr lang="cs-CZ" dirty="0" smtClean="0"/>
              <a:t>z</a:t>
            </a:r>
          </a:p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4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5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6</a:t>
            </a:fld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defTabSz="990478">
              <a:defRPr/>
            </a:pPr>
            <a:r>
              <a:rPr lang="cs-CZ" sz="1300" i="1" dirty="0" smtClean="0"/>
              <a:t>Vysoké napětí/ilustrační </a:t>
            </a:r>
            <a:r>
              <a:rPr lang="cs-CZ" sz="1300" i="1" dirty="0" err="1" smtClean="0"/>
              <a:t>fotofoto</a:t>
            </a:r>
            <a:r>
              <a:rPr lang="cs-CZ" sz="1300" i="1" dirty="0" smtClean="0"/>
              <a:t>: HN - JAN SCHEJBAL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dirty="0" smtClean="0"/>
              <a:t>Zdroj: Rozvodná zařízení,</a:t>
            </a:r>
            <a:r>
              <a:rPr lang="cs-CZ" baseline="0" dirty="0" smtClean="0"/>
              <a:t> Ing. Jaroslava </a:t>
            </a:r>
            <a:r>
              <a:rPr lang="cs-CZ" baseline="0" dirty="0" err="1" smtClean="0"/>
              <a:t>Orságová</a:t>
            </a:r>
            <a:r>
              <a:rPr lang="cs-CZ" baseline="0" dirty="0" smtClean="0"/>
              <a:t>, Fakulta elektrotechniky a komunikačních technologií VUT Brno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dirty="0" smtClean="0"/>
              <a:t>Zdroj:</a:t>
            </a:r>
            <a:r>
              <a:rPr lang="cs-CZ" sz="1300" u="sng" dirty="0" smtClean="0">
                <a:hlinkClick r:id="rId3"/>
              </a:rPr>
              <a:t>www.</a:t>
            </a:r>
            <a:r>
              <a:rPr lang="cs-CZ" sz="1300" u="sng" dirty="0" err="1" smtClean="0">
                <a:hlinkClick r:id="rId3"/>
              </a:rPr>
              <a:t>tzb</a:t>
            </a:r>
            <a:r>
              <a:rPr lang="cs-CZ" sz="1300" u="sng" dirty="0" smtClean="0">
                <a:hlinkClick r:id="rId3"/>
              </a:rPr>
              <a:t>-</a:t>
            </a:r>
            <a:r>
              <a:rPr lang="cs-CZ" sz="1300" u="sng" dirty="0" err="1" smtClean="0">
                <a:hlinkClick r:id="rId3"/>
              </a:rPr>
              <a:t>info.cz</a:t>
            </a:r>
            <a:r>
              <a:rPr lang="cs-CZ" sz="1300" dirty="0" smtClean="0"/>
              <a:t> 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aseline="0" dirty="0" smtClean="0"/>
              <a:t> 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706B4-366C-49B8-B5B3-69711654D48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D4475D-FEA5-4845-9F20-36CD60BC2F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48A5B-F883-4DF5-A450-E8B6795C8461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9F4D5F-EB6D-47F8-ABA3-810DB67834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C4F03-D1EB-43EE-8153-6228CA738A70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35789-DF09-4680-AB9E-8956370F7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8AF82-A9D3-499B-85C4-5BD7C811277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41839-CC58-4BDA-8D9D-E39B3F175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47E61-0681-405C-B97E-7104E9177E66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3C123A-E4B3-4A1B-8C1A-865D01BD7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F648B-CDFB-4FCA-AEA9-71BA9AFFE8EF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56754-1C22-4F99-941F-602DF045CF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8AA11-2A91-4CEC-A953-B57F946AD443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F887C-3B9B-4597-9AAB-256C528C2F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29B40-EA50-43BC-AFEE-BEA38C5D3CB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9D7CB-F70C-462F-A0F1-2283DB79F0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6ED6B-F782-4541-988C-F53DFA6E08CA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7F122-7EE4-4951-9D55-35B245EB7D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E85CEC-7C0C-4B1A-93C1-612958651C8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F319F-C555-4F8B-92EF-561F442F4A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4F2E2-F9E9-4269-9FDC-AFFD1CEA3DC7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96076-7C92-4AEB-9E03-64E036690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922CA7-F276-46DA-BD6D-6557B4330253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8639135-3FA6-4F8F-A071-C4AAC71A85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0" r:id="rId4"/>
    <p:sldLayoutId id="2147483786" r:id="rId5"/>
    <p:sldLayoutId id="2147483781" r:id="rId6"/>
    <p:sldLayoutId id="2147483787" r:id="rId7"/>
    <p:sldLayoutId id="2147483788" r:id="rId8"/>
    <p:sldLayoutId id="2147483789" r:id="rId9"/>
    <p:sldLayoutId id="2147483782" r:id="rId10"/>
    <p:sldLayoutId id="2147483790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7345362" cy="280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</a:t>
            </a:r>
            <a:r>
              <a:rPr lang="cs-CZ" sz="1600" dirty="0" smtClean="0">
                <a:latin typeface="Franklin Gothic Book" pitchFamily="34" charset="0"/>
              </a:rPr>
              <a:t>4. </a:t>
            </a:r>
            <a:r>
              <a:rPr lang="cs-CZ" sz="1600" dirty="0">
                <a:latin typeface="Franklin Gothic Book" pitchFamily="34" charset="0"/>
              </a:rPr>
              <a:t>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cap="all" dirty="0" smtClean="0">
                <a:latin typeface="Franklin Gothic Book" pitchFamily="34" charset="0"/>
              </a:rPr>
              <a:t>Namáhání vodičů venkovního vedení</a:t>
            </a:r>
            <a:endParaRPr lang="cs-CZ" sz="1600" cap="all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VY_52_INOVACE_03_15_KEZU</a:t>
            </a:r>
            <a:endParaRPr lang="cs-CZ" sz="1600" dirty="0">
              <a:latin typeface="Franklin Gothic Boo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2344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971600" y="2060848"/>
          <a:ext cx="7200799" cy="4176461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pro žáky 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4. </a:t>
                      </a:r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Namáhání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vodičů venkovního vedení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VY_52_INOVACE_03_15_KEZU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Z4K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21.11.2013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4. ročník SPŠEIT. Jedná se o výkladovou prezentaci  k problematice venkovního vedení. Studenti se seznámí s jednotlivými způsoby výpočtů namáhání jak vlivem venkovního počasí, tak mechanického namáhání.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Teplota, námrazek, průhyb, stavová rovnice, závěs,…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7750696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Namáhání vodičů venkovního vedení</a:t>
            </a:r>
            <a:endParaRPr lang="cs-CZ" sz="2800" dirty="0"/>
          </a:p>
        </p:txBody>
      </p:sp>
      <p:sp>
        <p:nvSpPr>
          <p:cNvPr id="11267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11268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428604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Přenosová soustava české republiky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8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4/16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5" name="Zástupný symbol pro obsah 14" descr="prenosova soustava ceske republiky.PN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rcRect l="11757" r="12933" b="21000"/>
          <a:stretch>
            <a:fillRect/>
          </a:stretch>
        </p:blipFill>
        <p:spPr>
          <a:xfrm>
            <a:off x="928646" y="1357298"/>
            <a:ext cx="7286709" cy="47074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TextovéPole 17"/>
          <p:cNvSpPr txBox="1"/>
          <p:nvPr/>
        </p:nvSpPr>
        <p:spPr>
          <a:xfrm>
            <a:off x="1142976" y="6072206"/>
            <a:ext cx="29719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Obr.1  Přenosová soustava České republiky</a:t>
            </a:r>
            <a:endParaRPr lang="cs-CZ" sz="12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32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Vodiče pro venkovní vedení</a:t>
            </a:r>
            <a:endParaRPr lang="cs-CZ" sz="2400" dirty="0"/>
          </a:p>
        </p:txBody>
      </p:sp>
      <p:sp>
        <p:nvSpPr>
          <p:cNvPr id="13315" name="Zástupný symbol pro obsah 3"/>
          <p:cNvSpPr>
            <a:spLocks noGrp="1"/>
          </p:cNvSpPr>
          <p:nvPr>
            <p:ph idx="1"/>
          </p:nvPr>
        </p:nvSpPr>
        <p:spPr>
          <a:xfrm>
            <a:off x="590550" y="1546225"/>
            <a:ext cx="8157914" cy="4525963"/>
          </a:xfrm>
        </p:spPr>
        <p:txBody>
          <a:bodyPr/>
          <a:lstStyle/>
          <a:p>
            <a:pPr marL="0" indent="0" eaLnBrk="1" hangingPunct="1">
              <a:spcBef>
                <a:spcPts val="2400"/>
              </a:spcBef>
              <a:buNone/>
            </a:pPr>
            <a:r>
              <a:rPr lang="cs-CZ" sz="2000" dirty="0" smtClean="0"/>
              <a:t>Jsou vystaveny klimatickým podmínkám – větru, dešti, námraze, změnám teploty, chemickým vlivům, …</a:t>
            </a:r>
          </a:p>
          <a:p>
            <a:pPr marL="446088" indent="-446088" eaLnBrk="1" hangingPunct="1">
              <a:spcBef>
                <a:spcPts val="1200"/>
              </a:spcBef>
              <a:buNone/>
            </a:pPr>
            <a:r>
              <a:rPr lang="cs-CZ" sz="2000" b="1" dirty="0" smtClean="0"/>
              <a:t>Vyplývají protichůdné požadavky:</a:t>
            </a:r>
          </a:p>
          <a:p>
            <a:pPr marL="446088" indent="-446088" eaLnBrk="1" hangingPunct="1">
              <a:spcBef>
                <a:spcPts val="600"/>
              </a:spcBef>
              <a:buFont typeface="Wingdings" pitchFamily="2" charset="2"/>
              <a:buChar char="q"/>
            </a:pPr>
            <a:r>
              <a:rPr lang="cs-CZ" sz="2000" dirty="0" smtClean="0"/>
              <a:t>Malá měrná hmotnost vodičů kvůli dopravě a montáži, ale velká, aby  nebyly příliš vychylovány větrem </a:t>
            </a:r>
          </a:p>
          <a:p>
            <a:pPr marL="446088" indent="-446088" eaLnBrk="1" hangingPunct="1">
              <a:spcBef>
                <a:spcPts val="600"/>
              </a:spcBef>
              <a:buFont typeface="Wingdings" pitchFamily="2" charset="2"/>
              <a:buChar char="q"/>
            </a:pPr>
            <a:r>
              <a:rPr lang="cs-CZ" sz="2000" dirty="0" smtClean="0"/>
              <a:t>Malý průřez vodičů omezující účinky větru, velký proti snížení ztrát korónou </a:t>
            </a:r>
          </a:p>
          <a:p>
            <a:pPr marL="446088" indent="-446088" eaLnBrk="1" hangingPunct="1">
              <a:spcBef>
                <a:spcPts val="600"/>
              </a:spcBef>
              <a:buFont typeface="Wingdings" pitchFamily="2" charset="2"/>
              <a:buChar char="q"/>
            </a:pPr>
            <a:r>
              <a:rPr lang="cs-CZ" sz="2000" dirty="0" smtClean="0"/>
              <a:t>Velká mechanická pevnost</a:t>
            </a:r>
          </a:p>
          <a:p>
            <a:pPr marL="446088" indent="-446088" eaLnBrk="1" hangingPunct="1">
              <a:spcBef>
                <a:spcPts val="600"/>
              </a:spcBef>
              <a:buFont typeface="Wingdings" pitchFamily="2" charset="2"/>
              <a:buChar char="q"/>
            </a:pPr>
            <a:r>
              <a:rPr lang="cs-CZ" sz="2000" dirty="0" smtClean="0"/>
              <a:t>Odolnost proti chemickým vlivům a změnám teploty</a:t>
            </a:r>
          </a:p>
          <a:p>
            <a:pPr marL="446088" indent="-446088" eaLnBrk="1" hangingPunct="1">
              <a:spcBef>
                <a:spcPts val="600"/>
              </a:spcBef>
              <a:buFont typeface="Wingdings" pitchFamily="2" charset="2"/>
              <a:buChar char="q"/>
            </a:pPr>
            <a:r>
              <a:rPr lang="cs-CZ" sz="2000" dirty="0" smtClean="0"/>
              <a:t>Odolnost proti chvění</a:t>
            </a:r>
          </a:p>
          <a:p>
            <a:pPr marL="446088" indent="-446088" eaLnBrk="1" hangingPunct="1">
              <a:spcBef>
                <a:spcPts val="600"/>
              </a:spcBef>
              <a:buFont typeface="Wingdings" pitchFamily="2" charset="2"/>
              <a:buChar char="q"/>
            </a:pPr>
            <a:r>
              <a:rPr lang="cs-CZ" sz="2000" dirty="0" smtClean="0"/>
              <a:t>Nízká cena  </a:t>
            </a:r>
          </a:p>
        </p:txBody>
      </p:sp>
      <p:pic>
        <p:nvPicPr>
          <p:cNvPr id="12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5/16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7" name="Zahnutá šipka doprava 16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hnutá šipka doleva 17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4628" y="500042"/>
            <a:ext cx="8199338" cy="68578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Normy vztahující se ke klimatickým podmínkám</a:t>
            </a:r>
            <a:endParaRPr lang="cs-CZ" sz="2400" dirty="0"/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40011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6/16</a:t>
            </a:r>
          </a:p>
          <a:p>
            <a:pPr>
              <a:defRPr/>
            </a:pP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5688" y="1357299"/>
            <a:ext cx="8462776" cy="46320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cs-CZ" sz="2000" dirty="0" smtClean="0">
                <a:latin typeface="+mn-lt"/>
              </a:rPr>
              <a:t>ČSN 33 3300   předepisuje kontrolu vedení v těchto stavech počasí:</a:t>
            </a:r>
          </a:p>
          <a:p>
            <a:pPr marL="457200" indent="-457200">
              <a:spcAft>
                <a:spcPts val="600"/>
              </a:spcAft>
              <a:buAutoNum type="arabicParenR"/>
            </a:pPr>
            <a:r>
              <a:rPr lang="cs-CZ" sz="2000" dirty="0" smtClean="0">
                <a:latin typeface="+mn-lt"/>
              </a:rPr>
              <a:t>-5</a:t>
            </a:r>
            <a:r>
              <a:rPr lang="cs-CZ" sz="2000" baseline="30000" dirty="0" smtClean="0">
                <a:latin typeface="+mn-lt"/>
              </a:rPr>
              <a:t>0</a:t>
            </a:r>
            <a:r>
              <a:rPr lang="cs-CZ" sz="2000" dirty="0" smtClean="0">
                <a:latin typeface="+mn-lt"/>
              </a:rPr>
              <a:t>C, bezvětří,normální námraza. Jedná se o základní počasí.</a:t>
            </a:r>
          </a:p>
          <a:p>
            <a:pPr marL="457200" indent="-457200">
              <a:spcAft>
                <a:spcPts val="600"/>
              </a:spcAft>
              <a:buAutoNum type="arabicParenR"/>
            </a:pPr>
            <a:r>
              <a:rPr lang="cs-CZ" sz="2000" dirty="0" smtClean="0">
                <a:latin typeface="+mn-lt"/>
              </a:rPr>
              <a:t>-5</a:t>
            </a:r>
            <a:r>
              <a:rPr lang="cs-CZ" sz="2000" baseline="30000" dirty="0" smtClean="0">
                <a:latin typeface="+mn-lt"/>
              </a:rPr>
              <a:t>0</a:t>
            </a:r>
            <a:r>
              <a:rPr lang="cs-CZ" sz="2000" dirty="0" smtClean="0">
                <a:latin typeface="+mn-lt"/>
              </a:rPr>
              <a:t>C, vítr, bez námrazy.Určuje se namáhání, průhyb a vychýlení vodičů větrem.</a:t>
            </a:r>
          </a:p>
          <a:p>
            <a:pPr marL="457200" indent="-457200">
              <a:spcAft>
                <a:spcPts val="600"/>
              </a:spcAft>
              <a:buAutoNum type="arabicParenR"/>
            </a:pPr>
            <a:r>
              <a:rPr lang="cs-CZ" sz="2000" dirty="0" smtClean="0">
                <a:latin typeface="+mn-lt"/>
              </a:rPr>
              <a:t>+40</a:t>
            </a:r>
            <a:r>
              <a:rPr lang="cs-CZ" sz="2000" baseline="30000" dirty="0" smtClean="0">
                <a:latin typeface="+mn-lt"/>
              </a:rPr>
              <a:t>0</a:t>
            </a:r>
            <a:r>
              <a:rPr lang="cs-CZ" sz="2000" dirty="0" smtClean="0">
                <a:latin typeface="+mn-lt"/>
              </a:rPr>
              <a:t>C bez větru.Počítá se maximální průhyb.</a:t>
            </a:r>
          </a:p>
          <a:p>
            <a:pPr marL="457200" indent="-457200">
              <a:spcAft>
                <a:spcPts val="600"/>
              </a:spcAft>
              <a:buAutoNum type="arabicParenR"/>
            </a:pPr>
            <a:r>
              <a:rPr lang="cs-CZ" sz="2000" dirty="0" smtClean="0">
                <a:latin typeface="+mn-lt"/>
              </a:rPr>
              <a:t>-30</a:t>
            </a:r>
            <a:r>
              <a:rPr lang="cs-CZ" sz="2000" baseline="30000" dirty="0" smtClean="0">
                <a:latin typeface="+mn-lt"/>
              </a:rPr>
              <a:t>0</a:t>
            </a:r>
            <a:r>
              <a:rPr lang="cs-CZ" sz="2000" dirty="0" smtClean="0">
                <a:latin typeface="+mn-lt"/>
              </a:rPr>
              <a:t>C bez větru, bez námrazy.Určuje se namáhání a síla působící na izolátory.</a:t>
            </a:r>
          </a:p>
          <a:p>
            <a:pPr marL="457200" indent="-457200">
              <a:spcAft>
                <a:spcPts val="600"/>
              </a:spcAft>
              <a:buAutoNum type="arabicParenR"/>
            </a:pPr>
            <a:r>
              <a:rPr lang="cs-CZ" sz="2000" dirty="0" smtClean="0">
                <a:latin typeface="+mn-lt"/>
              </a:rPr>
              <a:t>-5</a:t>
            </a:r>
            <a:r>
              <a:rPr lang="cs-CZ" sz="2000" baseline="30000" dirty="0" smtClean="0">
                <a:latin typeface="+mn-lt"/>
              </a:rPr>
              <a:t>0</a:t>
            </a:r>
            <a:r>
              <a:rPr lang="cs-CZ" sz="2000" dirty="0" smtClean="0">
                <a:latin typeface="+mn-lt"/>
              </a:rPr>
              <a:t>C, vítr, normální námraza.Určuje se namáhání a vzdálenost vodičů.</a:t>
            </a:r>
          </a:p>
          <a:p>
            <a:pPr marL="457200" indent="-457200">
              <a:spcAft>
                <a:spcPts val="1800"/>
              </a:spcAft>
              <a:buAutoNum type="arabicParenR"/>
            </a:pPr>
            <a:r>
              <a:rPr lang="cs-CZ" sz="2000" dirty="0" smtClean="0">
                <a:latin typeface="+mn-lt"/>
              </a:rPr>
              <a:t>-5</a:t>
            </a:r>
            <a:r>
              <a:rPr lang="cs-CZ" sz="2000" baseline="30000" dirty="0" smtClean="0">
                <a:latin typeface="+mn-lt"/>
              </a:rPr>
              <a:t>0</a:t>
            </a:r>
            <a:r>
              <a:rPr lang="cs-CZ" sz="2000" dirty="0" smtClean="0">
                <a:latin typeface="+mn-lt"/>
              </a:rPr>
              <a:t>C, bez větru, zvětšená námraza.Určuje se max. namáhání vodičů při rozpětí větším než 50 m.</a:t>
            </a:r>
          </a:p>
          <a:p>
            <a:pPr marL="457200" indent="-457200"/>
            <a:r>
              <a:rPr lang="cs-CZ" sz="2000" dirty="0" smtClean="0">
                <a:latin typeface="+mn-lt"/>
              </a:rPr>
              <a:t>Pro 1)-4) nesmí namáhání </a:t>
            </a:r>
            <a:r>
              <a:rPr lang="el-GR" sz="2000" dirty="0" smtClean="0">
                <a:latin typeface="+mn-lt"/>
              </a:rPr>
              <a:t>σ</a:t>
            </a:r>
            <a:r>
              <a:rPr lang="cs-CZ" sz="2000" dirty="0" smtClean="0">
                <a:latin typeface="+mn-lt"/>
              </a:rPr>
              <a:t> fázových vodičů i zemních lan překročit dovolené hodnoty stanovené pro jednotlivé materiály.</a:t>
            </a:r>
            <a:endParaRPr lang="cs-CZ" sz="20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2263" y="663575"/>
            <a:ext cx="8786812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cap="all" dirty="0" smtClean="0">
                <a:latin typeface="+mj-lt"/>
                <a:cs typeface="+mn-cs"/>
              </a:rPr>
              <a:t>Teplota</a:t>
            </a:r>
            <a:endParaRPr lang="cs-CZ" sz="2400" cap="all" dirty="0">
              <a:latin typeface="+mj-lt"/>
              <a:cs typeface="+mn-cs"/>
            </a:endParaRPr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7/16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1537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1537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0" y="10858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39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18440" name="Rectangle 8"/>
          <p:cNvSpPr>
            <a:spLocks noChangeArrowheads="1"/>
          </p:cNvSpPr>
          <p:nvPr/>
        </p:nvSpPr>
        <p:spPr bwMode="auto">
          <a:xfrm>
            <a:off x="0" y="10572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42" name="Rectangle 1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18443" name="Rectangle 11"/>
          <p:cNvSpPr>
            <a:spLocks noChangeArrowheads="1"/>
          </p:cNvSpPr>
          <p:nvPr/>
        </p:nvSpPr>
        <p:spPr bwMode="auto">
          <a:xfrm>
            <a:off x="0" y="1066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45" name="Rectangle 1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18446" name="Rectangle 14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4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14349" y="1785926"/>
            <a:ext cx="82868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Změna teploty = změna délky vodiče, a tím i namáhání a průhybu vodiče.</a:t>
            </a:r>
          </a:p>
          <a:p>
            <a:endParaRPr lang="cs-CZ" dirty="0" smtClean="0">
              <a:latin typeface="+mn-lt"/>
            </a:endParaRPr>
          </a:p>
          <a:p>
            <a:r>
              <a:rPr lang="cs-CZ" dirty="0" smtClean="0">
                <a:latin typeface="+mn-lt"/>
              </a:rPr>
              <a:t>Teplota vodiče = teplota okolí s výjimkou zatížení vodiče více než 80% dovoleného proudu. Tehdy se uvažuje ještě oteplení vodiče proudem.</a:t>
            </a:r>
          </a:p>
          <a:p>
            <a:endParaRPr lang="cs-CZ" dirty="0" smtClean="0">
              <a:latin typeface="+mn-lt"/>
            </a:endParaRPr>
          </a:p>
          <a:p>
            <a:r>
              <a:rPr lang="cs-CZ" dirty="0" smtClean="0">
                <a:latin typeface="+mn-lt"/>
              </a:rPr>
              <a:t>V našich podmínkách rozmezí teplot  - 30</a:t>
            </a:r>
            <a:r>
              <a:rPr lang="cs-CZ" baseline="30000" dirty="0" smtClean="0">
                <a:latin typeface="+mn-lt"/>
              </a:rPr>
              <a:t>0</a:t>
            </a:r>
            <a:r>
              <a:rPr lang="cs-CZ" dirty="0" smtClean="0">
                <a:latin typeface="+mn-lt"/>
              </a:rPr>
              <a:t>C až +40</a:t>
            </a:r>
            <a:r>
              <a:rPr lang="cs-CZ" baseline="30000" dirty="0" smtClean="0">
                <a:latin typeface="+mn-lt"/>
              </a:rPr>
              <a:t>0</a:t>
            </a:r>
            <a:r>
              <a:rPr lang="cs-CZ" dirty="0" smtClean="0">
                <a:latin typeface="+mn-lt"/>
              </a:rPr>
              <a:t>C.</a:t>
            </a:r>
            <a:endParaRPr lang="cs-CZ" dirty="0">
              <a:latin typeface="+mn-lt"/>
            </a:endParaRPr>
          </a:p>
        </p:txBody>
      </p:sp>
      <p:pic>
        <p:nvPicPr>
          <p:cNvPr id="31" name="Obrázek 30" descr="elektrikaSchejb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3528" y="3926222"/>
            <a:ext cx="3429000" cy="1931670"/>
          </a:xfrm>
          <a:prstGeom prst="rect">
            <a:avLst/>
          </a:prstGeom>
        </p:spPr>
      </p:pic>
      <p:sp>
        <p:nvSpPr>
          <p:cNvPr id="32" name="TextovéPole 31"/>
          <p:cNvSpPr txBox="1"/>
          <p:nvPr/>
        </p:nvSpPr>
        <p:spPr>
          <a:xfrm>
            <a:off x="5148064" y="5929330"/>
            <a:ext cx="22420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/>
              <a:t>Obr.2 Vedení vysokého napětí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námraza</a:t>
            </a:r>
            <a:endParaRPr lang="cs-CZ" sz="2400" dirty="0"/>
          </a:p>
        </p:txBody>
      </p:sp>
      <p:pic>
        <p:nvPicPr>
          <p:cNvPr id="16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7" name="TextovéPole 16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8/16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1" name="Zahnutá šipka doprava 20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eva 21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343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0" y="857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34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434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11560" y="1204560"/>
            <a:ext cx="782034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Vyskytuje se při teplotní inverzi.</a:t>
            </a:r>
          </a:p>
          <a:p>
            <a:r>
              <a:rPr lang="cs-CZ" dirty="0" smtClean="0">
                <a:latin typeface="+mn-lt"/>
              </a:rPr>
              <a:t>Zatěžuje vodiče.</a:t>
            </a:r>
          </a:p>
          <a:p>
            <a:r>
              <a:rPr lang="cs-CZ" dirty="0" smtClean="0">
                <a:latin typeface="+mn-lt"/>
              </a:rPr>
              <a:t>Odstraňuje se sklepáváním izolačními tyčemi nebo vyhříváním vodičů proudem.</a:t>
            </a:r>
            <a:endParaRPr lang="cs-CZ" dirty="0">
              <a:latin typeface="+mn-lt"/>
            </a:endParaRPr>
          </a:p>
        </p:txBody>
      </p:sp>
      <p:pic>
        <p:nvPicPr>
          <p:cNvPr id="18" name="Obrázek 17" descr="namrazek01.png"/>
          <p:cNvPicPr>
            <a:picLocks noChangeAspect="1"/>
          </p:cNvPicPr>
          <p:nvPr/>
        </p:nvPicPr>
        <p:blipFill>
          <a:blip r:embed="rId4" cstate="print"/>
          <a:srcRect l="58243" t="8400" r="5824" b="18200"/>
          <a:stretch>
            <a:fillRect/>
          </a:stretch>
        </p:blipFill>
        <p:spPr>
          <a:xfrm>
            <a:off x="682998" y="2204692"/>
            <a:ext cx="1288181" cy="109470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3" name="TextovéPole 22"/>
          <p:cNvSpPr txBox="1"/>
          <p:nvPr/>
        </p:nvSpPr>
        <p:spPr>
          <a:xfrm>
            <a:off x="2183196" y="2204692"/>
            <a:ext cx="40033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N námraza</a:t>
            </a:r>
          </a:p>
          <a:p>
            <a:r>
              <a:rPr lang="cs-CZ" dirty="0" smtClean="0">
                <a:latin typeface="+mn-lt"/>
              </a:rPr>
              <a:t>V vodič</a:t>
            </a:r>
          </a:p>
          <a:p>
            <a:r>
              <a:rPr lang="cs-CZ" dirty="0" smtClean="0">
                <a:latin typeface="+mn-lt"/>
              </a:rPr>
              <a:t>R oblast rozpuštění námrazku proudem</a:t>
            </a:r>
            <a:endParaRPr lang="cs-CZ" dirty="0">
              <a:latin typeface="+mn-lt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970352" y="3347700"/>
            <a:ext cx="6409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Velikost námrazku je sledována na měřicí tyči o průměru 30 mm.</a:t>
            </a:r>
            <a:endParaRPr lang="cs-CZ" dirty="0">
              <a:latin typeface="+mn-lt"/>
            </a:endParaRPr>
          </a:p>
        </p:txBody>
      </p:sp>
      <p:pic>
        <p:nvPicPr>
          <p:cNvPr id="25" name="Obrázek 24" descr="tabulka namrazku.PNG"/>
          <p:cNvPicPr>
            <a:picLocks noChangeAspect="1"/>
          </p:cNvPicPr>
          <p:nvPr/>
        </p:nvPicPr>
        <p:blipFill>
          <a:blip r:embed="rId5" cstate="print"/>
          <a:srcRect l="386" r="4637"/>
          <a:stretch>
            <a:fillRect/>
          </a:stretch>
        </p:blipFill>
        <p:spPr>
          <a:xfrm>
            <a:off x="928662" y="3714752"/>
            <a:ext cx="7609943" cy="23430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7" name="TextovéPole 26"/>
          <p:cNvSpPr txBox="1"/>
          <p:nvPr/>
        </p:nvSpPr>
        <p:spPr>
          <a:xfrm>
            <a:off x="1428728" y="6000768"/>
            <a:ext cx="46721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/>
              <a:t>Obr.3 Velikost námrazku pro výpočet mechanického napětí vodičů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Námrazová mapa </a:t>
            </a:r>
            <a:r>
              <a:rPr lang="cs-CZ" sz="2400" smtClean="0"/>
              <a:t>české republiky</a:t>
            </a:r>
            <a:endParaRPr lang="cs-CZ" sz="2400" dirty="0"/>
          </a:p>
        </p:txBody>
      </p:sp>
      <p:pic>
        <p:nvPicPr>
          <p:cNvPr id="1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9/16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8" name="Zahnutá šipka doprava 1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eva 1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5" name="Obrázek 14" descr="namrazova mapa cr.gif"/>
          <p:cNvPicPr>
            <a:picLocks noChangeAspect="1"/>
          </p:cNvPicPr>
          <p:nvPr/>
        </p:nvPicPr>
        <p:blipFill>
          <a:blip r:embed="rId4" cstate="print"/>
          <a:srcRect l="-630"/>
          <a:stretch>
            <a:fillRect/>
          </a:stretch>
        </p:blipFill>
        <p:spPr>
          <a:xfrm>
            <a:off x="1092642" y="1895468"/>
            <a:ext cx="7303776" cy="38951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0" name="TextovéPole 19"/>
          <p:cNvSpPr txBox="1"/>
          <p:nvPr/>
        </p:nvSpPr>
        <p:spPr>
          <a:xfrm>
            <a:off x="2795371" y="5857892"/>
            <a:ext cx="299107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/>
              <a:t>Obr. 4 Námrazová mapa České republiky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4324" y="357166"/>
            <a:ext cx="8829676" cy="78581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Průhyb vodiče</a:t>
            </a:r>
            <a:endParaRPr lang="cs-CZ" sz="2400" dirty="0"/>
          </a:p>
        </p:txBody>
      </p:sp>
      <p:pic>
        <p:nvPicPr>
          <p:cNvPr id="17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42910" y="1571612"/>
            <a:ext cx="78601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Uvažujeme, že pružný a ohebný vodič zavěšený ve dvou bodech tvoří řetězovku.</a:t>
            </a:r>
          </a:p>
          <a:p>
            <a:r>
              <a:rPr lang="cs-CZ" dirty="0" smtClean="0">
                <a:latin typeface="+mn-lt"/>
              </a:rPr>
              <a:t>Při výpočtech ji nahrazujeme parabolou s rovnoměrným rozložením tíhy vodiče.</a:t>
            </a:r>
            <a:endParaRPr lang="cs-CZ" dirty="0">
              <a:latin typeface="+mn-lt"/>
            </a:endParaRPr>
          </a:p>
        </p:txBody>
      </p:sp>
      <p:pic>
        <p:nvPicPr>
          <p:cNvPr id="13" name="Obrázek 12" descr="závěsy ve stejné výšc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4348" y="2285992"/>
            <a:ext cx="4000500" cy="2362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TextovéPole 14"/>
          <p:cNvSpPr txBox="1"/>
          <p:nvPr/>
        </p:nvSpPr>
        <p:spPr>
          <a:xfrm>
            <a:off x="4860032" y="2603368"/>
            <a:ext cx="42862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a  šířka pole</a:t>
            </a:r>
          </a:p>
          <a:p>
            <a:r>
              <a:rPr lang="cs-CZ" dirty="0" smtClean="0">
                <a:latin typeface="+mn-lt"/>
              </a:rPr>
              <a:t>c  vzdálenost vrcholu řetězovky od   počátku souřadnic</a:t>
            </a:r>
          </a:p>
          <a:p>
            <a:r>
              <a:rPr lang="cs-CZ" dirty="0" err="1" smtClean="0">
                <a:latin typeface="+mn-lt"/>
              </a:rPr>
              <a:t>f</a:t>
            </a:r>
            <a:r>
              <a:rPr lang="cs-CZ" baseline="-25000" dirty="0" err="1" smtClean="0">
                <a:latin typeface="+mn-lt"/>
              </a:rPr>
              <a:t>max</a:t>
            </a:r>
            <a:r>
              <a:rPr lang="cs-CZ" dirty="0" smtClean="0">
                <a:latin typeface="+mn-lt"/>
              </a:rPr>
              <a:t>  maximální průhyb</a:t>
            </a:r>
          </a:p>
          <a:p>
            <a:r>
              <a:rPr lang="cs-CZ" dirty="0" err="1" smtClean="0">
                <a:latin typeface="+mn-lt"/>
              </a:rPr>
              <a:t>f</a:t>
            </a:r>
            <a:r>
              <a:rPr lang="cs-CZ" baseline="-25000" dirty="0" err="1" smtClean="0">
                <a:latin typeface="+mn-lt"/>
              </a:rPr>
              <a:t>x</a:t>
            </a:r>
            <a:r>
              <a:rPr lang="cs-CZ" baseline="-25000" dirty="0" smtClean="0">
                <a:latin typeface="+mn-lt"/>
              </a:rPr>
              <a:t>       </a:t>
            </a:r>
            <a:r>
              <a:rPr lang="cs-CZ" dirty="0" smtClean="0">
                <a:latin typeface="+mn-lt"/>
              </a:rPr>
              <a:t>průhyb vodiče v bodě x</a:t>
            </a:r>
          </a:p>
          <a:p>
            <a:endParaRPr lang="cs-CZ" dirty="0">
              <a:latin typeface="+mn-lt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2289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78574" y="5229200"/>
            <a:ext cx="1009650" cy="590550"/>
          </a:xfrm>
          <a:prstGeom prst="rect">
            <a:avLst/>
          </a:prstGeom>
          <a:noFill/>
        </p:spPr>
      </p:pic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1047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22126" y="5391122"/>
            <a:ext cx="31526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Výpočet maximálního průhybu:</a:t>
            </a:r>
            <a:endParaRPr lang="cs-CZ" dirty="0">
              <a:latin typeface="+mn-lt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99592" y="4509120"/>
            <a:ext cx="23364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>
                <a:latin typeface="+mn-lt"/>
              </a:rPr>
              <a:t>Obr.5 Závěsy ve stejné výšce</a:t>
            </a:r>
            <a:endParaRPr lang="cs-CZ" sz="1400" i="1" dirty="0">
              <a:latin typeface="+mn-lt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10/16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5" name="Zahnutá šipka doprava 2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Zahnutá šipka doleva 2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57200"/>
            <a:ext cx="8686800" cy="84124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Závěsy v různé výšce</a:t>
            </a:r>
            <a:endParaRPr lang="cs-CZ" sz="2400" dirty="0"/>
          </a:p>
        </p:txBody>
      </p:sp>
      <p:pic>
        <p:nvPicPr>
          <p:cNvPr id="60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1" name="TextovéPole 6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11/16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65" name="Zahnutá šipka doprava 6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6" name="Zahnutá šipka doleva 6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2910" y="1342509"/>
            <a:ext cx="8286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Řetězovka = symetrická křivka, můžeme ji doplnit na případ se závěsy ve stejné                  výšce. Potom leží vrchol ( V ) </a:t>
            </a:r>
            <a:r>
              <a:rPr lang="cs-CZ" dirty="0" err="1" smtClean="0">
                <a:latin typeface="+mn-lt"/>
              </a:rPr>
              <a:t>v</a:t>
            </a:r>
            <a:r>
              <a:rPr lang="cs-CZ" dirty="0" smtClean="0">
                <a:latin typeface="+mn-lt"/>
              </a:rPr>
              <a:t> polovině </a:t>
            </a:r>
            <a:r>
              <a:rPr lang="cs-CZ" dirty="0" err="1" smtClean="0">
                <a:latin typeface="+mn-lt"/>
              </a:rPr>
              <a:t>a</a:t>
            </a:r>
            <a:r>
              <a:rPr lang="cs-CZ" baseline="-25000" dirty="0" err="1" smtClean="0">
                <a:latin typeface="+mn-lt"/>
              </a:rPr>
              <a:t>i</a:t>
            </a:r>
            <a:r>
              <a:rPr lang="cs-CZ" baseline="-25000" dirty="0" smtClean="0">
                <a:latin typeface="+mn-lt"/>
              </a:rPr>
              <a:t>  </a:t>
            </a:r>
            <a:r>
              <a:rPr lang="cs-CZ" dirty="0" smtClean="0">
                <a:latin typeface="+mn-lt"/>
              </a:rPr>
              <a:t>. Mohou nastat 3 případy:</a:t>
            </a:r>
          </a:p>
        </p:txBody>
      </p:sp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1265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42966" y="2132856"/>
            <a:ext cx="674286" cy="537143"/>
          </a:xfrm>
          <a:prstGeom prst="rect">
            <a:avLst/>
          </a:prstGeom>
          <a:noFill/>
        </p:spPr>
      </p:pic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7133" y="2177636"/>
            <a:ext cx="7453259" cy="16927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520825" indent="-1520825">
              <a:spcAft>
                <a:spcPts val="3000"/>
              </a:spcAft>
              <a:buFont typeface="+mj-lt"/>
              <a:buAutoNum type="arabicParenR"/>
            </a:pPr>
            <a:r>
              <a:rPr lang="cs-CZ" dirty="0" smtClean="0">
                <a:latin typeface="+mn-lt"/>
              </a:rPr>
              <a:t>vrchol leží v nižším závěsném bodě, stožár se musí zakotvit</a:t>
            </a:r>
          </a:p>
          <a:p>
            <a:pPr marL="1520825" indent="-1520825">
              <a:spcAft>
                <a:spcPts val="3000"/>
              </a:spcAft>
              <a:buFont typeface="+mj-lt"/>
              <a:buAutoNum type="arabicParenR"/>
            </a:pPr>
            <a:r>
              <a:rPr lang="cs-CZ" dirty="0" smtClean="0">
                <a:latin typeface="+mn-lt"/>
              </a:rPr>
              <a:t>vrchol leží mezi závěsnými body A </a:t>
            </a:r>
            <a:r>
              <a:rPr lang="cs-CZ" dirty="0" err="1" smtClean="0">
                <a:latin typeface="+mn-lt"/>
              </a:rPr>
              <a:t>a</a:t>
            </a:r>
            <a:r>
              <a:rPr lang="cs-CZ" dirty="0" smtClean="0">
                <a:latin typeface="+mn-lt"/>
              </a:rPr>
              <a:t> B</a:t>
            </a:r>
          </a:p>
          <a:p>
            <a:pPr marL="1520825" indent="-1520825">
              <a:spcAft>
                <a:spcPts val="3000"/>
              </a:spcAft>
              <a:buFont typeface="+mj-lt"/>
              <a:buAutoNum type="arabicParenR"/>
            </a:pPr>
            <a:r>
              <a:rPr lang="cs-CZ" dirty="0" smtClean="0">
                <a:latin typeface="+mn-lt"/>
              </a:rPr>
              <a:t>vrchol leží mimo závěsné body A </a:t>
            </a:r>
            <a:r>
              <a:rPr lang="cs-CZ" dirty="0" err="1" smtClean="0">
                <a:latin typeface="+mn-lt"/>
              </a:rPr>
              <a:t>a</a:t>
            </a:r>
            <a:r>
              <a:rPr lang="cs-CZ" dirty="0" smtClean="0">
                <a:latin typeface="+mn-lt"/>
              </a:rPr>
              <a:t> B</a:t>
            </a:r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42976" y="2775798"/>
            <a:ext cx="674286" cy="537143"/>
          </a:xfrm>
          <a:prstGeom prst="rect">
            <a:avLst/>
          </a:prstGeom>
          <a:noFill/>
        </p:spPr>
      </p:pic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11632" y="3437789"/>
            <a:ext cx="674286" cy="537143"/>
          </a:xfrm>
          <a:prstGeom prst="rect">
            <a:avLst/>
          </a:prstGeom>
          <a:noFill/>
        </p:spPr>
      </p:pic>
      <p:sp>
        <p:nvSpPr>
          <p:cNvPr id="11273" name="Rectangle 9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4" name="Obrázek 23" descr="zavesy v ruzne vysce.jpg"/>
          <p:cNvPicPr>
            <a:picLocks noChangeAspect="1"/>
          </p:cNvPicPr>
          <p:nvPr/>
        </p:nvPicPr>
        <p:blipFill>
          <a:blip r:embed="rId7" cstate="print"/>
          <a:srcRect l="9807" t="9300" r="6838"/>
          <a:stretch>
            <a:fillRect/>
          </a:stretch>
        </p:blipFill>
        <p:spPr>
          <a:xfrm>
            <a:off x="2735796" y="4149080"/>
            <a:ext cx="3672408" cy="21068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5" name="TextovéPole 24"/>
          <p:cNvSpPr txBox="1"/>
          <p:nvPr/>
        </p:nvSpPr>
        <p:spPr>
          <a:xfrm>
            <a:off x="6444208" y="5929535"/>
            <a:ext cx="22091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>
                <a:latin typeface="+mn-lt"/>
              </a:rPr>
              <a:t>Obr.6 Závěsy v různé výšce</a:t>
            </a:r>
            <a:endParaRPr lang="cs-CZ" sz="14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Výpočet  průhybu</a:t>
            </a:r>
            <a:endParaRPr lang="cs-CZ" sz="2400" dirty="0"/>
          </a:p>
        </p:txBody>
      </p:sp>
      <p:pic>
        <p:nvPicPr>
          <p:cNvPr id="1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12/16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35" name="Zahnutá šipka doprava 3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Zahnutá šipka doleva 3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0" y="10572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0" y="9239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17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7" name="Rectangle 9"/>
          <p:cNvSpPr>
            <a:spLocks noChangeArrowheads="1"/>
          </p:cNvSpPr>
          <p:nvPr/>
        </p:nvSpPr>
        <p:spPr bwMode="auto">
          <a:xfrm>
            <a:off x="0" y="1047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179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80" name="Rectangle 12"/>
          <p:cNvSpPr>
            <a:spLocks noChangeArrowheads="1"/>
          </p:cNvSpPr>
          <p:nvPr/>
        </p:nvSpPr>
        <p:spPr bwMode="auto">
          <a:xfrm>
            <a:off x="0" y="762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182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83" name="Rectangle 15"/>
          <p:cNvSpPr>
            <a:spLocks noChangeArrowheads="1"/>
          </p:cNvSpPr>
          <p:nvPr/>
        </p:nvSpPr>
        <p:spPr bwMode="auto">
          <a:xfrm>
            <a:off x="0" y="10953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185" name="Rectangle 1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86" name="Rectangle 18"/>
          <p:cNvSpPr>
            <a:spLocks noChangeArrowheads="1"/>
          </p:cNvSpPr>
          <p:nvPr/>
        </p:nvSpPr>
        <p:spPr bwMode="auto">
          <a:xfrm>
            <a:off x="0" y="762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857224" y="1928802"/>
            <a:ext cx="4496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Převýšení   </a:t>
            </a:r>
            <a:r>
              <a:rPr lang="cs-CZ" b="1" i="1" dirty="0" smtClean="0">
                <a:latin typeface="+mn-lt"/>
              </a:rPr>
              <a:t>m</a:t>
            </a:r>
            <a:r>
              <a:rPr lang="cs-CZ" dirty="0" smtClean="0">
                <a:latin typeface="+mn-lt"/>
              </a:rPr>
              <a:t> určíme jako rozdíl </a:t>
            </a:r>
            <a:r>
              <a:rPr lang="cs-CZ" i="1" dirty="0" smtClean="0">
                <a:latin typeface="+mn-lt"/>
              </a:rPr>
              <a:t> </a:t>
            </a:r>
            <a:r>
              <a:rPr lang="cs-CZ" b="1" i="1" dirty="0" err="1" smtClean="0">
                <a:latin typeface="+mn-lt"/>
              </a:rPr>
              <a:t>y</a:t>
            </a:r>
            <a:r>
              <a:rPr lang="cs-CZ" b="1" i="1" baseline="-25000" dirty="0" err="1" smtClean="0">
                <a:latin typeface="+mn-lt"/>
              </a:rPr>
              <a:t>max</a:t>
            </a:r>
            <a:r>
              <a:rPr lang="cs-CZ" b="1" i="1" baseline="-25000" dirty="0" smtClean="0">
                <a:latin typeface="+mn-lt"/>
              </a:rPr>
              <a:t>   </a:t>
            </a:r>
            <a:r>
              <a:rPr lang="cs-CZ" b="1" dirty="0" smtClean="0">
                <a:latin typeface="+mn-lt"/>
              </a:rPr>
              <a:t>a   </a:t>
            </a:r>
            <a:r>
              <a:rPr lang="cs-CZ" b="1" i="1" dirty="0" err="1" smtClean="0">
                <a:latin typeface="+mn-lt"/>
              </a:rPr>
              <a:t>y</a:t>
            </a:r>
            <a:r>
              <a:rPr lang="cs-CZ" b="1" i="1" baseline="-25000" dirty="0" err="1" smtClean="0">
                <a:latin typeface="+mn-lt"/>
              </a:rPr>
              <a:t>x</a:t>
            </a:r>
            <a:r>
              <a:rPr lang="cs-CZ" b="1" i="1" baseline="-25000" dirty="0" smtClean="0">
                <a:latin typeface="+mn-lt"/>
              </a:rPr>
              <a:t>  </a:t>
            </a:r>
            <a:r>
              <a:rPr lang="cs-CZ" b="1" baseline="-25000" dirty="0" smtClean="0">
                <a:latin typeface="+mn-lt"/>
              </a:rPr>
              <a:t>   </a:t>
            </a:r>
            <a:endParaRPr lang="cs-CZ" b="1" dirty="0">
              <a:latin typeface="+mn-lt"/>
            </a:endParaRPr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217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970042" y="1988840"/>
            <a:ext cx="1554286" cy="331428"/>
          </a:xfrm>
          <a:prstGeom prst="rect">
            <a:avLst/>
          </a:prstGeom>
          <a:noFill/>
        </p:spPr>
      </p:pic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0" y="733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99592" y="3143248"/>
            <a:ext cx="3646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Z převýšení určíme ideální rozpětí </a:t>
            </a:r>
            <a:r>
              <a:rPr lang="cs-CZ" dirty="0" err="1" smtClean="0">
                <a:latin typeface="+mn-lt"/>
              </a:rPr>
              <a:t>a</a:t>
            </a:r>
            <a:r>
              <a:rPr lang="cs-CZ" baseline="-25000" dirty="0" err="1" smtClean="0">
                <a:latin typeface="+mn-lt"/>
              </a:rPr>
              <a:t>i</a:t>
            </a:r>
            <a:endParaRPr lang="cs-CZ" dirty="0">
              <a:latin typeface="+mn-lt"/>
            </a:endParaRPr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00891" y="3050738"/>
            <a:ext cx="1451429" cy="594286"/>
          </a:xfrm>
          <a:prstGeom prst="rect">
            <a:avLst/>
          </a:prstGeom>
          <a:noFill/>
        </p:spPr>
      </p:pic>
      <p:sp>
        <p:nvSpPr>
          <p:cNvPr id="39" name="TextovéPole 38"/>
          <p:cNvSpPr txBox="1"/>
          <p:nvPr/>
        </p:nvSpPr>
        <p:spPr>
          <a:xfrm>
            <a:off x="899592" y="4500570"/>
            <a:ext cx="19066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Maximální průhyb</a:t>
            </a:r>
            <a:endParaRPr lang="cs-CZ" dirty="0">
              <a:latin typeface="+mn-lt"/>
            </a:endParaRPr>
          </a:p>
        </p:txBody>
      </p:sp>
      <p:sp>
        <p:nvSpPr>
          <p:cNvPr id="9223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17994" y="4365104"/>
            <a:ext cx="1074286" cy="640000"/>
          </a:xfrm>
          <a:prstGeom prst="rect">
            <a:avLst/>
          </a:prstGeom>
          <a:noFill/>
        </p:spPr>
      </p:pic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0" y="9906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500034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Délka vodiče</a:t>
            </a:r>
            <a:endParaRPr lang="cs-CZ" sz="2400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13/16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1340768"/>
            <a:ext cx="80724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Délku určíme pomocí speciálního grafu – ABAKU.</a:t>
            </a:r>
          </a:p>
          <a:p>
            <a:r>
              <a:rPr lang="cs-CZ" dirty="0" smtClean="0">
                <a:latin typeface="+mn-lt"/>
              </a:rPr>
              <a:t>Druhá možnost je výpočet ze stavové rovnice, vyžadující znalost vyšší matematiky.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96485" y="2276872"/>
            <a:ext cx="603575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dirty="0" smtClean="0">
                <a:latin typeface="+mn-lt"/>
              </a:rPr>
              <a:t>Stavová rovnice – řeší namáhání při změně stavových veličin.</a:t>
            </a:r>
          </a:p>
          <a:p>
            <a:pPr>
              <a:spcAft>
                <a:spcPts val="600"/>
              </a:spcAft>
            </a:pPr>
            <a:r>
              <a:rPr lang="cs-CZ" dirty="0" smtClean="0">
                <a:latin typeface="+mn-lt"/>
              </a:rPr>
              <a:t>Počáteční stav</a:t>
            </a:r>
          </a:p>
          <a:p>
            <a:pPr>
              <a:spcAft>
                <a:spcPts val="600"/>
              </a:spcAft>
            </a:pPr>
            <a:r>
              <a:rPr lang="cs-CZ" dirty="0" smtClean="0">
                <a:latin typeface="+mn-lt"/>
              </a:rPr>
              <a:t>Konečný stav</a:t>
            </a:r>
            <a:endParaRPr lang="cs-CZ" dirty="0">
              <a:latin typeface="+mn-lt"/>
            </a:endParaRPr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38239" y="2648719"/>
            <a:ext cx="809625" cy="276225"/>
          </a:xfrm>
          <a:prstGeom prst="rect">
            <a:avLst/>
          </a:prstGeom>
          <a:noFill/>
        </p:spPr>
      </p:pic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0" y="733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25663" y="3047694"/>
            <a:ext cx="1038225" cy="276225"/>
          </a:xfrm>
          <a:prstGeom prst="rect">
            <a:avLst/>
          </a:prstGeom>
          <a:noFill/>
        </p:spPr>
      </p:pic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0" y="733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17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08363" y="3573016"/>
            <a:ext cx="1691429" cy="697142"/>
          </a:xfrm>
          <a:prstGeom prst="rect">
            <a:avLst/>
          </a:prstGeom>
          <a:noFill/>
        </p:spPr>
      </p:pic>
      <p:sp>
        <p:nvSpPr>
          <p:cNvPr id="7177" name="Rectangle 9"/>
          <p:cNvSpPr>
            <a:spLocks noChangeArrowheads="1"/>
          </p:cNvSpPr>
          <p:nvPr/>
        </p:nvSpPr>
        <p:spPr bwMode="auto">
          <a:xfrm>
            <a:off x="0" y="1038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013253" y="3717032"/>
            <a:ext cx="2786725" cy="15388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cs-CZ" dirty="0" smtClean="0">
                <a:latin typeface="+mn-lt"/>
              </a:rPr>
              <a:t>počáteční délka vedení</a:t>
            </a:r>
          </a:p>
          <a:p>
            <a:pPr>
              <a:spcAft>
                <a:spcPts val="2400"/>
              </a:spcAft>
            </a:pPr>
            <a:r>
              <a:rPr lang="cs-CZ" dirty="0" smtClean="0">
                <a:latin typeface="+mn-lt"/>
              </a:rPr>
              <a:t>změna délky vlivem teploty</a:t>
            </a:r>
          </a:p>
          <a:p>
            <a:pPr>
              <a:spcAft>
                <a:spcPts val="2400"/>
              </a:spcAft>
            </a:pPr>
            <a:r>
              <a:rPr lang="cs-CZ" dirty="0" smtClean="0">
                <a:latin typeface="+mn-lt"/>
              </a:rPr>
              <a:t>konečná délka</a:t>
            </a:r>
          </a:p>
        </p:txBody>
      </p:sp>
      <p:sp>
        <p:nvSpPr>
          <p:cNvPr id="7179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78" name="Picture 10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18594" y="4365104"/>
            <a:ext cx="1177142" cy="331428"/>
          </a:xfrm>
          <a:prstGeom prst="rect">
            <a:avLst/>
          </a:prstGeom>
          <a:noFill/>
        </p:spPr>
      </p:pic>
      <p:sp>
        <p:nvSpPr>
          <p:cNvPr id="7180" name="Rectangle 12"/>
          <p:cNvSpPr>
            <a:spLocks noChangeArrowheads="1"/>
          </p:cNvSpPr>
          <p:nvPr/>
        </p:nvSpPr>
        <p:spPr bwMode="auto">
          <a:xfrm>
            <a:off x="0" y="733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182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81" name="Picture 13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43608" y="4797152"/>
            <a:ext cx="1714286" cy="697142"/>
          </a:xfrm>
          <a:prstGeom prst="rect">
            <a:avLst/>
          </a:prstGeom>
          <a:noFill/>
        </p:spPr>
      </p:pic>
      <p:sp>
        <p:nvSpPr>
          <p:cNvPr id="7183" name="Rectangle 15"/>
          <p:cNvSpPr>
            <a:spLocks noChangeArrowheads="1"/>
          </p:cNvSpPr>
          <p:nvPr/>
        </p:nvSpPr>
        <p:spPr bwMode="auto">
          <a:xfrm>
            <a:off x="0" y="1038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185" name="Rectangle 1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84" name="Picture 16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08469" y="5445224"/>
            <a:ext cx="5035939" cy="756000"/>
          </a:xfrm>
          <a:prstGeom prst="rect">
            <a:avLst/>
          </a:prstGeom>
          <a:noFill/>
        </p:spPr>
      </p:pic>
      <p:sp>
        <p:nvSpPr>
          <p:cNvPr id="7186" name="Rectangle 18"/>
          <p:cNvSpPr>
            <a:spLocks noChangeArrowheads="1"/>
          </p:cNvSpPr>
          <p:nvPr/>
        </p:nvSpPr>
        <p:spPr bwMode="auto">
          <a:xfrm>
            <a:off x="0" y="1047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998557" y="5661248"/>
            <a:ext cx="17012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Stavová rovnice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712" y="457200"/>
            <a:ext cx="8686800" cy="841248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Montážní tabulka</a:t>
            </a:r>
            <a:endParaRPr lang="cs-CZ" sz="2400" dirty="0"/>
          </a:p>
        </p:txBody>
      </p:sp>
      <p:pic>
        <p:nvPicPr>
          <p:cNvPr id="10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14/16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5" name="Zahnutá šipka doprava 1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eva 1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14348" y="1571613"/>
            <a:ext cx="7858180" cy="642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Pro přehlednost vlastností vedení se hodnoty namáhání a průhybu zapisují do montážní tabulky:</a:t>
            </a:r>
            <a:endParaRPr lang="cs-CZ" dirty="0">
              <a:latin typeface="+mn-lt"/>
            </a:endParaRPr>
          </a:p>
        </p:txBody>
      </p:sp>
      <p:pic>
        <p:nvPicPr>
          <p:cNvPr id="18" name="Obrázek 17" descr="montazni tabulka.jpg"/>
          <p:cNvPicPr>
            <a:picLocks noChangeAspect="1"/>
          </p:cNvPicPr>
          <p:nvPr/>
        </p:nvPicPr>
        <p:blipFill>
          <a:blip r:embed="rId4" cstate="print"/>
          <a:srcRect l="2050" t="1247" r="2050" b="9979"/>
          <a:stretch>
            <a:fillRect/>
          </a:stretch>
        </p:blipFill>
        <p:spPr>
          <a:xfrm>
            <a:off x="445132" y="2418397"/>
            <a:ext cx="8253736" cy="25108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0" name="TextovéPole 19"/>
          <p:cNvSpPr txBox="1"/>
          <p:nvPr/>
        </p:nvSpPr>
        <p:spPr>
          <a:xfrm>
            <a:off x="458918" y="4993431"/>
            <a:ext cx="19528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>
                <a:latin typeface="+mn-lt"/>
              </a:rPr>
              <a:t>Obr.7 Montážní tabulka</a:t>
            </a:r>
            <a:endParaRPr lang="cs-CZ" sz="14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15/16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Použité zdroje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500034" y="1428736"/>
            <a:ext cx="8104414" cy="23544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3000"/>
              </a:spcAft>
            </a:pPr>
            <a:r>
              <a:rPr lang="cs-CZ" dirty="0" smtClean="0">
                <a:latin typeface="+mn-lt"/>
              </a:rPr>
              <a:t>http://www.</a:t>
            </a:r>
            <a:r>
              <a:rPr lang="cs-CZ" dirty="0" err="1" smtClean="0">
                <a:latin typeface="+mn-lt"/>
              </a:rPr>
              <a:t>tzb</a:t>
            </a:r>
            <a:r>
              <a:rPr lang="cs-CZ" dirty="0" smtClean="0">
                <a:latin typeface="+mn-lt"/>
              </a:rPr>
              <a:t>-</a:t>
            </a:r>
            <a:r>
              <a:rPr lang="cs-CZ" dirty="0" err="1" smtClean="0">
                <a:latin typeface="+mn-lt"/>
              </a:rPr>
              <a:t>info.cz</a:t>
            </a:r>
            <a:r>
              <a:rPr lang="cs-CZ" dirty="0" smtClean="0">
                <a:latin typeface="+mn-lt"/>
              </a:rPr>
              <a:t>/4151-</a:t>
            </a:r>
            <a:r>
              <a:rPr lang="cs-CZ" dirty="0" err="1" smtClean="0">
                <a:latin typeface="+mn-lt"/>
              </a:rPr>
              <a:t>venkovni</a:t>
            </a:r>
            <a:r>
              <a:rPr lang="cs-CZ" dirty="0" smtClean="0">
                <a:latin typeface="+mn-lt"/>
              </a:rPr>
              <a:t>-vedeni-</a:t>
            </a:r>
            <a:r>
              <a:rPr lang="cs-CZ" dirty="0" err="1" smtClean="0">
                <a:latin typeface="+mn-lt"/>
              </a:rPr>
              <a:t>vvn</a:t>
            </a:r>
            <a:r>
              <a:rPr lang="cs-CZ" dirty="0" smtClean="0">
                <a:latin typeface="+mn-lt"/>
              </a:rPr>
              <a:t>-</a:t>
            </a:r>
            <a:r>
              <a:rPr lang="cs-CZ" dirty="0" err="1" smtClean="0">
                <a:latin typeface="+mn-lt"/>
              </a:rPr>
              <a:t>ii</a:t>
            </a:r>
            <a:endParaRPr lang="cs-CZ" dirty="0" smtClean="0">
              <a:latin typeface="+mn-lt"/>
            </a:endParaRPr>
          </a:p>
          <a:p>
            <a:pPr>
              <a:spcAft>
                <a:spcPts val="3000"/>
              </a:spcAft>
            </a:pPr>
            <a:r>
              <a:rPr lang="cs-CZ" dirty="0" smtClean="0">
                <a:latin typeface="+mn-lt"/>
              </a:rPr>
              <a:t>fei1.vsb.cz/kat420/</a:t>
            </a:r>
            <a:r>
              <a:rPr lang="cs-CZ" dirty="0" err="1" smtClean="0">
                <a:latin typeface="+mn-lt"/>
              </a:rPr>
              <a:t>vyuka</a:t>
            </a:r>
            <a:r>
              <a:rPr lang="cs-CZ" dirty="0" smtClean="0">
                <a:latin typeface="+mn-lt"/>
              </a:rPr>
              <a:t>/</a:t>
            </a:r>
            <a:r>
              <a:rPr lang="cs-CZ" dirty="0" err="1" smtClean="0">
                <a:latin typeface="+mn-lt"/>
              </a:rPr>
              <a:t>Bakalarske</a:t>
            </a:r>
            <a:r>
              <a:rPr lang="cs-CZ" dirty="0" smtClean="0">
                <a:latin typeface="+mn-lt"/>
              </a:rPr>
              <a:t>_FS/.../sylab_</a:t>
            </a:r>
            <a:r>
              <a:rPr lang="cs-CZ" dirty="0" err="1" smtClean="0">
                <a:latin typeface="+mn-lt"/>
              </a:rPr>
              <a:t>dimenz</a:t>
            </a:r>
            <a:r>
              <a:rPr lang="cs-CZ" dirty="0" smtClean="0">
                <a:latin typeface="+mn-lt"/>
              </a:rPr>
              <a:t>_</a:t>
            </a:r>
            <a:r>
              <a:rPr lang="cs-CZ" dirty="0" err="1" smtClean="0">
                <a:latin typeface="+mn-lt"/>
              </a:rPr>
              <a:t>bc</a:t>
            </a:r>
            <a:r>
              <a:rPr lang="cs-CZ" dirty="0" smtClean="0">
                <a:latin typeface="+mn-lt"/>
              </a:rPr>
              <a:t>%20FS.pdf</a:t>
            </a:r>
          </a:p>
          <a:p>
            <a:pPr>
              <a:spcAft>
                <a:spcPts val="3000"/>
              </a:spcAft>
            </a:pPr>
            <a:r>
              <a:rPr lang="cs-CZ" dirty="0" smtClean="0">
                <a:latin typeface="+mn-lt"/>
              </a:rPr>
              <a:t>Projektování v </a:t>
            </a:r>
            <a:r>
              <a:rPr lang="cs-CZ" dirty="0" err="1" smtClean="0">
                <a:latin typeface="+mn-lt"/>
              </a:rPr>
              <a:t>elektroenergetice</a:t>
            </a:r>
            <a:r>
              <a:rPr lang="cs-CZ" dirty="0" smtClean="0">
                <a:latin typeface="+mn-lt"/>
              </a:rPr>
              <a:t> , </a:t>
            </a:r>
            <a:r>
              <a:rPr lang="cs-CZ" dirty="0" err="1" smtClean="0">
                <a:latin typeface="+mn-lt"/>
              </a:rPr>
              <a:t>Ing</a:t>
            </a:r>
            <a:r>
              <a:rPr lang="cs-CZ" dirty="0" smtClean="0">
                <a:latin typeface="+mn-lt"/>
              </a:rPr>
              <a:t> ,Petr </a:t>
            </a:r>
            <a:r>
              <a:rPr lang="cs-CZ" dirty="0" err="1" smtClean="0">
                <a:latin typeface="+mn-lt"/>
              </a:rPr>
              <a:t>Baxant</a:t>
            </a:r>
            <a:r>
              <a:rPr lang="cs-CZ" dirty="0" smtClean="0">
                <a:latin typeface="+mn-lt"/>
              </a:rPr>
              <a:t>, </a:t>
            </a:r>
            <a:r>
              <a:rPr lang="cs-CZ" dirty="0" err="1" smtClean="0">
                <a:latin typeface="+mn-lt"/>
              </a:rPr>
              <a:t>Ph.D</a:t>
            </a:r>
            <a:r>
              <a:rPr lang="cs-CZ" dirty="0" smtClean="0">
                <a:latin typeface="+mn-lt"/>
              </a:rPr>
              <a:t>.</a:t>
            </a:r>
          </a:p>
          <a:p>
            <a:pPr>
              <a:spcAft>
                <a:spcPts val="3000"/>
              </a:spcAft>
            </a:pPr>
            <a:r>
              <a:rPr lang="cs-CZ" dirty="0" smtClean="0">
                <a:latin typeface="+mn-lt"/>
              </a:rPr>
              <a:t>Příklady a úlohy z </a:t>
            </a:r>
            <a:r>
              <a:rPr lang="cs-CZ" dirty="0" err="1" smtClean="0">
                <a:latin typeface="+mn-lt"/>
              </a:rPr>
              <a:t>elektroenergetiky</a:t>
            </a:r>
            <a:r>
              <a:rPr lang="cs-CZ" dirty="0" smtClean="0">
                <a:latin typeface="+mn-lt"/>
              </a:rPr>
              <a:t> Ing. </a:t>
            </a:r>
            <a:r>
              <a:rPr lang="cs-CZ" dirty="0" err="1" smtClean="0">
                <a:latin typeface="+mn-lt"/>
              </a:rPr>
              <a:t>F.Homolka</a:t>
            </a:r>
            <a:r>
              <a:rPr lang="cs-CZ" dirty="0" smtClean="0">
                <a:latin typeface="+mn-lt"/>
              </a:rPr>
              <a:t>, </a:t>
            </a:r>
            <a:r>
              <a:rPr lang="cs-CZ" dirty="0" err="1" smtClean="0">
                <a:latin typeface="+mn-lt"/>
              </a:rPr>
              <a:t>Ing.J.Fojt</a:t>
            </a:r>
            <a:r>
              <a:rPr lang="cs-CZ" dirty="0" smtClean="0">
                <a:latin typeface="+mn-lt"/>
              </a:rPr>
              <a:t>  SNTL  1976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</a:t>
            </a:r>
            <a:r>
              <a:rPr lang="cs-CZ" sz="1600" dirty="0" err="1" smtClean="0">
                <a:latin typeface="+mn-lt"/>
              </a:rPr>
              <a:t>Kerndlová</a:t>
            </a:r>
            <a:endParaRPr lang="cs-CZ" sz="16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AD1F1F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7509</TotalTime>
  <Words>818</Words>
  <Application>Microsoft Office PowerPoint</Application>
  <PresentationFormat>Předvádění na obrazovce (4:3)</PresentationFormat>
  <Paragraphs>164</Paragraphs>
  <Slides>16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Snímek 1</vt:lpstr>
      <vt:lpstr>Snímek 2</vt:lpstr>
      <vt:lpstr>Namáhání vodičů venkovního vedení</vt:lpstr>
      <vt:lpstr>Přenosová soustava české republiky</vt:lpstr>
      <vt:lpstr>Vodiče pro venkovní vedení</vt:lpstr>
      <vt:lpstr>Normy vztahující se ke klimatickým podmínkám</vt:lpstr>
      <vt:lpstr>Snímek 7</vt:lpstr>
      <vt:lpstr>námraza</vt:lpstr>
      <vt:lpstr>Námrazová mapa české republiky</vt:lpstr>
      <vt:lpstr>Průhyb vodiče</vt:lpstr>
      <vt:lpstr>Závěsy v různé výšce</vt:lpstr>
      <vt:lpstr>Výpočet  průhybu</vt:lpstr>
      <vt:lpstr>Délka vodiče</vt:lpstr>
      <vt:lpstr>Montážní tabulka</vt:lpstr>
      <vt:lpstr>Použité zdroje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Rubi</cp:lastModifiedBy>
  <cp:revision>407</cp:revision>
  <dcterms:created xsi:type="dcterms:W3CDTF">2013-07-31T15:29:43Z</dcterms:created>
  <dcterms:modified xsi:type="dcterms:W3CDTF">2014-05-18T13:32:58Z</dcterms:modified>
</cp:coreProperties>
</file>