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4" r:id="rId5"/>
    <p:sldId id="266" r:id="rId6"/>
    <p:sldId id="269" r:id="rId7"/>
    <p:sldId id="268" r:id="rId8"/>
    <p:sldId id="270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656" y="-1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7.8.2014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7.8.2014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7.8.2014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7.8.2014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7.8.2014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7.8.2014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BB6705-9AD9-492F-BC7F-290BF935B7A7}" type="datetimeFigureOut">
              <a:rPr lang="cs-CZ" smtClean="0"/>
              <a:pPr/>
              <a:t>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8728" y="4929198"/>
            <a:ext cx="6086475" cy="15573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642918"/>
            <a:ext cx="7772400" cy="1470025"/>
          </a:xfrm>
        </p:spPr>
        <p:txBody>
          <a:bodyPr/>
          <a:lstStyle/>
          <a:p>
            <a:r>
              <a:rPr lang="cs-CZ" b="1" dirty="0"/>
              <a:t>DUM - Digitální Učební Materiál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00" y="2571744"/>
            <a:ext cx="7215238" cy="4000528"/>
          </a:xfrm>
        </p:spPr>
        <p:txBody>
          <a:bodyPr>
            <a:normAutofit lnSpcReduction="10000"/>
          </a:bodyPr>
          <a:lstStyle/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r>
              <a:rPr lang="cs-CZ" sz="800" dirty="0" smtClean="0"/>
              <a:t>Tento </a:t>
            </a:r>
            <a:r>
              <a:rPr lang="cs-CZ" sz="800" dirty="0"/>
              <a:t>projekt je spolufinancován Evropským sociálním fondem a státním rozpočtem České republiky.</a:t>
            </a:r>
          </a:p>
          <a:p>
            <a:endParaRPr lang="cs-CZ" dirty="0"/>
          </a:p>
        </p:txBody>
      </p:sp>
      <p:pic>
        <p:nvPicPr>
          <p:cNvPr id="4" name="Obrázek 3" descr="C:\Users\Maruška\Desktop\logo_barevne.jp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3306" y="1785926"/>
            <a:ext cx="1657350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000100" y="2786058"/>
            <a:ext cx="74866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000" b="1" dirty="0" smtClean="0"/>
              <a:t>Registrační číslo: </a:t>
            </a:r>
            <a:r>
              <a:rPr lang="cs-CZ" sz="2000" dirty="0" smtClean="0"/>
              <a:t>CZ.1.07/1.5.00/34.1012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Šablona:</a:t>
            </a:r>
            <a:r>
              <a:rPr lang="cs-CZ" dirty="0" smtClean="0"/>
              <a:t> III/2                                                   </a:t>
            </a:r>
            <a:r>
              <a:rPr lang="cs-CZ" b="1" dirty="0" smtClean="0"/>
              <a:t>Sada: VY_32_INOVACE_A6_28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Datum ověření ve výuce: 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smtClean="0"/>
              <a:t>12. 6 .2013        Třída:  H – 1TA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8516" y="399329"/>
            <a:ext cx="8229600" cy="1143000"/>
          </a:xfrm>
        </p:spPr>
        <p:txBody>
          <a:bodyPr/>
          <a:lstStyle/>
          <a:p>
            <a:r>
              <a:rPr lang="cs-CZ" b="1" dirty="0" smtClean="0"/>
              <a:t>DUM - Digitální Učební Materiál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b="1" dirty="0" smtClean="0"/>
              <a:t>Tematická oblast:  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Truhlář</a:t>
            </a:r>
          </a:p>
          <a:p>
            <a:pPr>
              <a:buNone/>
            </a:pPr>
            <a:r>
              <a:rPr lang="cs-CZ" b="1" dirty="0" smtClean="0"/>
              <a:t>Předmět:                 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Anglický jazyk</a:t>
            </a:r>
          </a:p>
          <a:p>
            <a:pPr>
              <a:buNone/>
            </a:pPr>
            <a:r>
              <a:rPr lang="cs-CZ" b="1" dirty="0" smtClean="0"/>
              <a:t>Ročník:                     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1. ročník</a:t>
            </a:r>
          </a:p>
          <a:p>
            <a:pPr marL="3043238" indent="-3043238">
              <a:buNone/>
            </a:pPr>
            <a:r>
              <a:rPr lang="cs-CZ" b="1" dirty="0" smtClean="0"/>
              <a:t>Klíčová slova:          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jehličnaté stromy, </a:t>
            </a:r>
            <a:r>
              <a:rPr lang="cs-CZ" b="1" dirty="0" err="1" smtClean="0">
                <a:solidFill>
                  <a:schemeClr val="accent1">
                    <a:lumMod val="75000"/>
                  </a:schemeClr>
                </a:solidFill>
              </a:rPr>
              <a:t>conifers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, borovice, pine, jedle, </a:t>
            </a:r>
            <a:r>
              <a:rPr lang="cs-CZ" b="1" dirty="0" err="1" smtClean="0">
                <a:solidFill>
                  <a:schemeClr val="accent1">
                    <a:lumMod val="75000"/>
                  </a:schemeClr>
                </a:solidFill>
              </a:rPr>
              <a:t>fir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, modřín, </a:t>
            </a:r>
            <a:r>
              <a:rPr lang="cs-CZ" b="1" dirty="0" err="1" smtClean="0">
                <a:solidFill>
                  <a:schemeClr val="accent1">
                    <a:lumMod val="75000"/>
                  </a:schemeClr>
                </a:solidFill>
              </a:rPr>
              <a:t>larch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, smrk, </a:t>
            </a:r>
            <a:r>
              <a:rPr lang="cs-CZ" b="1" dirty="0" err="1" smtClean="0">
                <a:solidFill>
                  <a:schemeClr val="accent1">
                    <a:lumMod val="75000"/>
                  </a:schemeClr>
                </a:solidFill>
              </a:rPr>
              <a:t>spruce</a:t>
            </a:r>
            <a:endParaRPr lang="cs-CZ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b="1" dirty="0" smtClean="0"/>
              <a:t>Jméno autora:        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Mgr. Pavla </a:t>
            </a:r>
            <a:r>
              <a:rPr lang="cs-CZ" b="1" dirty="0" err="1" smtClean="0">
                <a:solidFill>
                  <a:schemeClr val="accent1">
                    <a:lumMod val="75000"/>
                  </a:schemeClr>
                </a:solidFill>
              </a:rPr>
              <a:t>Dřevikovská</a:t>
            </a:r>
            <a:endParaRPr lang="cs-CZ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b="1" dirty="0" smtClean="0"/>
              <a:t>Škola:</a:t>
            </a:r>
            <a:r>
              <a:rPr lang="cs-CZ" dirty="0" smtClean="0"/>
              <a:t> 	</a:t>
            </a:r>
            <a:r>
              <a:rPr lang="cs-CZ" sz="2400" b="1" dirty="0" smtClean="0">
                <a:solidFill>
                  <a:schemeClr val="tx2"/>
                </a:solidFill>
              </a:rPr>
              <a:t>Střední </a:t>
            </a:r>
            <a:r>
              <a:rPr lang="cs-CZ" sz="2400" b="1" dirty="0">
                <a:solidFill>
                  <a:schemeClr val="tx2"/>
                </a:solidFill>
              </a:rPr>
              <a:t>odborné učiliště,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r>
              <a:rPr lang="cs-CZ" sz="2400" b="1" dirty="0">
                <a:solidFill>
                  <a:schemeClr val="tx2"/>
                </a:solidFill>
              </a:rPr>
              <a:t/>
            </a:r>
            <a:br>
              <a:rPr lang="cs-CZ" sz="2400" b="1" dirty="0">
                <a:solidFill>
                  <a:schemeClr val="tx2"/>
                </a:solidFill>
              </a:rPr>
            </a:br>
            <a:r>
              <a:rPr lang="cs-CZ" sz="2400" b="1" dirty="0">
                <a:solidFill>
                  <a:schemeClr val="tx2"/>
                </a:solidFill>
              </a:rPr>
              <a:t>	</a:t>
            </a:r>
            <a:r>
              <a:rPr lang="cs-CZ" sz="2400" b="1" dirty="0" smtClean="0">
                <a:solidFill>
                  <a:schemeClr val="tx2"/>
                </a:solidFill>
              </a:rPr>
              <a:t>	tř</a:t>
            </a:r>
            <a:r>
              <a:rPr lang="cs-CZ" sz="2400" b="1" dirty="0">
                <a:solidFill>
                  <a:schemeClr val="tx2"/>
                </a:solidFill>
              </a:rPr>
              <a:t>. 5. května 3</a:t>
            </a: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373 </a:t>
            </a:r>
            <a:r>
              <a:rPr lang="cs-CZ" sz="2400" b="1" dirty="0">
                <a:solidFill>
                  <a:schemeClr val="tx2"/>
                </a:solidFill>
              </a:rPr>
              <a:t>72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endParaRPr lang="cs-CZ" sz="2400" b="1" dirty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IČO</a:t>
            </a:r>
            <a:r>
              <a:rPr lang="cs-CZ" sz="2400" b="1" dirty="0">
                <a:solidFill>
                  <a:schemeClr val="tx2"/>
                </a:solidFill>
              </a:rPr>
              <a:t>: 75050111	REDIZO: 651023599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/>
              <a:t>CONIFEROUS TREES (CONIFERS)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67667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 smtClean="0"/>
              <a:t>The most of conifers are evergreens.</a:t>
            </a:r>
          </a:p>
          <a:p>
            <a:pPr marL="0" indent="0" algn="ctr">
              <a:buNone/>
            </a:pPr>
            <a:endParaRPr lang="en-GB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5445224"/>
            <a:ext cx="8229600" cy="67667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r>
              <a:rPr lang="en-GB" dirty="0" smtClean="0"/>
              <a:t>In the picture there is a coniferous forest in winter.</a:t>
            </a:r>
            <a:endParaRPr lang="en-GB" dirty="0"/>
          </a:p>
        </p:txBody>
      </p:sp>
      <p:pic>
        <p:nvPicPr>
          <p:cNvPr id="1028" name="Picture 4" descr="http://upload.wikimedia.org/wikipedia/commons/thumb/6/6d/Snow_on_fir_trees.jpg/800px-Snow_on_fir_tree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9732" y="2357009"/>
            <a:ext cx="4428492" cy="2939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/>
              <a:t>PINE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9794"/>
            <a:ext cx="4393579" cy="676672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dirty="0" smtClean="0"/>
              <a:t>Pine is an evergreen conifer. </a:t>
            </a:r>
          </a:p>
          <a:p>
            <a:pPr marL="0" indent="0" algn="ctr">
              <a:buNone/>
            </a:pPr>
            <a:r>
              <a:rPr lang="en-GB" dirty="0" smtClean="0"/>
              <a:t>Pines are long-lived trees. Their </a:t>
            </a:r>
            <a:r>
              <a:rPr lang="cs-CZ" dirty="0" err="1" smtClean="0"/>
              <a:t>height</a:t>
            </a:r>
            <a:r>
              <a:rPr lang="cs-CZ" dirty="0" smtClean="0"/>
              <a:t> </a:t>
            </a:r>
            <a:r>
              <a:rPr lang="en-GB" dirty="0" smtClean="0"/>
              <a:t>is from three meters to eighty meters.</a:t>
            </a:r>
          </a:p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r>
              <a:rPr lang="en-GB" dirty="0" smtClean="0"/>
              <a:t>Pine wood is soft and popular as fast-growing wood.</a:t>
            </a:r>
            <a:endParaRPr lang="en-GB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4810709"/>
            <a:ext cx="4619947" cy="67667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7147" y="1556792"/>
            <a:ext cx="3609653" cy="49550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4945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  <a:solidFill>
            <a:schemeClr val="bg2">
              <a:lumMod val="75000"/>
            </a:schemeClr>
          </a:solidFill>
        </p:spPr>
        <p:txBody>
          <a:bodyPr/>
          <a:lstStyle/>
          <a:p>
            <a:r>
              <a:rPr lang="cs-CZ" b="1" dirty="0" smtClean="0"/>
              <a:t>SPRUCE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56184"/>
            <a:ext cx="4393579" cy="676672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dirty="0" smtClean="0"/>
              <a:t>Spruce is an evergreen conifer which grows in the northern regions.</a:t>
            </a:r>
          </a:p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3789040"/>
            <a:ext cx="4619947" cy="67667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r>
              <a:rPr lang="en-GB" dirty="0" smtClean="0"/>
              <a:t>The world „spruce“ is from old </a:t>
            </a:r>
            <a:r>
              <a:rPr lang="cs-CZ" dirty="0" smtClean="0"/>
              <a:t>f</a:t>
            </a:r>
            <a:r>
              <a:rPr lang="en-GB" dirty="0" smtClean="0"/>
              <a:t>r</a:t>
            </a:r>
            <a:r>
              <a:rPr lang="cs-CZ" dirty="0" smtClean="0"/>
              <a:t>e</a:t>
            </a:r>
            <a:r>
              <a:rPr lang="en-GB" dirty="0" err="1" smtClean="0"/>
              <a:t>nch</a:t>
            </a:r>
            <a:r>
              <a:rPr lang="en-GB" dirty="0" smtClean="0"/>
              <a:t> world „</a:t>
            </a:r>
            <a:r>
              <a:rPr lang="en-GB" dirty="0" err="1" smtClean="0"/>
              <a:t>Pruce</a:t>
            </a:r>
            <a:r>
              <a:rPr lang="en-GB" dirty="0" smtClean="0"/>
              <a:t>“, the name of Prussia. They believed that spruce comes from Prussia.</a:t>
            </a:r>
          </a:p>
          <a:p>
            <a:pPr marL="0" indent="0" algn="ctr">
              <a:buFont typeface="Arial" pitchFamily="34" charset="0"/>
              <a:buNone/>
            </a:pPr>
            <a:r>
              <a:rPr lang="en-GB" dirty="0" smtClean="0"/>
              <a:t>.</a:t>
            </a:r>
            <a:endParaRPr lang="en-GB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364088" y="1393846"/>
            <a:ext cx="3322712" cy="5123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5567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  <a:solidFill>
            <a:schemeClr val="bg2">
              <a:lumMod val="75000"/>
            </a:schemeClr>
          </a:solidFill>
        </p:spPr>
        <p:txBody>
          <a:bodyPr/>
          <a:lstStyle/>
          <a:p>
            <a:r>
              <a:rPr lang="cs-CZ" b="1" dirty="0" smtClean="0"/>
              <a:t>SPRUCE </a:t>
            </a:r>
            <a:r>
              <a:rPr lang="cs-CZ" b="1" dirty="0" err="1" smtClean="0"/>
              <a:t>wood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56184"/>
            <a:ext cx="4393579" cy="2404864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dirty="0" smtClean="0"/>
              <a:t>Spruce wood is often named whitewood.</a:t>
            </a:r>
          </a:p>
          <a:p>
            <a:pPr marL="0" indent="0" algn="ctr">
              <a:buNone/>
            </a:pPr>
            <a:r>
              <a:rPr lang="en-GB" dirty="0" smtClean="0"/>
              <a:t>It is useful as a </a:t>
            </a:r>
            <a:r>
              <a:rPr lang="en-GB" dirty="0" err="1" smtClean="0"/>
              <a:t>buildingwood</a:t>
            </a:r>
            <a:r>
              <a:rPr lang="en-GB" dirty="0" smtClean="0"/>
              <a:t>.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65341" y="4293096"/>
            <a:ext cx="4619947" cy="165618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r>
              <a:rPr lang="en-GB" dirty="0" smtClean="0"/>
              <a:t>Spruce wood is also used as a </a:t>
            </a:r>
            <a:r>
              <a:rPr lang="en-GB" dirty="0" err="1" smtClean="0"/>
              <a:t>tonewood</a:t>
            </a:r>
            <a:r>
              <a:rPr lang="en-GB" dirty="0" smtClean="0"/>
              <a:t> in musical instruments.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9259" y="1456184"/>
            <a:ext cx="2513825" cy="4953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3064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  <a:solidFill>
            <a:srgbClr val="FFFF99"/>
          </a:solidFill>
        </p:spPr>
        <p:txBody>
          <a:bodyPr/>
          <a:lstStyle/>
          <a:p>
            <a:r>
              <a:rPr lang="cs-CZ" b="1" dirty="0" smtClean="0"/>
              <a:t>FIR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56184"/>
            <a:ext cx="4393579" cy="3513584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dirty="0" smtClean="0"/>
              <a:t>Fir is an evergreen conifer.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23808" y="2780928"/>
            <a:ext cx="4652248" cy="67667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r>
              <a:rPr lang="en-GB" dirty="0" smtClean="0"/>
              <a:t>Fir needles have two white strips on the bottom.</a:t>
            </a:r>
          </a:p>
          <a:p>
            <a:pPr marL="0" indent="0" algn="ctr">
              <a:buFont typeface="Arial" pitchFamily="34" charset="0"/>
              <a:buNone/>
            </a:pPr>
            <a:r>
              <a:rPr lang="en-GB" dirty="0" smtClean="0"/>
              <a:t>Their cones raise like candles.</a:t>
            </a:r>
          </a:p>
          <a:p>
            <a:pPr marL="0" indent="0" algn="ctr">
              <a:buFont typeface="Arial" pitchFamily="34" charset="0"/>
              <a:buNone/>
            </a:pPr>
            <a:endParaRPr lang="en-GB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57833" y="1844824"/>
            <a:ext cx="3328967" cy="2503962"/>
          </a:xfrm>
          <a:prstGeom prst="rect">
            <a:avLst/>
          </a:prstGeom>
        </p:spPr>
      </p:pic>
      <p:sp>
        <p:nvSpPr>
          <p:cNvPr id="8" name="Zástupný symbol pro obsah 2"/>
          <p:cNvSpPr txBox="1">
            <a:spLocks/>
          </p:cNvSpPr>
          <p:nvPr/>
        </p:nvSpPr>
        <p:spPr>
          <a:xfrm>
            <a:off x="493060" y="4969768"/>
            <a:ext cx="4652248" cy="67667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endParaRPr lang="cs-CZ" dirty="0" smtClean="0"/>
          </a:p>
        </p:txBody>
      </p:sp>
      <p:sp>
        <p:nvSpPr>
          <p:cNvPr id="6" name="Obdélník 5"/>
          <p:cNvSpPr/>
          <p:nvPr/>
        </p:nvSpPr>
        <p:spPr>
          <a:xfrm>
            <a:off x="1142632" y="5565304"/>
            <a:ext cx="6813743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dirty="0" smtClean="0"/>
              <a:t>Firs are popular Christmas trees.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653319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/>
              <a:t>LARCH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56184"/>
            <a:ext cx="4246863" cy="676672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dirty="0" smtClean="0"/>
              <a:t>Larch is a deciduous conifer. It loses needles in autumn.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21857" y="3767336"/>
            <a:ext cx="4282206" cy="67667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r>
              <a:rPr lang="en-GB" dirty="0" smtClean="0"/>
              <a:t>Larch wood is waterproof. It is used for buildings yachts a</a:t>
            </a:r>
            <a:r>
              <a:rPr lang="cs-CZ" dirty="0" err="1" smtClean="0"/>
              <a:t>nd</a:t>
            </a:r>
            <a:r>
              <a:rPr lang="en-GB" dirty="0" smtClean="0"/>
              <a:t> small boats.</a:t>
            </a:r>
          </a:p>
          <a:p>
            <a:pPr marL="0" indent="0" algn="ctr">
              <a:buFont typeface="Arial" pitchFamily="34" charset="0"/>
              <a:buNone/>
            </a:pPr>
            <a:endParaRPr lang="en-GB" dirty="0" smtClean="0"/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493060" y="4969768"/>
            <a:ext cx="4652248" cy="67667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endParaRPr lang="cs-CZ" dirty="0" smtClean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1456184"/>
            <a:ext cx="3826768" cy="5102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5185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dirty="0"/>
          </a:p>
        </p:txBody>
      </p:sp>
      <p:sp>
        <p:nvSpPr>
          <p:cNvPr id="7" name="Rectangle 1"/>
          <p:cNvSpPr>
            <a:spLocks noChangeArrowheads="1"/>
          </p:cNvSpPr>
          <p:nvPr/>
        </p:nvSpPr>
        <p:spPr bwMode="auto">
          <a:xfrm>
            <a:off x="395536" y="2042265"/>
            <a:ext cx="8208912" cy="738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628650" indent="-62865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Slide 4 -  </a:t>
            </a:r>
            <a:r>
              <a:rPr lang="cs-CZ" sz="1400" dirty="0" err="1"/>
              <a:t>Pinus</a:t>
            </a:r>
            <a:r>
              <a:rPr lang="cs-CZ" sz="1400" dirty="0"/>
              <a:t> </a:t>
            </a:r>
            <a:r>
              <a:rPr lang="cs-CZ" sz="1400" dirty="0" err="1"/>
              <a:t>densiflora</a:t>
            </a:r>
            <a:r>
              <a:rPr lang="cs-CZ" sz="1400" dirty="0"/>
              <a:t> </a:t>
            </a:r>
            <a:r>
              <a:rPr lang="cs-CZ" sz="1400" dirty="0" err="1"/>
              <a:t>Kumgangsan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. In </a:t>
            </a:r>
            <a:r>
              <a:rPr kumimoji="0" lang="cs-CZ" sz="1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Wikimedia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cs-CZ" sz="1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Commons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cs-CZ" sz="14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[online]. Poslední změna </a:t>
            </a:r>
            <a:r>
              <a:rPr lang="cs-CZ" sz="1400" dirty="0" smtClean="0"/>
              <a:t>28. 9. 2008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[cit. 5. 11. 2013]. Dostupný na WWW </a:t>
            </a:r>
            <a:r>
              <a:rPr lang="cs-CZ" sz="1400" dirty="0"/>
              <a:t>http://en.wikipedia.org/wiki/Pine#mediaviewer/File:Pinus_densiflora_Kumgangsan.jpg</a:t>
            </a:r>
            <a:endParaRPr lang="cs-CZ" sz="1400" dirty="0" smtClean="0"/>
          </a:p>
        </p:txBody>
      </p:sp>
      <p:sp>
        <p:nvSpPr>
          <p:cNvPr id="9" name="Obdélník 8"/>
          <p:cNvSpPr/>
          <p:nvPr/>
        </p:nvSpPr>
        <p:spPr>
          <a:xfrm>
            <a:off x="395536" y="6396335"/>
            <a:ext cx="777686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sp>
        <p:nvSpPr>
          <p:cNvPr id="11" name="Rectangle 1"/>
          <p:cNvSpPr>
            <a:spLocks noChangeArrowheads="1"/>
          </p:cNvSpPr>
          <p:nvPr/>
        </p:nvSpPr>
        <p:spPr bwMode="auto">
          <a:xfrm>
            <a:off x="395536" y="2942075"/>
            <a:ext cx="820891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628650" indent="-62865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Slide 5 -  </a:t>
            </a:r>
            <a:r>
              <a:rPr lang="cs-CZ" sz="1400" dirty="0" err="1"/>
              <a:t>Picea</a:t>
            </a:r>
            <a:r>
              <a:rPr lang="cs-CZ" sz="1400" dirty="0"/>
              <a:t> </a:t>
            </a:r>
            <a:r>
              <a:rPr lang="cs-CZ" sz="1400" dirty="0" err="1"/>
              <a:t>abies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. In </a:t>
            </a:r>
            <a:r>
              <a:rPr kumimoji="0" lang="cs-CZ" sz="1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Wikimedia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cs-CZ" sz="1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Commons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cs-CZ" sz="14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[online]. Poslední změna </a:t>
            </a:r>
            <a:r>
              <a:rPr lang="cs-CZ" sz="1400" dirty="0" smtClean="0"/>
              <a:t>12. 3. 2004 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[cit. 5. 11. 2013]. Dostupný na WWW </a:t>
            </a:r>
            <a:r>
              <a:rPr lang="cs-CZ" sz="1400" dirty="0"/>
              <a:t>http://en.wikipedia.org/wiki/Spruce#mediaviewer/File:Picea_abies.jpg</a:t>
            </a:r>
            <a:endParaRPr lang="cs-CZ" sz="1400" dirty="0" smtClean="0"/>
          </a:p>
        </p:txBody>
      </p:sp>
      <p:sp>
        <p:nvSpPr>
          <p:cNvPr id="13" name="Rectangle 1"/>
          <p:cNvSpPr>
            <a:spLocks noChangeArrowheads="1"/>
          </p:cNvSpPr>
          <p:nvPr/>
        </p:nvSpPr>
        <p:spPr bwMode="auto">
          <a:xfrm>
            <a:off x="395536" y="3554432"/>
            <a:ext cx="8208912" cy="738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628650" indent="-62865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Slide 6 -  RASCHKA, A. </a:t>
            </a:r>
            <a:r>
              <a:rPr lang="cs-CZ" sz="1400" dirty="0" err="1"/>
              <a:t>Wood</a:t>
            </a:r>
            <a:r>
              <a:rPr lang="cs-CZ" sz="1400" dirty="0"/>
              <a:t> </a:t>
            </a:r>
            <a:r>
              <a:rPr lang="cs-CZ" sz="1400" dirty="0" err="1"/>
              <a:t>picea</a:t>
            </a:r>
            <a:r>
              <a:rPr lang="cs-CZ" sz="1400" dirty="0"/>
              <a:t> </a:t>
            </a:r>
            <a:r>
              <a:rPr lang="cs-CZ" sz="1400" dirty="0" err="1"/>
              <a:t>abies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. In </a:t>
            </a:r>
            <a:r>
              <a:rPr kumimoji="0" lang="cs-CZ" sz="1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Wikimedia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cs-CZ" sz="1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Commons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cs-CZ" sz="14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[online]. Poslední změna  1</a:t>
            </a:r>
            <a:r>
              <a:rPr lang="cs-CZ" sz="1400" dirty="0" smtClean="0"/>
              <a:t>9. 11. 2008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[cit. 5. 11. 2013]. Dostupný na WWW </a:t>
            </a:r>
            <a:r>
              <a:rPr lang="cs-CZ" sz="1400" dirty="0"/>
              <a:t>http://en.wikipedia.org/wiki/Spruce#mediaviewer/File:Wood_picea_abies.jpg</a:t>
            </a:r>
            <a:endParaRPr lang="cs-CZ" sz="1400" dirty="0" smtClean="0"/>
          </a:p>
        </p:txBody>
      </p:sp>
      <p:sp>
        <p:nvSpPr>
          <p:cNvPr id="15" name="Rectangle 1"/>
          <p:cNvSpPr>
            <a:spLocks noChangeArrowheads="1"/>
          </p:cNvSpPr>
          <p:nvPr/>
        </p:nvSpPr>
        <p:spPr bwMode="auto">
          <a:xfrm>
            <a:off x="395536" y="4382814"/>
            <a:ext cx="8208912" cy="738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628650" indent="-62865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Slide 7 -  MEHLIH, J. </a:t>
            </a:r>
            <a:r>
              <a:rPr lang="cs-CZ" sz="1400" dirty="0" err="1" smtClean="0"/>
              <a:t>Abies</a:t>
            </a:r>
            <a:r>
              <a:rPr lang="cs-CZ" sz="1400" dirty="0" smtClean="0"/>
              <a:t> </a:t>
            </a:r>
            <a:r>
              <a:rPr lang="cs-CZ" sz="1400" dirty="0" err="1"/>
              <a:t>koreana</a:t>
            </a:r>
            <a:r>
              <a:rPr lang="cs-CZ" sz="1400" dirty="0"/>
              <a:t> (</a:t>
            </a:r>
            <a:r>
              <a:rPr lang="cs-CZ" sz="1400" dirty="0" err="1"/>
              <a:t>szyszki</a:t>
            </a:r>
            <a:r>
              <a:rPr lang="cs-CZ" sz="1400" dirty="0"/>
              <a:t>)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. In </a:t>
            </a:r>
            <a:r>
              <a:rPr kumimoji="0" lang="cs-CZ" sz="1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Wikimedia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cs-CZ" sz="1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Commons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cs-CZ" sz="14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[online]. Poslední změna  </a:t>
            </a:r>
            <a:r>
              <a:rPr lang="cs-CZ" sz="1400" dirty="0" smtClean="0"/>
              <a:t>21. 6. 2007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[cit. 5. 11. 2013]. Dostupný na WWW </a:t>
            </a:r>
            <a:r>
              <a:rPr lang="cs-CZ" sz="1400" dirty="0"/>
              <a:t>http://en.wikipedia.org/wiki/Fir#mediaviewer/File:Abies_koreana_%28szyszki%29.JPG</a:t>
            </a:r>
            <a:endParaRPr lang="cs-CZ" sz="1400" dirty="0" smtClean="0"/>
          </a:p>
        </p:txBody>
      </p:sp>
      <p:sp>
        <p:nvSpPr>
          <p:cNvPr id="17" name="Rectangle 1"/>
          <p:cNvSpPr>
            <a:spLocks noChangeArrowheads="1"/>
          </p:cNvSpPr>
          <p:nvPr/>
        </p:nvSpPr>
        <p:spPr bwMode="auto">
          <a:xfrm>
            <a:off x="323528" y="1268760"/>
            <a:ext cx="8208912" cy="738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628650" indent="-62865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Slide 3 -  </a:t>
            </a:r>
            <a:r>
              <a:rPr lang="cs-CZ" sz="1400" dirty="0" smtClean="0"/>
              <a:t>BIESTERFELD, </a:t>
            </a:r>
            <a:r>
              <a:rPr lang="cs-CZ" sz="1400" dirty="0"/>
              <a:t>L</a:t>
            </a:r>
            <a:r>
              <a:rPr lang="cs-CZ" sz="1400" dirty="0" smtClean="0"/>
              <a:t>.  </a:t>
            </a:r>
            <a:r>
              <a:rPr lang="cs-CZ" sz="1400" dirty="0" err="1" smtClean="0"/>
              <a:t>Snow</a:t>
            </a:r>
            <a:r>
              <a:rPr lang="cs-CZ" sz="1400" dirty="0" smtClean="0"/>
              <a:t> on </a:t>
            </a:r>
            <a:r>
              <a:rPr lang="cs-CZ" sz="1400" dirty="0" err="1" smtClean="0"/>
              <a:t>fir</a:t>
            </a:r>
            <a:r>
              <a:rPr lang="cs-CZ" sz="1400" dirty="0" smtClean="0"/>
              <a:t> </a:t>
            </a:r>
            <a:r>
              <a:rPr lang="cs-CZ" sz="1400" dirty="0" err="1" smtClean="0"/>
              <a:t>trees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. In </a:t>
            </a:r>
            <a:r>
              <a:rPr kumimoji="0" lang="cs-CZ" sz="1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Wikimedia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cs-CZ" sz="1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Commons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cs-CZ" sz="14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[online]. Poslední změna  </a:t>
            </a:r>
            <a:r>
              <a:rPr lang="cs-CZ" sz="1400" dirty="0" smtClean="0"/>
              <a:t>4.  4. 2011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[cit. 5. 11. 2013]. Dostupný na WWW </a:t>
            </a:r>
            <a:r>
              <a:rPr lang="cs-CZ" sz="1400" dirty="0"/>
              <a:t>http://en.wikipedia.org/wiki/Pinophyta#mediaviewer/File:Snow_on_fir_trees.jpg</a:t>
            </a:r>
            <a:endParaRPr lang="cs-CZ" sz="1400" dirty="0" smtClean="0"/>
          </a:p>
        </p:txBody>
      </p:sp>
      <p:sp>
        <p:nvSpPr>
          <p:cNvPr id="12" name="Rectangle 1"/>
          <p:cNvSpPr>
            <a:spLocks noChangeArrowheads="1"/>
          </p:cNvSpPr>
          <p:nvPr/>
        </p:nvSpPr>
        <p:spPr bwMode="auto">
          <a:xfrm>
            <a:off x="395536" y="5254488"/>
            <a:ext cx="8208912" cy="738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628650" indent="-62865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sz="1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Slide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8 -  SORRENTO, A. </a:t>
            </a:r>
            <a:r>
              <a:rPr lang="cs-CZ" sz="1400" dirty="0" err="1"/>
              <a:t>Mélèze</a:t>
            </a:r>
            <a:r>
              <a:rPr lang="cs-CZ" sz="1400" dirty="0"/>
              <a:t> en </a:t>
            </a:r>
            <a:r>
              <a:rPr lang="cs-CZ" sz="1400" dirty="0" err="1" smtClean="0"/>
              <a:t>Automne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. In </a:t>
            </a:r>
            <a:r>
              <a:rPr kumimoji="0" lang="cs-CZ" sz="1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Wikimedia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cs-CZ" sz="1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Commons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cs-CZ" sz="14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[online]. Poslední změna  </a:t>
            </a:r>
            <a:r>
              <a:rPr lang="cs-CZ" sz="1400" dirty="0" smtClean="0"/>
              <a:t>27. 11. 2004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[cit. 5. 11. 2013]. Dostupný na WWW </a:t>
            </a:r>
            <a:r>
              <a:rPr lang="cs-CZ" sz="1400" dirty="0"/>
              <a:t>http://en.wikipedia.org/wiki/Larch#mediaviewer/File:M%C3%A9l%C3%A8ze_en_Automne.JPG</a:t>
            </a:r>
            <a:endParaRPr lang="cs-CZ" sz="1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39218</TotalTime>
  <Words>434</Words>
  <Application>Microsoft Office PowerPoint</Application>
  <PresentationFormat>Předvádění na obrazovce (4:3)</PresentationFormat>
  <Paragraphs>76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DUM - Digitální Učební Materiál </vt:lpstr>
      <vt:lpstr>DUM - Digitální Učební Materiál</vt:lpstr>
      <vt:lpstr>CONIFEROUS TREES (CONIFERS)</vt:lpstr>
      <vt:lpstr>PINE</vt:lpstr>
      <vt:lpstr>SPRUCE</vt:lpstr>
      <vt:lpstr>SPRUCE wood</vt:lpstr>
      <vt:lpstr>FIR</vt:lpstr>
      <vt:lpstr>LARCH</vt:lpstr>
      <vt:lpstr>ZDROJE</vt:lpstr>
    </vt:vector>
  </TitlesOfParts>
  <Company>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 - Digitální Učební Materiál</dc:title>
  <dc:creator>mbenedova</dc:creator>
  <cp:lastModifiedBy>pc</cp:lastModifiedBy>
  <cp:revision>48</cp:revision>
  <dcterms:created xsi:type="dcterms:W3CDTF">2013-04-09T12:40:26Z</dcterms:created>
  <dcterms:modified xsi:type="dcterms:W3CDTF">2014-08-07T14:10:15Z</dcterms:modified>
</cp:coreProperties>
</file>