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290" r:id="rId3"/>
    <p:sldId id="29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67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51444-86F9-4B3B-B583-78593F06EC1A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15FCDC-70D7-450C-90DA-0A2ECA112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slide" Target="slide44.xml"/><Relationship Id="rId3" Type="http://schemas.openxmlformats.org/officeDocument/2006/relationships/slide" Target="slide39.xml"/><Relationship Id="rId7" Type="http://schemas.openxmlformats.org/officeDocument/2006/relationships/slide" Target="slide43.xml"/><Relationship Id="rId2" Type="http://schemas.openxmlformats.org/officeDocument/2006/relationships/slide" Target="slide3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2.xml"/><Relationship Id="rId5" Type="http://schemas.openxmlformats.org/officeDocument/2006/relationships/slide" Target="slide41.xml"/><Relationship Id="rId4" Type="http://schemas.openxmlformats.org/officeDocument/2006/relationships/slide" Target="slide40.xml"/><Relationship Id="rId9" Type="http://schemas.openxmlformats.org/officeDocument/2006/relationships/slide" Target="slide4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Lesní rostliny kvetoucí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jaře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Sekunda, 1. ročník a kvinta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Seznámení s vybranými zástupci lesních rostlin kvetoucích na jaře,poznávání,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v PowerPoint, fotografie, doplňovačka k opakování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rostliny kvetoucí na jaře</a:t>
            </a:r>
            <a:endParaRPr lang="cs-CZ" dirty="0"/>
          </a:p>
        </p:txBody>
      </p:sp>
      <p:pic>
        <p:nvPicPr>
          <p:cNvPr id="3" name="Obrázek 2" descr="svízel vonný s pomněnko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484784"/>
            <a:ext cx="5952661" cy="446449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88224" y="378904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Vondráček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437112"/>
            <a:ext cx="27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Matiční gymnázium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Lesní rostliny kvetoucí na jaře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•bohaté kvetoucí bylinné patro před </a:t>
            </a:r>
            <a:r>
              <a:rPr lang="cs-CZ" sz="2000" dirty="0" err="1" smtClean="0"/>
              <a:t>olistěním</a:t>
            </a:r>
            <a:r>
              <a:rPr lang="cs-CZ" sz="2000" dirty="0" smtClean="0"/>
              <a:t> korun stromů – jarní aspekt</a:t>
            </a:r>
          </a:p>
          <a:p>
            <a:endParaRPr lang="cs-CZ" sz="2000" dirty="0" smtClean="0"/>
          </a:p>
          <a:p>
            <a:r>
              <a:rPr lang="cs-CZ" sz="2000" dirty="0" smtClean="0"/>
              <a:t>Lesy → lužní - měkký luh tvořený topoly, olšemi a vrbami</a:t>
            </a:r>
          </a:p>
          <a:p>
            <a:r>
              <a:rPr lang="cs-CZ" sz="2000" dirty="0" smtClean="0"/>
              <a:t>                       - tvrdý luh tvořený duby, javory, jasany a lipami</a:t>
            </a:r>
          </a:p>
          <a:p>
            <a:r>
              <a:rPr lang="cs-CZ" sz="2000" dirty="0" smtClean="0"/>
              <a:t>         → doubravy - teplomilné </a:t>
            </a:r>
            <a:r>
              <a:rPr lang="cs-CZ" sz="2000" dirty="0" err="1" smtClean="0"/>
              <a:t>šipákové</a:t>
            </a:r>
            <a:r>
              <a:rPr lang="cs-CZ" sz="2000" dirty="0" smtClean="0"/>
              <a:t> doubravy, </a:t>
            </a:r>
            <a:r>
              <a:rPr lang="cs-CZ" sz="2000" dirty="0" err="1" smtClean="0"/>
              <a:t>dubohabrové</a:t>
            </a:r>
            <a:r>
              <a:rPr lang="cs-CZ" sz="2000" dirty="0" smtClean="0"/>
              <a:t> háje</a:t>
            </a:r>
          </a:p>
          <a:p>
            <a:r>
              <a:rPr lang="cs-CZ" sz="2000" dirty="0" smtClean="0"/>
              <a:t>                                - do 500 m n. m.</a:t>
            </a:r>
          </a:p>
          <a:p>
            <a:r>
              <a:rPr lang="cs-CZ" sz="2000" dirty="0" smtClean="0"/>
              <a:t>         → bučiny - mezi 500-1000 m n. m.</a:t>
            </a:r>
          </a:p>
          <a:p>
            <a:r>
              <a:rPr lang="cs-CZ" sz="2000" dirty="0" smtClean="0"/>
              <a:t>         → jehličnaté - smrčiny - 1000-1300 m n. m.</a:t>
            </a:r>
          </a:p>
          <a:p>
            <a:r>
              <a:rPr lang="cs-CZ" sz="2000" dirty="0" smtClean="0"/>
              <a:t>                                - bory, jedliny    </a:t>
            </a:r>
          </a:p>
          <a:p>
            <a:r>
              <a:rPr lang="cs-CZ" dirty="0" smtClean="0"/>
              <a:t>           </a:t>
            </a:r>
            <a:endParaRPr lang="cs-CZ" dirty="0"/>
          </a:p>
        </p:txBody>
      </p:sp>
      <p:pic>
        <p:nvPicPr>
          <p:cNvPr id="4" name="Obrázek 3" descr="buk lesní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3825044"/>
            <a:ext cx="3851920" cy="28889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7"/>
            <a:ext cx="7772400" cy="79208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Jaterník podléška (trojlaločný) – č. pryskyřníkovité</a:t>
            </a:r>
            <a:endParaRPr lang="cs-CZ" sz="2400" dirty="0"/>
          </a:p>
        </p:txBody>
      </p:sp>
      <p:pic>
        <p:nvPicPr>
          <p:cNvPr id="4" name="Obrázek 3" descr="jaterník podléška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24744"/>
            <a:ext cx="5280587" cy="39604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5229200"/>
            <a:ext cx="46805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listnaté a smíšené lesy, křoviny</a:t>
            </a:r>
          </a:p>
          <a:p>
            <a:r>
              <a:rPr lang="cs-CZ" sz="2000" dirty="0">
                <a:solidFill>
                  <a:srgbClr val="FFC000"/>
                </a:solidFill>
              </a:rPr>
              <a:t>•</a:t>
            </a:r>
            <a:r>
              <a:rPr lang="cs-CZ" sz="2000" dirty="0" smtClean="0">
                <a:solidFill>
                  <a:srgbClr val="FFC000"/>
                </a:solidFill>
              </a:rPr>
              <a:t> prý léčí nemoci jaterní, roste „pod lískou“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čepel listu připomíná tvarem játra</a:t>
            </a:r>
          </a:p>
          <a:p>
            <a:r>
              <a:rPr lang="cs-CZ" sz="2000" dirty="0">
                <a:solidFill>
                  <a:srgbClr val="FFC000"/>
                </a:solidFill>
              </a:rPr>
              <a:t>•</a:t>
            </a:r>
            <a:r>
              <a:rPr lang="cs-CZ" sz="2000" dirty="0" smtClean="0">
                <a:solidFill>
                  <a:srgbClr val="FFC000"/>
                </a:solidFill>
              </a:rPr>
              <a:t> listy se vyvíjejí po odkvětu</a:t>
            </a:r>
            <a:endParaRPr lang="cs-CZ" sz="2000" dirty="0">
              <a:solidFill>
                <a:srgbClr val="FFC000"/>
              </a:solidFill>
            </a:endParaRPr>
          </a:p>
        </p:txBody>
      </p:sp>
      <p:pic>
        <p:nvPicPr>
          <p:cNvPr id="9" name="Obrázek 8" descr="jaterník podléš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20140" y="1124744"/>
            <a:ext cx="2976330" cy="2232248"/>
          </a:xfrm>
          <a:prstGeom prst="rect">
            <a:avLst/>
          </a:prstGeom>
        </p:spPr>
      </p:pic>
      <p:pic>
        <p:nvPicPr>
          <p:cNvPr id="5" name="Obrázek 4" descr="jaterník podléška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3645024"/>
            <a:ext cx="3851920" cy="28889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200" dirty="0" smtClean="0"/>
              <a:t>Orsej jarní hlíznatý – č. pryskyřn</a:t>
            </a:r>
            <a:r>
              <a:rPr lang="cs-CZ" sz="2000" dirty="0" smtClean="0"/>
              <a:t>íkovité</a:t>
            </a:r>
            <a:endParaRPr lang="cs-CZ" sz="2000" dirty="0"/>
          </a:p>
        </p:txBody>
      </p:sp>
      <p:pic>
        <p:nvPicPr>
          <p:cNvPr id="3" name="Obrázek 2" descr="orsej jarn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5832648" cy="4374486"/>
          </a:xfrm>
          <a:prstGeom prst="rect">
            <a:avLst/>
          </a:prstGeom>
        </p:spPr>
      </p:pic>
      <p:pic>
        <p:nvPicPr>
          <p:cNvPr id="4" name="Obrázek 3" descr="orsej jarní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753036"/>
            <a:ext cx="3659899" cy="27449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60232" y="1052736"/>
            <a:ext cx="223224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vlhké listnaté lesy a louky, křoviny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373216"/>
            <a:ext cx="46085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rozmnožování pomocí hlízek v paždí dolních listů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plody tvoří vzácně, nažky roznášejí mravenci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Sasanka hajní – č. pryskyřníkovité</a:t>
            </a:r>
            <a:endParaRPr lang="cs-CZ" sz="2400" dirty="0"/>
          </a:p>
        </p:txBody>
      </p:sp>
      <p:pic>
        <p:nvPicPr>
          <p:cNvPr id="3" name="Obrázek 2" descr="sasanka hajní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832648" cy="4374486"/>
          </a:xfrm>
          <a:prstGeom prst="rect">
            <a:avLst/>
          </a:prstGeom>
        </p:spPr>
      </p:pic>
      <p:pic>
        <p:nvPicPr>
          <p:cNvPr id="4" name="Obrázek 3" descr="sasanka haj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843046"/>
            <a:ext cx="3707904" cy="27809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00192" y="1196752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humózní listnaté a smíšené lesy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589240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opylení hmyzem, samoopylení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semena rozšiřována mravenci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Sasanka pryskyřníkovitá – č. pryskyřníkovité</a:t>
            </a:r>
            <a:endParaRPr lang="cs-CZ" sz="2400" dirty="0"/>
          </a:p>
        </p:txBody>
      </p:sp>
      <p:pic>
        <p:nvPicPr>
          <p:cNvPr id="3" name="Obrázek 2" descr="sasanka pryskyřníkovit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980728"/>
            <a:ext cx="6240693" cy="4680520"/>
          </a:xfrm>
          <a:prstGeom prst="rect">
            <a:avLst/>
          </a:prstGeom>
        </p:spPr>
      </p:pic>
      <p:pic>
        <p:nvPicPr>
          <p:cNvPr id="4" name="Obrázek 3" descr="sasanka pryskyřníkovitá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4131078"/>
            <a:ext cx="3347864" cy="251089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60232" y="1340768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</a:t>
            </a:r>
            <a:r>
              <a:rPr lang="cs-CZ" sz="2000" dirty="0" err="1" smtClean="0">
                <a:solidFill>
                  <a:srgbClr val="FFC000"/>
                </a:solidFill>
              </a:rPr>
              <a:t>dubohabřiny</a:t>
            </a:r>
            <a:r>
              <a:rPr lang="cs-CZ" sz="2000" dirty="0" smtClean="0">
                <a:solidFill>
                  <a:srgbClr val="FFC000"/>
                </a:solidFill>
              </a:rPr>
              <a:t>, lužní lesy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Zapalice žluťuchovitá – č. pryskyřníkovité</a:t>
            </a:r>
            <a:endParaRPr lang="cs-CZ" sz="2400" dirty="0"/>
          </a:p>
        </p:txBody>
      </p:sp>
      <p:pic>
        <p:nvPicPr>
          <p:cNvPr id="5" name="Obrázek 4" descr="zapalice žluťuchovit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052736"/>
            <a:ext cx="5688632" cy="4266474"/>
          </a:xfrm>
          <a:prstGeom prst="rect">
            <a:avLst/>
          </a:prstGeom>
        </p:spPr>
      </p:pic>
      <p:pic>
        <p:nvPicPr>
          <p:cNvPr id="6" name="Obrázek 5" descr="zapalice žluťuchovitá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24060" y="3861048"/>
            <a:ext cx="3696411" cy="277230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5536" y="5517232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humózní listnaté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místy v. Čechy a Morava 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Dymnivka dutá – č. </a:t>
            </a:r>
            <a:r>
              <a:rPr lang="cs-CZ" sz="2400" dirty="0" err="1" smtClean="0"/>
              <a:t>zemědýmovité</a:t>
            </a:r>
            <a:endParaRPr lang="cs-CZ" sz="2400" dirty="0"/>
          </a:p>
        </p:txBody>
      </p:sp>
      <p:pic>
        <p:nvPicPr>
          <p:cNvPr id="5" name="Obrázek 4" descr="dymnivka dutá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980728"/>
            <a:ext cx="3419872" cy="2564904"/>
          </a:xfrm>
          <a:prstGeom prst="rect">
            <a:avLst/>
          </a:prstGeom>
        </p:spPr>
      </p:pic>
      <p:pic>
        <p:nvPicPr>
          <p:cNvPr id="7" name="Obrázek 6" descr="dymnivka dutá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861048"/>
            <a:ext cx="3803914" cy="2852936"/>
          </a:xfrm>
          <a:prstGeom prst="rect">
            <a:avLst/>
          </a:prstGeom>
        </p:spPr>
      </p:pic>
      <p:pic>
        <p:nvPicPr>
          <p:cNvPr id="3" name="Obrázek 2" descr="dymnivka dutá1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836712"/>
            <a:ext cx="5112568" cy="383442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51520" y="4869160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humózní háje, lužní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dutá hlíza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plodem tobolka</a:t>
            </a:r>
            <a:endParaRPr lang="cs-CZ" sz="2000" dirty="0">
              <a:solidFill>
                <a:srgbClr val="FFC000"/>
              </a:solidFill>
            </a:endParaRPr>
          </a:p>
        </p:txBody>
      </p:sp>
      <p:pic>
        <p:nvPicPr>
          <p:cNvPr id="10" name="Obrázek 9" descr="dymnivka dutá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131840" y="4869160"/>
            <a:ext cx="2195736" cy="16468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Dymnivka plná – č. </a:t>
            </a:r>
            <a:r>
              <a:rPr lang="cs-CZ" sz="2400" dirty="0" err="1" smtClean="0"/>
              <a:t>zemědýmovité</a:t>
            </a:r>
            <a:endParaRPr lang="cs-CZ" sz="2400" dirty="0"/>
          </a:p>
        </p:txBody>
      </p:sp>
      <p:pic>
        <p:nvPicPr>
          <p:cNvPr id="3" name="Obrázek 2" descr="dymnivka plná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052736"/>
            <a:ext cx="5832648" cy="4374486"/>
          </a:xfrm>
          <a:prstGeom prst="rect">
            <a:avLst/>
          </a:prstGeom>
        </p:spPr>
      </p:pic>
      <p:pic>
        <p:nvPicPr>
          <p:cNvPr id="4" name="Obrázek 3" descr="dymnivka pln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5" y="3699031"/>
            <a:ext cx="3768418" cy="282631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72200" y="1340768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humózní i chudé háje, lužní lesy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589240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plná hlíza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semena  s dužnatým, olejnatým výrůstkem, rozšiřují mravenci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Ptačinec velkokvětý – č. </a:t>
            </a:r>
            <a:r>
              <a:rPr lang="cs-CZ" sz="2400" dirty="0" err="1" smtClean="0"/>
              <a:t>hvozdíkovité</a:t>
            </a:r>
            <a:endParaRPr lang="cs-CZ" sz="2400" dirty="0"/>
          </a:p>
        </p:txBody>
      </p:sp>
      <p:pic>
        <p:nvPicPr>
          <p:cNvPr id="4" name="Obrázek 3" descr="ptačinec velkokvětý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980728"/>
            <a:ext cx="6048672" cy="4536504"/>
          </a:xfrm>
          <a:prstGeom prst="rect">
            <a:avLst/>
          </a:prstGeom>
        </p:spPr>
      </p:pic>
      <p:pic>
        <p:nvPicPr>
          <p:cNvPr id="5" name="Obrázek 4" descr="ptačinec velkokvět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753036"/>
            <a:ext cx="3707904" cy="278092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5661248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habrové a bukové doubravy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hmyzem, samoopylení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Violka lesní – č. </a:t>
            </a:r>
            <a:r>
              <a:rPr lang="cs-CZ" sz="2400" dirty="0" err="1" smtClean="0"/>
              <a:t>violkovité</a:t>
            </a:r>
            <a:endParaRPr lang="cs-CZ" sz="2400" dirty="0"/>
          </a:p>
        </p:txBody>
      </p:sp>
      <p:pic>
        <p:nvPicPr>
          <p:cNvPr id="5" name="Obrázek 4" descr="violka lesní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3933056"/>
            <a:ext cx="3275856" cy="2456892"/>
          </a:xfrm>
          <a:prstGeom prst="rect">
            <a:avLst/>
          </a:prstGeom>
        </p:spPr>
      </p:pic>
      <p:pic>
        <p:nvPicPr>
          <p:cNvPr id="3" name="Obrázek 2" descr="violka lesní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908720"/>
            <a:ext cx="5376597" cy="4032448"/>
          </a:xfrm>
          <a:prstGeom prst="rect">
            <a:avLst/>
          </a:prstGeom>
        </p:spPr>
      </p:pic>
      <p:pic>
        <p:nvPicPr>
          <p:cNvPr id="4" name="Obrázek 3" descr="violka lesní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1124744"/>
            <a:ext cx="3323861" cy="24928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5229200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často bučiny, i smíšené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hmyzem, tvarem přizpůsobený květ, ostruha s nektarem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Česnáček lékařský – č. brukvovité</a:t>
            </a:r>
            <a:endParaRPr lang="cs-CZ" sz="2400" dirty="0"/>
          </a:p>
        </p:txBody>
      </p:sp>
      <p:pic>
        <p:nvPicPr>
          <p:cNvPr id="3" name="Obrázek 2" descr="česnáček lékařský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568619" cy="4176464"/>
          </a:xfrm>
          <a:prstGeom prst="rect">
            <a:avLst/>
          </a:prstGeom>
        </p:spPr>
      </p:pic>
      <p:pic>
        <p:nvPicPr>
          <p:cNvPr id="4" name="Obrázek 3" descr="česnáček lékařsk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789040"/>
            <a:ext cx="3755909" cy="28169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84168" y="1196752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lužní lesy, křoviny, lesní lemy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373216"/>
            <a:ext cx="46085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opylení včelami, i samoopylení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po rozemnutí voní česnekem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lidové léčitelství (obklady)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Kyčelnice žláznatá – č. brukvovité</a:t>
            </a:r>
            <a:endParaRPr lang="cs-CZ" sz="2400" dirty="0"/>
          </a:p>
        </p:txBody>
      </p:sp>
      <p:pic>
        <p:nvPicPr>
          <p:cNvPr id="3" name="Obrázek 2" descr="kyčelnice žláznat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856651" cy="4392488"/>
          </a:xfrm>
          <a:prstGeom prst="rect">
            <a:avLst/>
          </a:prstGeom>
        </p:spPr>
      </p:pic>
      <p:pic>
        <p:nvPicPr>
          <p:cNvPr id="4" name="Obrázek 3" descr="kyčelnice žláznatá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645024"/>
            <a:ext cx="3995936" cy="29969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517232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horské bučiny a </a:t>
            </a:r>
            <a:r>
              <a:rPr lang="cs-CZ" sz="2000" dirty="0" err="1" smtClean="0">
                <a:solidFill>
                  <a:srgbClr val="FFC000"/>
                </a:solidFill>
              </a:rPr>
              <a:t>jedlobučiny</a:t>
            </a:r>
            <a:r>
              <a:rPr lang="cs-CZ" sz="2000" dirty="0" smtClean="0">
                <a:solidFill>
                  <a:srgbClr val="FFC000"/>
                </a:solidFill>
              </a:rPr>
              <a:t>, i lužní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s. a sv. Morava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Prvosenka jarní – č. </a:t>
            </a:r>
            <a:r>
              <a:rPr lang="cs-CZ" sz="2400" dirty="0" err="1" smtClean="0"/>
              <a:t>prvosenkovité</a:t>
            </a:r>
            <a:endParaRPr lang="cs-CZ" sz="2400" dirty="0"/>
          </a:p>
        </p:txBody>
      </p:sp>
      <p:pic>
        <p:nvPicPr>
          <p:cNvPr id="3" name="Obrázek 2" descr="prvosenka jarní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908720"/>
            <a:ext cx="5976664" cy="4482498"/>
          </a:xfrm>
          <a:prstGeom prst="rect">
            <a:avLst/>
          </a:prstGeom>
        </p:spPr>
      </p:pic>
      <p:pic>
        <p:nvPicPr>
          <p:cNvPr id="4" name="Obrázek 3" descr="prvosenka jarní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699030"/>
            <a:ext cx="3923928" cy="294294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5517232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</a:t>
            </a:r>
            <a:r>
              <a:rPr lang="cs-CZ" sz="2000" dirty="0" err="1" smtClean="0">
                <a:solidFill>
                  <a:srgbClr val="FFC000"/>
                </a:solidFill>
              </a:rPr>
              <a:t>dubohabřiny</a:t>
            </a:r>
            <a:r>
              <a:rPr lang="cs-CZ" sz="2000" dirty="0" smtClean="0">
                <a:solidFill>
                  <a:srgbClr val="FFC000"/>
                </a:solidFill>
              </a:rPr>
              <a:t>, </a:t>
            </a:r>
            <a:r>
              <a:rPr lang="cs-CZ" sz="2000" dirty="0" err="1" smtClean="0">
                <a:solidFill>
                  <a:srgbClr val="FFC000"/>
                </a:solidFill>
              </a:rPr>
              <a:t>šipákové</a:t>
            </a:r>
            <a:r>
              <a:rPr lang="cs-CZ" sz="2000" dirty="0" smtClean="0">
                <a:solidFill>
                  <a:srgbClr val="FFC000"/>
                </a:solidFill>
              </a:rPr>
              <a:t> doubravy, výslunné stráně, bučiny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petrklíč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Prvosenka vyšší – č. </a:t>
            </a:r>
            <a:r>
              <a:rPr lang="cs-CZ" sz="2400" dirty="0" err="1" smtClean="0"/>
              <a:t>prvosenkovité</a:t>
            </a:r>
            <a:endParaRPr lang="cs-CZ" sz="2400" dirty="0"/>
          </a:p>
        </p:txBody>
      </p:sp>
      <p:pic>
        <p:nvPicPr>
          <p:cNvPr id="3" name="Obrázek 2" descr="prvosenka vyšší 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952661" cy="4464496"/>
          </a:xfrm>
          <a:prstGeom prst="rect">
            <a:avLst/>
          </a:prstGeom>
        </p:spPr>
      </p:pic>
      <p:pic>
        <p:nvPicPr>
          <p:cNvPr id="4" name="Obrázek 3" descr="prvosenka vyšší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681028"/>
            <a:ext cx="3851920" cy="28889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516216" y="1340768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</a:t>
            </a:r>
            <a:r>
              <a:rPr lang="cs-CZ" sz="2000" dirty="0" err="1" smtClean="0">
                <a:solidFill>
                  <a:srgbClr val="FFC000"/>
                </a:solidFill>
              </a:rPr>
              <a:t>dubohabřiny</a:t>
            </a:r>
            <a:r>
              <a:rPr lang="cs-CZ" sz="2000" dirty="0" smtClean="0">
                <a:solidFill>
                  <a:srgbClr val="FFC000"/>
                </a:solidFill>
              </a:rPr>
              <a:t>, vlhké louky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661248"/>
            <a:ext cx="4788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první rostlina vesny (jara), z polštiny (</a:t>
            </a:r>
            <a:r>
              <a:rPr lang="cs-CZ" sz="2000" dirty="0" err="1" smtClean="0">
                <a:solidFill>
                  <a:srgbClr val="FFC000"/>
                </a:solidFill>
              </a:rPr>
              <a:t>Presl</a:t>
            </a:r>
            <a:r>
              <a:rPr lang="cs-CZ" sz="2000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včelami a motýly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Bažanka vytrvalá – č. </a:t>
            </a:r>
            <a:r>
              <a:rPr lang="cs-CZ" sz="2400" dirty="0" err="1" smtClean="0"/>
              <a:t>pryšcovité</a:t>
            </a:r>
            <a:endParaRPr lang="cs-CZ" sz="2400" dirty="0"/>
          </a:p>
        </p:txBody>
      </p:sp>
      <p:pic>
        <p:nvPicPr>
          <p:cNvPr id="3" name="Obrázek 2" descr="bažanka vytrvalá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7" y="980728"/>
            <a:ext cx="5832648" cy="4374486"/>
          </a:xfrm>
          <a:prstGeom prst="rect">
            <a:avLst/>
          </a:prstGeom>
        </p:spPr>
      </p:pic>
      <p:pic>
        <p:nvPicPr>
          <p:cNvPr id="5" name="Obrázek 4" descr="bažanka vytrvalá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08036" y="3789040"/>
            <a:ext cx="3875923" cy="290694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44208" y="1340768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lužní lesy, bučiny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589240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•z rus. </a:t>
            </a:r>
            <a:r>
              <a:rPr lang="cs-CZ" sz="2000" dirty="0" err="1" smtClean="0">
                <a:solidFill>
                  <a:srgbClr val="FFC000"/>
                </a:solidFill>
              </a:rPr>
              <a:t>bažanna</a:t>
            </a:r>
            <a:r>
              <a:rPr lang="cs-CZ" sz="2000" dirty="0" smtClean="0">
                <a:solidFill>
                  <a:srgbClr val="FFC000"/>
                </a:solidFill>
              </a:rPr>
              <a:t> – tráva (</a:t>
            </a:r>
            <a:r>
              <a:rPr lang="cs-CZ" sz="2000" dirty="0" err="1" smtClean="0">
                <a:solidFill>
                  <a:srgbClr val="FFC000"/>
                </a:solidFill>
              </a:rPr>
              <a:t>Presl</a:t>
            </a:r>
            <a:r>
              <a:rPr lang="cs-CZ" sz="2000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hmyzem a větrem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Mokrýš střídavolistý – č. </a:t>
            </a:r>
            <a:r>
              <a:rPr lang="cs-CZ" sz="2400" dirty="0" err="1" smtClean="0"/>
              <a:t>lomikamenovité</a:t>
            </a:r>
            <a:endParaRPr lang="cs-CZ" sz="2400" dirty="0"/>
          </a:p>
        </p:txBody>
      </p:sp>
      <p:pic>
        <p:nvPicPr>
          <p:cNvPr id="3" name="Obrázek 2" descr="mokrýš střídavolistý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952661" cy="4464496"/>
          </a:xfrm>
          <a:prstGeom prst="rect">
            <a:avLst/>
          </a:prstGeom>
        </p:spPr>
      </p:pic>
      <p:pic>
        <p:nvPicPr>
          <p:cNvPr id="4" name="Obrázek 3" descr="mokrýš střídavolistý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4005064"/>
            <a:ext cx="3515883" cy="26369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589240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vlhké až mokré půdy, prameniště, olšiny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hmyzem, slimáčky, i samoopylení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Hrachor (</a:t>
            </a:r>
            <a:r>
              <a:rPr lang="cs-CZ" sz="2400" dirty="0" err="1" smtClean="0"/>
              <a:t>lecha</a:t>
            </a:r>
            <a:r>
              <a:rPr lang="cs-CZ" sz="2400" dirty="0" smtClean="0"/>
              <a:t>) jarní – č. bobovité</a:t>
            </a:r>
            <a:endParaRPr lang="cs-CZ" sz="2400" dirty="0"/>
          </a:p>
        </p:txBody>
      </p:sp>
      <p:pic>
        <p:nvPicPr>
          <p:cNvPr id="3" name="Obrázek 2" descr="hrachor jar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616624" cy="4212468"/>
          </a:xfrm>
          <a:prstGeom prst="rect">
            <a:avLst/>
          </a:prstGeom>
        </p:spPr>
      </p:pic>
      <p:pic>
        <p:nvPicPr>
          <p:cNvPr id="4" name="Obrázek 3" descr="hrachor jarní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807042"/>
            <a:ext cx="3683901" cy="27629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5445224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dubové a bukové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hmyzem, </a:t>
            </a:r>
            <a:r>
              <a:rPr lang="cs-CZ" sz="2000" dirty="0">
                <a:solidFill>
                  <a:srgbClr val="FFC000"/>
                </a:solidFill>
              </a:rPr>
              <a:t>p</a:t>
            </a:r>
            <a:r>
              <a:rPr lang="cs-CZ" sz="2000" dirty="0" smtClean="0">
                <a:solidFill>
                  <a:srgbClr val="FFC000"/>
                </a:solidFill>
              </a:rPr>
              <a:t>řizpůsobení květu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Šťavel kyselý - </a:t>
            </a:r>
            <a:r>
              <a:rPr lang="cs-CZ" sz="2400" dirty="0" err="1" smtClean="0"/>
              <a:t>šťavelovité</a:t>
            </a:r>
            <a:endParaRPr lang="cs-CZ" sz="2400" dirty="0"/>
          </a:p>
        </p:txBody>
      </p:sp>
      <p:pic>
        <p:nvPicPr>
          <p:cNvPr id="3" name="Obrázek 2" descr="šťavel kyselý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5472608" cy="4104456"/>
          </a:xfrm>
          <a:prstGeom prst="rect">
            <a:avLst/>
          </a:prstGeom>
        </p:spPr>
      </p:pic>
      <p:pic>
        <p:nvPicPr>
          <p:cNvPr id="4" name="Obrázek 3" descr="šťavel kysel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1052736"/>
            <a:ext cx="2987824" cy="2240868"/>
          </a:xfrm>
          <a:prstGeom prst="rect">
            <a:avLst/>
          </a:prstGeom>
        </p:spPr>
      </p:pic>
      <p:pic>
        <p:nvPicPr>
          <p:cNvPr id="6" name="Obrázek 5" descr="šťavel kyselý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3789040"/>
            <a:ext cx="3851920" cy="28889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1520" y="5301208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půdy kyselé až neutrální, stinné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z rus. </a:t>
            </a:r>
            <a:r>
              <a:rPr lang="cs-CZ" sz="2000" dirty="0" err="1">
                <a:solidFill>
                  <a:srgbClr val="FFC000"/>
                </a:solidFill>
              </a:rPr>
              <a:t>š</a:t>
            </a:r>
            <a:r>
              <a:rPr lang="cs-CZ" sz="2000" dirty="0" err="1" smtClean="0">
                <a:solidFill>
                  <a:srgbClr val="FFC000"/>
                </a:solidFill>
              </a:rPr>
              <a:t>čavel</a:t>
            </a:r>
            <a:r>
              <a:rPr lang="cs-CZ" sz="2000" dirty="0" smtClean="0">
                <a:solidFill>
                  <a:srgbClr val="FFC000"/>
                </a:solidFill>
              </a:rPr>
              <a:t> (</a:t>
            </a:r>
            <a:r>
              <a:rPr lang="cs-CZ" sz="2000" dirty="0" err="1" smtClean="0">
                <a:solidFill>
                  <a:srgbClr val="FFC000"/>
                </a:solidFill>
              </a:rPr>
              <a:t>Presl</a:t>
            </a:r>
            <a:r>
              <a:rPr lang="cs-CZ" sz="2000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hlavně se množí podzemními výběžky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Hvězdnatec</a:t>
            </a:r>
            <a:r>
              <a:rPr lang="cs-CZ" sz="2400" dirty="0" smtClean="0"/>
              <a:t> zubatý (</a:t>
            </a:r>
            <a:r>
              <a:rPr lang="cs-CZ" sz="2400" dirty="0" err="1" smtClean="0"/>
              <a:t>čemeřicový</a:t>
            </a:r>
            <a:r>
              <a:rPr lang="cs-CZ" sz="2400" dirty="0" smtClean="0"/>
              <a:t>) – č. </a:t>
            </a:r>
            <a:r>
              <a:rPr lang="cs-CZ" sz="2400" dirty="0" err="1" smtClean="0"/>
              <a:t>miříkovité</a:t>
            </a:r>
            <a:endParaRPr lang="cs-CZ" sz="2400" dirty="0"/>
          </a:p>
        </p:txBody>
      </p:sp>
      <p:pic>
        <p:nvPicPr>
          <p:cNvPr id="3" name="Obrázek 2" descr="hvězdnatec zubatý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976663" cy="4482497"/>
          </a:xfrm>
          <a:prstGeom prst="rect">
            <a:avLst/>
          </a:prstGeom>
        </p:spPr>
      </p:pic>
      <p:pic>
        <p:nvPicPr>
          <p:cNvPr id="4" name="Obrázek 3" descr="hvězdnatec zubat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3987062"/>
            <a:ext cx="3443875" cy="258290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661248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rgbClr val="FFC000"/>
                </a:solidFill>
              </a:rPr>
              <a:t>• humózní listnaté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 • v. a </a:t>
            </a:r>
            <a:r>
              <a:rPr lang="cs-CZ" sz="2000" dirty="0" err="1" smtClean="0">
                <a:solidFill>
                  <a:srgbClr val="FFC000"/>
                </a:solidFill>
              </a:rPr>
              <a:t>stř</a:t>
            </a:r>
            <a:r>
              <a:rPr lang="cs-CZ" sz="2000" dirty="0" smtClean="0">
                <a:solidFill>
                  <a:srgbClr val="FFC000"/>
                </a:solidFill>
              </a:rPr>
              <a:t>. Morava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Svízel vonný (mařinka vonná) - mořenovité</a:t>
            </a:r>
            <a:endParaRPr lang="cs-CZ" sz="2400" dirty="0"/>
          </a:p>
        </p:txBody>
      </p:sp>
      <p:pic>
        <p:nvPicPr>
          <p:cNvPr id="3" name="Obrázek 2" descr="svízel vonn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9" y="908720"/>
            <a:ext cx="5976664" cy="4482498"/>
          </a:xfrm>
          <a:prstGeom prst="rect">
            <a:avLst/>
          </a:prstGeom>
        </p:spPr>
      </p:pic>
      <p:pic>
        <p:nvPicPr>
          <p:cNvPr id="4" name="Obrázek 3" descr="svízel vonn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735034"/>
            <a:ext cx="3923928" cy="294294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44208" y="1268760"/>
            <a:ext cx="2520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humózní bučiny, </a:t>
            </a:r>
            <a:r>
              <a:rPr lang="cs-CZ" sz="2000" dirty="0" err="1" smtClean="0">
                <a:solidFill>
                  <a:srgbClr val="FFC000"/>
                </a:solidFill>
              </a:rPr>
              <a:t>bukohabřiny</a:t>
            </a:r>
            <a:r>
              <a:rPr lang="cs-CZ" sz="2000" dirty="0" smtClean="0">
                <a:solidFill>
                  <a:srgbClr val="FFC000"/>
                </a:solidFill>
              </a:rPr>
              <a:t>, </a:t>
            </a:r>
            <a:r>
              <a:rPr lang="cs-CZ" sz="2000" dirty="0" err="1" smtClean="0">
                <a:solidFill>
                  <a:srgbClr val="FFC000"/>
                </a:solidFill>
              </a:rPr>
              <a:t>dubohabřiny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589240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opylení hmyzem, i samoopylení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při vadnutí voní kumarinem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Kostival hlíznatý – č. </a:t>
            </a:r>
            <a:r>
              <a:rPr lang="cs-CZ" sz="2400" dirty="0" err="1" smtClean="0"/>
              <a:t>brutnákovité</a:t>
            </a:r>
            <a:endParaRPr lang="cs-CZ" sz="2400" dirty="0"/>
          </a:p>
        </p:txBody>
      </p:sp>
      <p:pic>
        <p:nvPicPr>
          <p:cNvPr id="3" name="Obrázek 2" descr="kostival hlíznatý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7" y="980728"/>
            <a:ext cx="5688633" cy="4266475"/>
          </a:xfrm>
          <a:prstGeom prst="rect">
            <a:avLst/>
          </a:prstGeom>
        </p:spPr>
      </p:pic>
      <p:pic>
        <p:nvPicPr>
          <p:cNvPr id="4" name="Obrázek 3" descr="kostival hlíznatý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1196752"/>
            <a:ext cx="3227852" cy="2420889"/>
          </a:xfrm>
          <a:prstGeom prst="rect">
            <a:avLst/>
          </a:prstGeom>
        </p:spPr>
      </p:pic>
      <p:pic>
        <p:nvPicPr>
          <p:cNvPr id="6" name="Obrázek 5" descr="kostival hlíznatý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2" y="3933056"/>
            <a:ext cx="3275856" cy="24568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5536" y="5373216"/>
            <a:ext cx="5040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listnaté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„rostlina, která svaluje“, tj. sceluje, léčí rány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plody tvrdky rozšiřované mravenci 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Plicník tmavý – č. </a:t>
            </a:r>
            <a:r>
              <a:rPr lang="cs-CZ" sz="2400" dirty="0" err="1" smtClean="0"/>
              <a:t>brutnákovité</a:t>
            </a:r>
            <a:endParaRPr lang="cs-CZ" sz="2400" dirty="0"/>
          </a:p>
        </p:txBody>
      </p:sp>
      <p:pic>
        <p:nvPicPr>
          <p:cNvPr id="3" name="Obrázek 2" descr="plicník tmavý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6012160" cy="4509120"/>
          </a:xfrm>
          <a:prstGeom prst="rect">
            <a:avLst/>
          </a:prstGeom>
        </p:spPr>
      </p:pic>
      <p:pic>
        <p:nvPicPr>
          <p:cNvPr id="4" name="Obrázek 3" descr="plicník tmavý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12026" y="3573016"/>
            <a:ext cx="3899925" cy="29249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589240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změna barvy květu způsobena změnou reakce buněčných šťáv z kyselé na zásaditou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4208" y="1340768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světlé listnaté lesy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Hluchavka skvrnitá – č. </a:t>
            </a:r>
            <a:r>
              <a:rPr lang="cs-CZ" sz="2400" dirty="0" err="1" smtClean="0"/>
              <a:t>hluchavkovité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" name="Obrázek 2" descr="hluchavka skvrnit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760640" cy="4320480"/>
          </a:xfrm>
          <a:prstGeom prst="rect">
            <a:avLst/>
          </a:prstGeom>
        </p:spPr>
      </p:pic>
      <p:pic>
        <p:nvPicPr>
          <p:cNvPr id="4" name="Obrázek 3" descr="hluchavka skvrnitá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24061" y="3645024"/>
            <a:ext cx="3683902" cy="27629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445224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lužní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plody tvrdky rozšiřují mravenci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Hluchavka žlutá (</a:t>
            </a:r>
            <a:r>
              <a:rPr lang="cs-CZ" sz="2400" dirty="0" err="1" smtClean="0"/>
              <a:t>pitulník</a:t>
            </a:r>
            <a:r>
              <a:rPr lang="cs-CZ" sz="2400" dirty="0" smtClean="0"/>
              <a:t> žlutý) – č. </a:t>
            </a:r>
            <a:r>
              <a:rPr lang="cs-CZ" sz="2400" dirty="0" err="1" smtClean="0"/>
              <a:t>hluchavkovité</a:t>
            </a:r>
            <a:endParaRPr lang="cs-CZ" sz="2400" dirty="0"/>
          </a:p>
        </p:txBody>
      </p:sp>
      <p:pic>
        <p:nvPicPr>
          <p:cNvPr id="3" name="Obrázek 2" descr="hluchavka žlutá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052736"/>
            <a:ext cx="6192688" cy="4644516"/>
          </a:xfrm>
          <a:prstGeom prst="rect">
            <a:avLst/>
          </a:prstGeom>
        </p:spPr>
      </p:pic>
      <p:pic>
        <p:nvPicPr>
          <p:cNvPr id="4" name="Obrázek 3" descr="hluchavka žlut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789040"/>
            <a:ext cx="3707903" cy="278092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660232" y="141277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klenové bučiny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877272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tvrdka s dužnatými výrůstky, potrava mravenců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Popenec obecný (břečťanovitý) – č. </a:t>
            </a:r>
            <a:r>
              <a:rPr lang="cs-CZ" sz="2400" dirty="0" err="1" smtClean="0"/>
              <a:t>hluchavkovité</a:t>
            </a:r>
            <a:endParaRPr lang="cs-CZ" sz="2400" dirty="0"/>
          </a:p>
        </p:txBody>
      </p:sp>
      <p:pic>
        <p:nvPicPr>
          <p:cNvPr id="3" name="Obrázek 2" descr="popenec obecný(břečťanolistý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760640" cy="4320480"/>
          </a:xfrm>
          <a:prstGeom prst="rect">
            <a:avLst/>
          </a:prstGeom>
        </p:spPr>
      </p:pic>
      <p:pic>
        <p:nvPicPr>
          <p:cNvPr id="4" name="Obrázek 3" descr="popenec obecn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717032"/>
            <a:ext cx="3923928" cy="294294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00192" y="1484784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lužní lesy, vlhké louky, zahrady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517232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vegetativní rozmnožování pomocí zakořeňujících lodyh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Devětsil bílý – č. </a:t>
            </a:r>
            <a:r>
              <a:rPr lang="cs-CZ" sz="2400" dirty="0" err="1" smtClean="0"/>
              <a:t>hvězdnicovité</a:t>
            </a:r>
            <a:endParaRPr lang="cs-CZ" sz="2400" dirty="0"/>
          </a:p>
        </p:txBody>
      </p:sp>
      <p:pic>
        <p:nvPicPr>
          <p:cNvPr id="4" name="Obrázek 3" descr="devětsil bílý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5616624" cy="4212468"/>
          </a:xfrm>
          <a:prstGeom prst="rect">
            <a:avLst/>
          </a:prstGeom>
        </p:spPr>
      </p:pic>
      <p:pic>
        <p:nvPicPr>
          <p:cNvPr id="5" name="Obrázek 4" descr="devětsil bílý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501008"/>
            <a:ext cx="3827917" cy="287093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56176" y="1412776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vlhké lesy, lesní prameniště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445224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původně rostlina s devaterou (tj. velkou) léčivou silou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hmyzem nebo větrem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Konvalinka vonná – č. </a:t>
            </a:r>
            <a:r>
              <a:rPr lang="cs-CZ" sz="2400" dirty="0" err="1" smtClean="0"/>
              <a:t>konvalinkovité</a:t>
            </a:r>
            <a:endParaRPr lang="cs-CZ" sz="2400" dirty="0"/>
          </a:p>
        </p:txBody>
      </p:sp>
      <p:pic>
        <p:nvPicPr>
          <p:cNvPr id="3" name="Obrázek 2" descr="konvalinka vonn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5" y="980728"/>
            <a:ext cx="5856651" cy="4392488"/>
          </a:xfrm>
          <a:prstGeom prst="rect">
            <a:avLst/>
          </a:prstGeom>
        </p:spPr>
      </p:pic>
      <p:pic>
        <p:nvPicPr>
          <p:cNvPr id="4" name="Obrázek 3" descr="konvalinka vonná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08037" y="3501008"/>
            <a:ext cx="3947931" cy="29609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72200" y="1340768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listnaté a smíšené lesy, lužní lesy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445224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množí se hlavně podzemními oddenky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květy neprodukují nektar, přesto hojně lákají hmyz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Kokořík mnohokvětý – č. </a:t>
            </a:r>
            <a:r>
              <a:rPr lang="cs-CZ" sz="2400" dirty="0" err="1" smtClean="0"/>
              <a:t>konvalinkovité</a:t>
            </a:r>
            <a:endParaRPr lang="cs-CZ" sz="2400" dirty="0"/>
          </a:p>
        </p:txBody>
      </p:sp>
      <p:pic>
        <p:nvPicPr>
          <p:cNvPr id="3" name="Obrázek 2" descr="kokořík mnohokvětý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472608" cy="4104456"/>
          </a:xfrm>
          <a:prstGeom prst="rect">
            <a:avLst/>
          </a:prstGeom>
        </p:spPr>
      </p:pic>
      <p:pic>
        <p:nvPicPr>
          <p:cNvPr id="5" name="Obrázek 4" descr="kokořík mnohokvětý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3933056"/>
            <a:ext cx="3635896" cy="272692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012160" y="1340768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listnaté a lužní lesy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229200"/>
            <a:ext cx="4824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„kadeřavá rostlina“, má jakoby načepýřené listy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opylují včely a čmeláci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Pstroček dvoulistý – č. konvalinkové</a:t>
            </a:r>
            <a:endParaRPr lang="cs-CZ" sz="2400" dirty="0"/>
          </a:p>
        </p:txBody>
      </p:sp>
      <p:pic>
        <p:nvPicPr>
          <p:cNvPr id="3" name="Obrázek 2" descr="pstroček dvoulist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616624" cy="4212468"/>
          </a:xfrm>
          <a:prstGeom prst="rect">
            <a:avLst/>
          </a:prstGeom>
        </p:spPr>
      </p:pic>
      <p:pic>
        <p:nvPicPr>
          <p:cNvPr id="4" name="Obrázek 3" descr="pstroček dvoulist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36028" y="3645024"/>
            <a:ext cx="3947931" cy="29609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301208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jehličnaté i listnaté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název z polštiny (</a:t>
            </a:r>
            <a:r>
              <a:rPr lang="cs-CZ" sz="2000" dirty="0" err="1" smtClean="0">
                <a:solidFill>
                  <a:srgbClr val="FFC000"/>
                </a:solidFill>
              </a:rPr>
              <a:t>Presl</a:t>
            </a:r>
            <a:r>
              <a:rPr lang="cs-CZ" sz="2000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hmyzem, i samoopylení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Česnek medvědí – č. česnekovité</a:t>
            </a:r>
            <a:endParaRPr lang="cs-CZ" sz="2400" dirty="0"/>
          </a:p>
        </p:txBody>
      </p:sp>
      <p:pic>
        <p:nvPicPr>
          <p:cNvPr id="3" name="Obrázek 2" descr="česnek medvěd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5184576" cy="3888432"/>
          </a:xfrm>
          <a:prstGeom prst="rect">
            <a:avLst/>
          </a:prstGeom>
        </p:spPr>
      </p:pic>
      <p:pic>
        <p:nvPicPr>
          <p:cNvPr id="5" name="Obrázek 4" descr="česnek medvěd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40018" y="3573016"/>
            <a:ext cx="4043941" cy="30329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4128" y="1412776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lužní lesy, bučiny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941168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od „</a:t>
            </a:r>
            <a:r>
              <a:rPr lang="cs-CZ" sz="2000" dirty="0" err="1" smtClean="0">
                <a:solidFill>
                  <a:srgbClr val="FFC000"/>
                </a:solidFill>
              </a:rPr>
              <a:t>čes</a:t>
            </a:r>
            <a:r>
              <a:rPr lang="cs-CZ" sz="2000" dirty="0" smtClean="0">
                <a:solidFill>
                  <a:srgbClr val="FFC000"/>
                </a:solidFill>
              </a:rPr>
              <a:t>“ rozčísnout, cibulka je „rozčísnuta“ na několik stroužků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opylení větrem, i samoopylení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semena rozšiřována mravenci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Sněženka podsněžník – č. </a:t>
            </a:r>
            <a:r>
              <a:rPr lang="cs-CZ" sz="2400" dirty="0" err="1" smtClean="0"/>
              <a:t>amarylkovité</a:t>
            </a:r>
            <a:endParaRPr lang="cs-CZ" sz="2400" dirty="0"/>
          </a:p>
        </p:txBody>
      </p:sp>
      <p:pic>
        <p:nvPicPr>
          <p:cNvPr id="3" name="Obrázek 2" descr="sněženka podsněžník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616624" cy="4212468"/>
          </a:xfrm>
          <a:prstGeom prst="rect">
            <a:avLst/>
          </a:prstGeom>
        </p:spPr>
      </p:pic>
      <p:pic>
        <p:nvPicPr>
          <p:cNvPr id="4" name="Obrázek 3" descr="sněženka podsněžník 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789040"/>
            <a:ext cx="3744416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1520" y="5373216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humózní lužní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semena s dužnatými výrůstky vyhledávají mravenci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Křivatec žlutý – č. liliovité</a:t>
            </a:r>
            <a:endParaRPr lang="cs-CZ" sz="2400" dirty="0"/>
          </a:p>
        </p:txBody>
      </p:sp>
      <p:pic>
        <p:nvPicPr>
          <p:cNvPr id="3" name="Obrázek 2" descr="křivatec žlutý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5292080" cy="3969060"/>
          </a:xfrm>
          <a:prstGeom prst="rect">
            <a:avLst/>
          </a:prstGeom>
        </p:spPr>
      </p:pic>
      <p:pic>
        <p:nvPicPr>
          <p:cNvPr id="4" name="Obrázek 3" descr="křivatec žlut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28052" y="3717032"/>
            <a:ext cx="3587890" cy="26909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085184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lužní lesy, teplomilné háje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květy navštěvují včely, mouchy, brouci a mravenci, často i samoopylení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Ladoňka karpatská – č. liliovité</a:t>
            </a:r>
            <a:endParaRPr lang="cs-CZ" sz="2400" dirty="0"/>
          </a:p>
        </p:txBody>
      </p:sp>
      <p:pic>
        <p:nvPicPr>
          <p:cNvPr id="3" name="Obrázek 2" descr="ladoňka karpatská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7" y="908720"/>
            <a:ext cx="5664629" cy="4248472"/>
          </a:xfrm>
          <a:prstGeom prst="rect">
            <a:avLst/>
          </a:prstGeom>
        </p:spPr>
      </p:pic>
      <p:pic>
        <p:nvPicPr>
          <p:cNvPr id="4" name="Obrázek 3" descr="ladoňka karpatská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645024"/>
            <a:ext cx="3635896" cy="2726922"/>
          </a:xfrm>
          <a:prstGeom prst="rect">
            <a:avLst/>
          </a:prstGeom>
        </p:spPr>
      </p:pic>
      <p:pic>
        <p:nvPicPr>
          <p:cNvPr id="5" name="Obrázek 4" descr="ladoňka karpatská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84168" y="1124744"/>
            <a:ext cx="2808312" cy="210623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5373216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• vlhčí listnaté lesy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• vzácně Morava (</a:t>
            </a:r>
            <a:r>
              <a:rPr lang="cs-CZ" sz="2000" dirty="0" err="1" smtClean="0">
                <a:solidFill>
                  <a:srgbClr val="FFC000"/>
                </a:solidFill>
              </a:rPr>
              <a:t>Pobečví</a:t>
            </a:r>
            <a:r>
              <a:rPr lang="cs-CZ" sz="2000" dirty="0" smtClean="0">
                <a:solidFill>
                  <a:srgbClr val="FFC000"/>
                </a:solidFill>
              </a:rPr>
              <a:t>, Pomoraví)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Doplňovačka – poznávání rostlin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Vylušti název komplexu lužního lesa při severní hranici CHKO Poodří. Tato přírodní rezervace zaujímá část široké a ploché nivy řeky Odry na území </a:t>
            </a:r>
            <a:r>
              <a:rPr lang="cs-CZ" sz="2400" dirty="0" err="1" smtClean="0"/>
              <a:t>Ostravy</a:t>
            </a:r>
            <a:r>
              <a:rPr lang="cs-CZ" sz="2400" dirty="0" smtClean="0"/>
              <a:t>-</a:t>
            </a:r>
            <a:r>
              <a:rPr lang="cs-CZ" sz="2400" dirty="0" err="1" smtClean="0"/>
              <a:t>Svinova</a:t>
            </a:r>
            <a:r>
              <a:rPr lang="cs-CZ" sz="2400" dirty="0" smtClean="0"/>
              <a:t>. Součástí rezervace je </a:t>
            </a:r>
            <a:r>
              <a:rPr lang="cs-CZ" sz="2400" dirty="0" err="1" smtClean="0"/>
              <a:t>Vrbenský</a:t>
            </a:r>
            <a:r>
              <a:rPr lang="cs-CZ" sz="2400" dirty="0" smtClean="0"/>
              <a:t> rybník. Název je odvozen od typického zbarvení vody, zvláště na jaře.</a:t>
            </a:r>
            <a:endParaRPr lang="cs-CZ" sz="2400" dirty="0"/>
          </a:p>
        </p:txBody>
      </p:sp>
      <p:pic>
        <p:nvPicPr>
          <p:cNvPr id="4" name="Obrázek 3" descr="Rezav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3143248"/>
            <a:ext cx="4572032" cy="3429024"/>
          </a:xfrm>
          <a:prstGeom prst="rect">
            <a:avLst/>
          </a:prstGeom>
        </p:spPr>
      </p:pic>
      <p:pic>
        <p:nvPicPr>
          <p:cNvPr id="5" name="Obrázek 4" descr="Vrbenský rybník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3357562"/>
            <a:ext cx="4071934" cy="30539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Poznej a doplň rodové názvy!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6" y="1556794"/>
          <a:ext cx="6120672" cy="4392486"/>
        </p:xfrm>
        <a:graphic>
          <a:graphicData uri="http://schemas.openxmlformats.org/drawingml/2006/table">
            <a:tbl>
              <a:tblPr/>
              <a:tblGrid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</a:tblGrid>
              <a:tr h="627498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7498"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2749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749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749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749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7498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1772816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1.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27584" y="2276872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852936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3501008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149080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797152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6.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445224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7.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5805264"/>
            <a:ext cx="1296144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9" action="ppaction://hlinksldjump"/>
              </a:rPr>
              <a:t>Rozluštění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Rostlina 1</a:t>
            </a:r>
            <a:endParaRPr lang="cs-CZ" sz="2400" dirty="0"/>
          </a:p>
        </p:txBody>
      </p:sp>
      <p:pic>
        <p:nvPicPr>
          <p:cNvPr id="6" name="Obrázek 5" descr="prvosenka vyšší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836712"/>
            <a:ext cx="7200800" cy="54006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028384" y="5877272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Rostlina 2</a:t>
            </a:r>
            <a:endParaRPr lang="cs-CZ" sz="2400" dirty="0"/>
          </a:p>
        </p:txBody>
      </p:sp>
      <p:pic>
        <p:nvPicPr>
          <p:cNvPr id="3" name="Obrázek 2" descr="česnek medvěd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08720"/>
            <a:ext cx="7344816" cy="550861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028384" y="6021288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Rostlina 3</a:t>
            </a:r>
            <a:endParaRPr lang="cs-CZ" sz="2400" dirty="0"/>
          </a:p>
        </p:txBody>
      </p:sp>
      <p:pic>
        <p:nvPicPr>
          <p:cNvPr id="3" name="Obrázek 2" descr="hvězdnatec zubatý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7524328" cy="564324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172400" y="6165304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Rostlina 4</a:t>
            </a:r>
            <a:endParaRPr lang="cs-CZ" sz="2400" dirty="0"/>
          </a:p>
        </p:txBody>
      </p:sp>
      <p:pic>
        <p:nvPicPr>
          <p:cNvPr id="3" name="Obrázek 2" descr="hluchavka žlutá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7488832" cy="561662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100392" y="6165304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Rostlina 5</a:t>
            </a:r>
            <a:endParaRPr lang="cs-CZ" sz="2400" dirty="0"/>
          </a:p>
        </p:txBody>
      </p:sp>
      <p:pic>
        <p:nvPicPr>
          <p:cNvPr id="3" name="Obrázek 2" descr="konvalinka vonná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908720"/>
            <a:ext cx="7344816" cy="5508612"/>
          </a:xfrm>
          <a:prstGeom prst="rect">
            <a:avLst/>
          </a:prstGeom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8028384" y="6021288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Rostlina 6</a:t>
            </a:r>
            <a:endParaRPr lang="cs-CZ" sz="2400" dirty="0"/>
          </a:p>
        </p:txBody>
      </p:sp>
      <p:pic>
        <p:nvPicPr>
          <p:cNvPr id="3" name="Obrázek 2" descr="violka lesn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908720"/>
            <a:ext cx="7308304" cy="54812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100392" y="6021288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Rostlina 7</a:t>
            </a:r>
            <a:endParaRPr lang="cs-CZ" sz="2400" dirty="0"/>
          </a:p>
        </p:txBody>
      </p:sp>
      <p:pic>
        <p:nvPicPr>
          <p:cNvPr id="3" name="Obrázek 2" descr="šťavel kyselý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7344816" cy="550861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956376" y="6021288"/>
            <a:ext cx="64807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Rozluštění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63688" y="1196745"/>
          <a:ext cx="5400600" cy="3960446"/>
        </p:xfrm>
        <a:graphic>
          <a:graphicData uri="http://schemas.openxmlformats.org/drawingml/2006/table">
            <a:tbl>
              <a:tblPr/>
              <a:tblGrid>
                <a:gridCol w="450050"/>
                <a:gridCol w="450050"/>
                <a:gridCol w="450050"/>
                <a:gridCol w="450050"/>
                <a:gridCol w="450050"/>
                <a:gridCol w="450050"/>
                <a:gridCol w="450050"/>
                <a:gridCol w="450050"/>
                <a:gridCol w="450050"/>
                <a:gridCol w="450050"/>
                <a:gridCol w="450050"/>
                <a:gridCol w="450050"/>
              </a:tblGrid>
              <a:tr h="565778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300" baseline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78"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57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7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7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7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778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Ť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843808" y="566124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Tajenka: REZAVKA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Použitá a doporučená literatura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556792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DEYL, M., HÍSEK, K. </a:t>
            </a:r>
            <a:r>
              <a:rPr lang="cs-CZ" i="1" dirty="0" smtClean="0">
                <a:solidFill>
                  <a:schemeClr val="bg1"/>
                </a:solidFill>
              </a:rPr>
              <a:t>Naše květiny</a:t>
            </a:r>
            <a:r>
              <a:rPr lang="cs-CZ" dirty="0" smtClean="0">
                <a:solidFill>
                  <a:schemeClr val="bg1"/>
                </a:solidFill>
              </a:rPr>
              <a:t>. 3rd </a:t>
            </a:r>
            <a:r>
              <a:rPr lang="cs-CZ" dirty="0" err="1" smtClean="0">
                <a:solidFill>
                  <a:schemeClr val="bg1"/>
                </a:solidFill>
              </a:rPr>
              <a:t>rev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ed</a:t>
            </a:r>
            <a:r>
              <a:rPr lang="cs-CZ" dirty="0" smtClean="0">
                <a:solidFill>
                  <a:schemeClr val="bg1"/>
                </a:solidFill>
              </a:rPr>
              <a:t>. Praha: Academia, 2001, 690 p. ISBN 80-200-0940-X.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3717032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KUBÁT, K., HROUDA, L., CHRTEK, J. jun., KAPLAN, Z., KIRSCHNER, J., ŠTĚPÁNEK, J. (</a:t>
            </a:r>
            <a:r>
              <a:rPr lang="cs-CZ" dirty="0" err="1" smtClean="0">
                <a:solidFill>
                  <a:schemeClr val="bg1"/>
                </a:solidFill>
              </a:rPr>
              <a:t>eds</a:t>
            </a:r>
            <a:r>
              <a:rPr lang="cs-CZ" dirty="0" smtClean="0">
                <a:solidFill>
                  <a:schemeClr val="bg1"/>
                </a:solidFill>
              </a:rPr>
              <a:t>.) </a:t>
            </a:r>
            <a:r>
              <a:rPr lang="cs-CZ" i="1" dirty="0" smtClean="0">
                <a:solidFill>
                  <a:schemeClr val="bg1"/>
                </a:solidFill>
              </a:rPr>
              <a:t>Klíč ke květeně České republiky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Vyd</a:t>
            </a:r>
            <a:r>
              <a:rPr lang="cs-CZ" dirty="0" smtClean="0">
                <a:solidFill>
                  <a:schemeClr val="bg1"/>
                </a:solidFill>
              </a:rPr>
              <a:t>. 1. Praha: Academia, 2002, 928 p. ISBN 80-200-0836-5.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2348880"/>
            <a:ext cx="7308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v-SE" dirty="0" smtClean="0">
                <a:solidFill>
                  <a:schemeClr val="bg1"/>
                </a:solidFill>
              </a:rPr>
              <a:t>HENDRYCH, R. </a:t>
            </a:r>
            <a:r>
              <a:rPr lang="sv-SE" i="1" dirty="0" smtClean="0">
                <a:solidFill>
                  <a:schemeClr val="bg1"/>
                </a:solidFill>
              </a:rPr>
              <a:t>Systém a evoluce vyšších rostlin</a:t>
            </a:r>
            <a:r>
              <a:rPr lang="sv-SE" dirty="0" smtClean="0">
                <a:solidFill>
                  <a:schemeClr val="bg1"/>
                </a:solidFill>
              </a:rPr>
              <a:t>. 2. vyd. Praha: SPN, 1986.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472514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RABŠTEJNEK, O., PORUBA, M. </a:t>
            </a:r>
            <a:r>
              <a:rPr lang="cs-CZ" i="1" dirty="0" smtClean="0">
                <a:solidFill>
                  <a:schemeClr val="bg1"/>
                </a:solidFill>
              </a:rPr>
              <a:t>Lesní rostliny ve fotografii</a:t>
            </a:r>
            <a:r>
              <a:rPr lang="cs-CZ" dirty="0" smtClean="0">
                <a:solidFill>
                  <a:schemeClr val="bg1"/>
                </a:solidFill>
              </a:rPr>
              <a:t>. 1. </a:t>
            </a:r>
            <a:r>
              <a:rPr lang="cs-CZ" dirty="0" err="1" smtClean="0">
                <a:solidFill>
                  <a:schemeClr val="bg1"/>
                </a:solidFill>
              </a:rPr>
              <a:t>vyd</a:t>
            </a:r>
            <a:r>
              <a:rPr lang="cs-CZ" dirty="0" smtClean="0">
                <a:solidFill>
                  <a:schemeClr val="bg1"/>
                </a:solidFill>
              </a:rPr>
              <a:t>. Praha: SZN, 1983.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2996952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KUBÁT, K., KALINA, T., KOVÁČ, J., KUBÁTOVÁ, D., PRACH, K., URBAN, Z. Botanika</a:t>
            </a:r>
            <a:r>
              <a:rPr lang="cs-CZ" dirty="0" smtClean="0">
                <a:solidFill>
                  <a:schemeClr val="bg1"/>
                </a:solidFill>
              </a:rPr>
              <a:t>. 1. </a:t>
            </a:r>
            <a:r>
              <a:rPr lang="cs-CZ" dirty="0" err="1" smtClean="0">
                <a:solidFill>
                  <a:schemeClr val="bg1"/>
                </a:solidFill>
              </a:rPr>
              <a:t>vyd</a:t>
            </a:r>
            <a:r>
              <a:rPr lang="cs-CZ" dirty="0" smtClean="0">
                <a:solidFill>
                  <a:schemeClr val="bg1"/>
                </a:solidFill>
              </a:rPr>
              <a:t>. Praha: </a:t>
            </a:r>
            <a:r>
              <a:rPr lang="cs-CZ" dirty="0" err="1" smtClean="0">
                <a:solidFill>
                  <a:schemeClr val="bg1"/>
                </a:solidFill>
              </a:rPr>
              <a:t>Scientia</a:t>
            </a:r>
            <a:r>
              <a:rPr lang="cs-CZ" dirty="0" smtClean="0">
                <a:solidFill>
                  <a:schemeClr val="bg1"/>
                </a:solidFill>
              </a:rPr>
              <a:t>, 1998, 231 s. ISBN 80-718-3053-4.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851</TotalTime>
  <Words>1187</Words>
  <Application>Microsoft Office PowerPoint</Application>
  <PresentationFormat>Předvádění na obrazovce (4:3)</PresentationFormat>
  <Paragraphs>244</Paragraphs>
  <Slides>46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sady Office</vt:lpstr>
      <vt:lpstr>Snímek 1</vt:lpstr>
      <vt:lpstr>Lesní rostliny kvetoucí na jaře</vt:lpstr>
      <vt:lpstr>Lesní rostliny kvetoucí na jaře</vt:lpstr>
      <vt:lpstr>Jaterník podléška (trojlaločný) – č. pryskyřníkovité</vt:lpstr>
      <vt:lpstr>Orsej jarní hlíznatý – č. pryskyřníkovité</vt:lpstr>
      <vt:lpstr>Sasanka hajní – č. pryskyřníkovité</vt:lpstr>
      <vt:lpstr>Sasanka pryskyřníkovitá – č. pryskyřníkovité</vt:lpstr>
      <vt:lpstr>Zapalice žluťuchovitá – č. pryskyřníkovité</vt:lpstr>
      <vt:lpstr>Dymnivka dutá – č. zemědýmovité</vt:lpstr>
      <vt:lpstr>Dymnivka plná – č. zemědýmovité</vt:lpstr>
      <vt:lpstr>Ptačinec velkokvětý – č. hvozdíkovité</vt:lpstr>
      <vt:lpstr>Violka lesní – č. violkovité</vt:lpstr>
      <vt:lpstr>Česnáček lékařský – č. brukvovité</vt:lpstr>
      <vt:lpstr>Kyčelnice žláznatá – č. brukvovité</vt:lpstr>
      <vt:lpstr>Prvosenka jarní – č. prvosenkovité</vt:lpstr>
      <vt:lpstr>Prvosenka vyšší – č. prvosenkovité</vt:lpstr>
      <vt:lpstr>Bažanka vytrvalá – č. pryšcovité</vt:lpstr>
      <vt:lpstr>Mokrýš střídavolistý – č. lomikamenovité</vt:lpstr>
      <vt:lpstr>Hrachor (lecha) jarní – č. bobovité</vt:lpstr>
      <vt:lpstr>Šťavel kyselý - šťavelovité</vt:lpstr>
      <vt:lpstr>Hvězdnatec zubatý (čemeřicový) – č. miříkovité</vt:lpstr>
      <vt:lpstr>Svízel vonný (mařinka vonná) - mořenovité</vt:lpstr>
      <vt:lpstr>Kostival hlíznatý – č. brutnákovité</vt:lpstr>
      <vt:lpstr>Plicník tmavý – č. brutnákovité</vt:lpstr>
      <vt:lpstr>Hluchavka skvrnitá – č. hluchavkovité </vt:lpstr>
      <vt:lpstr>Hluchavka žlutá (pitulník žlutý) – č. hluchavkovité</vt:lpstr>
      <vt:lpstr>Popenec obecný (břečťanovitý) – č. hluchavkovité</vt:lpstr>
      <vt:lpstr>Devětsil bílý – č. hvězdnicovité</vt:lpstr>
      <vt:lpstr>Konvalinka vonná – č. konvalinkovité</vt:lpstr>
      <vt:lpstr>Kokořík mnohokvětý – č. konvalinkovité</vt:lpstr>
      <vt:lpstr>Pstroček dvoulistý – č. konvalinkové</vt:lpstr>
      <vt:lpstr>Česnek medvědí – č. česnekovité</vt:lpstr>
      <vt:lpstr>Sněženka podsněžník – č. amarylkovité</vt:lpstr>
      <vt:lpstr>Křivatec žlutý – č. liliovité</vt:lpstr>
      <vt:lpstr>Ladoňka karpatská – č. liliovité</vt:lpstr>
      <vt:lpstr>Doplňovačka – poznávání rostlin</vt:lpstr>
      <vt:lpstr>Poznej a doplň rodové názvy!</vt:lpstr>
      <vt:lpstr>Rostlina 1</vt:lpstr>
      <vt:lpstr>Rostlina 2</vt:lpstr>
      <vt:lpstr>Rostlina 3</vt:lpstr>
      <vt:lpstr>Rostlina 4</vt:lpstr>
      <vt:lpstr>Rostlina 5</vt:lpstr>
      <vt:lpstr>Rostlina 6</vt:lpstr>
      <vt:lpstr>Rostlina 7</vt:lpstr>
      <vt:lpstr>Rozluštění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Jaterník podléška (trojlaločný) – č. pryskyřníkovité</dc:title>
  <dc:creator>petr</dc:creator>
  <cp:lastModifiedBy>Petr</cp:lastModifiedBy>
  <cp:revision>72</cp:revision>
  <dcterms:created xsi:type="dcterms:W3CDTF">2013-03-24T06:41:36Z</dcterms:created>
  <dcterms:modified xsi:type="dcterms:W3CDTF">2014-06-20T06:25:59Z</dcterms:modified>
</cp:coreProperties>
</file>