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9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9" r:id="rId30"/>
    <p:sldId id="283" r:id="rId31"/>
    <p:sldId id="284" r:id="rId32"/>
    <p:sldId id="285" r:id="rId33"/>
    <p:sldId id="286" r:id="rId34"/>
    <p:sldId id="287" r:id="rId35"/>
    <p:sldId id="288" r:id="rId36"/>
    <p:sldId id="290" r:id="rId37"/>
    <p:sldId id="291" r:id="rId3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7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5774E5-5C37-4CA4-AAC0-E5A1A04B03E2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6FAB0-363A-4503-8974-14BA252755D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F0A31-29C8-48A6-9D7B-F508A0E9BBE6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C8280-17B2-4E7D-887F-20FD5E370F7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3" Type="http://schemas.openxmlformats.org/officeDocument/2006/relationships/slide" Target="slide31.xml"/><Relationship Id="rId7" Type="http://schemas.openxmlformats.org/officeDocument/2006/relationships/slide" Target="slide35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6.xml"/><Relationship Id="rId6" Type="http://schemas.openxmlformats.org/officeDocument/2006/relationships/slide" Target="slide34.xml"/><Relationship Id="rId5" Type="http://schemas.openxmlformats.org/officeDocument/2006/relationships/slide" Target="slide33.xml"/><Relationship Id="rId4" Type="http://schemas.openxmlformats.org/officeDocument/2006/relationships/slide" Target="slide3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/>
        </p:nvGraphicFramePr>
        <p:xfrm>
          <a:off x="665163" y="836613"/>
          <a:ext cx="7813675" cy="4048125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Botanika – systém, čeleď  pryskyřníkovité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Petr Vondráček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Botanika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 geologie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Sekunda, 1. ročník a kvinta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Červen 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Charakteristika čeledi, seznámení s vybranými zástupci čeledi, doplňovačka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Forma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PowerPoint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fotografie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238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2400" cy="792087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Botanika - systém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340768"/>
            <a:ext cx="7632848" cy="648072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Čeleď: PRYSKYŘNÍKOVITÉ (</a:t>
            </a:r>
            <a:r>
              <a:rPr lang="cs-CZ" dirty="0" err="1" smtClean="0">
                <a:solidFill>
                  <a:schemeClr val="bg1"/>
                </a:solidFill>
              </a:rPr>
              <a:t>Ranunculaceae</a:t>
            </a:r>
            <a:r>
              <a:rPr lang="cs-CZ" dirty="0" smtClean="0">
                <a:solidFill>
                  <a:schemeClr val="bg1"/>
                </a:solidFill>
              </a:rPr>
              <a:t>)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Obrázek 3" descr="koniklec velkokvětý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1" y="2123473"/>
            <a:ext cx="5544617" cy="415846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372200" y="4077072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Petr Vondráček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28184" y="4653136"/>
            <a:ext cx="2915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Matiční gymnázium Ostrava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Charakteristika čeledi: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844824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  <a:hlinkClick r:id="rId2" action="ppaction://hlinksldjump"/>
              </a:rPr>
              <a:t> květy mají mnoho nebo pouze pět tyčinek a mnoho volných    pestíků na  vyklenutém lůžky</a:t>
            </a:r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květní obaly </a:t>
            </a:r>
            <a:r>
              <a:rPr lang="cs-CZ" sz="2400" dirty="0" smtClean="0">
                <a:solidFill>
                  <a:schemeClr val="bg1"/>
                </a:solidFill>
                <a:hlinkClick r:id="rId3" action="ppaction://hlinksldjump"/>
              </a:rPr>
              <a:t>rozlišené na kalich a korunu </a:t>
            </a:r>
            <a:r>
              <a:rPr lang="cs-CZ" dirty="0" smtClean="0">
                <a:hlinkClick r:id="rId3" action="ppaction://hlinksldjump"/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nebo </a:t>
            </a:r>
            <a:r>
              <a:rPr lang="cs-CZ" sz="2400" dirty="0" smtClean="0">
                <a:solidFill>
                  <a:schemeClr val="bg1"/>
                </a:solidFill>
                <a:hlinkClick r:id="rId4" action="ppaction://hlinksldjump"/>
              </a:rPr>
              <a:t>nerozlišené</a:t>
            </a:r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plodem nažka a </a:t>
            </a:r>
            <a:r>
              <a:rPr lang="cs-CZ" sz="2400" dirty="0" smtClean="0">
                <a:solidFill>
                  <a:schemeClr val="bg1"/>
                </a:solidFill>
                <a:hlinkClick r:id="rId5" action="ppaction://hlinksldjump"/>
              </a:rPr>
              <a:t>měchýřek</a:t>
            </a:r>
            <a:r>
              <a:rPr lang="cs-CZ" sz="2400" dirty="0" smtClean="0">
                <a:solidFill>
                  <a:schemeClr val="bg1"/>
                </a:solidFill>
              </a:rPr>
              <a:t>, ojediněle i bobule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 mnohé druhy jedovaté, obsahují alkaloidy</a:t>
            </a:r>
            <a:endParaRPr lang="cs-CZ" sz="2400" dirty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>
                <a:solidFill>
                  <a:schemeClr val="bg1"/>
                </a:solidFill>
                <a:hlinkClick r:id="rId6" action="ppaction://hlinksldjump"/>
              </a:rPr>
              <a:t> </a:t>
            </a:r>
            <a:r>
              <a:rPr lang="cs-CZ" sz="2400" dirty="0" smtClean="0">
                <a:solidFill>
                  <a:schemeClr val="bg1"/>
                </a:solidFill>
                <a:hlinkClick r:id="rId6" action="ppaction://hlinksldjump"/>
              </a:rPr>
              <a:t>přehled vybraných druhů čeledi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94122"/>
          </a:xfrm>
        </p:spPr>
        <p:txBody>
          <a:bodyPr/>
          <a:lstStyle/>
          <a:p>
            <a:r>
              <a:rPr lang="cs-CZ" dirty="0" smtClean="0"/>
              <a:t>Květy s pestíky a tyčinkami</a:t>
            </a:r>
            <a:endParaRPr lang="cs-CZ" dirty="0"/>
          </a:p>
        </p:txBody>
      </p:sp>
      <p:pic>
        <p:nvPicPr>
          <p:cNvPr id="3" name="Obrázek 2" descr="koniklec velkokvět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6552728" cy="491454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236296" y="1412776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k</a:t>
            </a:r>
            <a:r>
              <a:rPr lang="cs-CZ" sz="2400" dirty="0" smtClean="0"/>
              <a:t>oniklec velkokvětý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740352" y="5949280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994122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Květní obaly rozlišené na kalich a korunu </a:t>
            </a:r>
            <a:br>
              <a:rPr lang="cs-CZ" sz="3600" dirty="0" smtClean="0"/>
            </a:br>
            <a:r>
              <a:rPr lang="cs-CZ" sz="3600" dirty="0" smtClean="0"/>
              <a:t>pryskyřník, hlaváček</a:t>
            </a:r>
            <a:endParaRPr lang="cs-CZ" sz="3600" dirty="0"/>
          </a:p>
        </p:txBody>
      </p:sp>
      <p:pic>
        <p:nvPicPr>
          <p:cNvPr id="4" name="Obrázek 3" descr="hlaváček jarní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430778"/>
            <a:ext cx="6504723" cy="487854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164288" y="3212976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KORUNA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64288" y="3933056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KALICH</a:t>
            </a:r>
            <a:endParaRPr lang="cs-CZ" sz="2000" b="1" dirty="0">
              <a:solidFill>
                <a:srgbClr val="FFFF00"/>
              </a:solidFill>
            </a:endParaRPr>
          </a:p>
        </p:txBody>
      </p:sp>
      <p:cxnSp>
        <p:nvCxnSpPr>
          <p:cNvPr id="8" name="Přímá spojovací šipka 7"/>
          <p:cNvCxnSpPr>
            <a:stCxn id="5" idx="1"/>
          </p:cNvCxnSpPr>
          <p:nvPr/>
        </p:nvCxnSpPr>
        <p:spPr>
          <a:xfrm flipH="1" flipV="1">
            <a:off x="5076056" y="3356992"/>
            <a:ext cx="2088232" cy="5603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>
            <a:stCxn id="6" idx="1"/>
          </p:cNvCxnSpPr>
          <p:nvPr/>
        </p:nvCxnSpPr>
        <p:spPr>
          <a:xfrm flipH="1">
            <a:off x="2987824" y="4133111"/>
            <a:ext cx="4176464" cy="8797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020272" y="1556792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h</a:t>
            </a:r>
            <a:r>
              <a:rPr lang="cs-CZ" sz="2000" dirty="0" smtClean="0"/>
              <a:t>laváček jarní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12360" y="6021288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Květní obaly nerozlišené</a:t>
            </a:r>
            <a:br>
              <a:rPr lang="cs-CZ" sz="3200" dirty="0" smtClean="0"/>
            </a:br>
            <a:r>
              <a:rPr lang="cs-CZ" sz="3200" dirty="0" smtClean="0"/>
              <a:t>sasanka</a:t>
            </a:r>
            <a:endParaRPr lang="cs-CZ" sz="3200" dirty="0"/>
          </a:p>
        </p:txBody>
      </p:sp>
      <p:pic>
        <p:nvPicPr>
          <p:cNvPr id="3" name="Obrázek 2" descr="sasanka lesn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484784"/>
            <a:ext cx="6624736" cy="496855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236296" y="1916832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s</a:t>
            </a:r>
            <a:r>
              <a:rPr lang="cs-CZ" sz="2000" dirty="0" smtClean="0"/>
              <a:t>asanka lesní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740352" y="6165304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Plod měchýřek</a:t>
            </a:r>
            <a:endParaRPr lang="cs-CZ" dirty="0"/>
          </a:p>
        </p:txBody>
      </p:sp>
      <p:pic>
        <p:nvPicPr>
          <p:cNvPr id="3" name="Obrázek 2" descr="oměj tuhý moravský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96752"/>
            <a:ext cx="7056784" cy="529258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524328" y="1484784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o</a:t>
            </a:r>
            <a:r>
              <a:rPr lang="cs-CZ" sz="2000" dirty="0" smtClean="0"/>
              <a:t>měj tuhý moravský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6165304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Pryskyřník prudký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pryskyřník prudký3.JPG"/>
          <p:cNvPicPr>
            <a:picLocks noChangeAspect="1"/>
          </p:cNvPicPr>
          <p:nvPr/>
        </p:nvPicPr>
        <p:blipFill>
          <a:blip r:embed="rId2" cstate="print"/>
          <a:srcRect l="7441"/>
          <a:stretch>
            <a:fillRect/>
          </a:stretch>
        </p:blipFill>
        <p:spPr>
          <a:xfrm>
            <a:off x="395536" y="980728"/>
            <a:ext cx="5509534" cy="4464496"/>
          </a:xfrm>
          <a:prstGeom prst="rect">
            <a:avLst/>
          </a:prstGeom>
        </p:spPr>
      </p:pic>
      <p:pic>
        <p:nvPicPr>
          <p:cNvPr id="4" name="Obrázek 3" descr="pryskyřník prudký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72067" y="1124744"/>
            <a:ext cx="3648405" cy="2736304"/>
          </a:xfrm>
          <a:prstGeom prst="rect">
            <a:avLst/>
          </a:prstGeom>
        </p:spPr>
      </p:pic>
      <p:pic>
        <p:nvPicPr>
          <p:cNvPr id="5" name="Obrázek 4" descr="pryskyřník prudký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4005064"/>
            <a:ext cx="3552394" cy="244827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3528" y="5589240"/>
            <a:ext cx="48245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středně vysoká rostlina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/>
              <a:t> </a:t>
            </a:r>
            <a:r>
              <a:rPr lang="cs-CZ" sz="2000" dirty="0" smtClean="0"/>
              <a:t>kvete od května do října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louky, křoviny, okraje cest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Orsej jarní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orsej jarní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052736"/>
            <a:ext cx="6336704" cy="4752528"/>
          </a:xfrm>
          <a:prstGeom prst="rect">
            <a:avLst/>
          </a:prstGeom>
        </p:spPr>
      </p:pic>
      <p:pic>
        <p:nvPicPr>
          <p:cNvPr id="4" name="Obrázek 3" descr="orsej jarní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40085" y="3933056"/>
            <a:ext cx="3515883" cy="26369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04248" y="1340768"/>
            <a:ext cx="2016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vlhká zastíněná místa (lesy), zamokřená pole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nízká rostlina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od března do května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Hlaváček jarní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hlaváček jarní.JPG"/>
          <p:cNvPicPr>
            <a:picLocks noChangeAspect="1"/>
          </p:cNvPicPr>
          <p:nvPr/>
        </p:nvPicPr>
        <p:blipFill>
          <a:blip r:embed="rId2" cstate="print"/>
          <a:srcRect r="5315"/>
          <a:stretch>
            <a:fillRect/>
          </a:stretch>
        </p:blipFill>
        <p:spPr>
          <a:xfrm>
            <a:off x="323528" y="1052736"/>
            <a:ext cx="5999778" cy="4752528"/>
          </a:xfrm>
          <a:prstGeom prst="rect">
            <a:avLst/>
          </a:prstGeom>
        </p:spPr>
      </p:pic>
      <p:pic>
        <p:nvPicPr>
          <p:cNvPr id="4" name="Obrázek 3" descr="hlaváček jarní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68077" y="4005064"/>
            <a:ext cx="3515883" cy="26369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444208" y="1412776"/>
            <a:ext cx="26997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stepní louky a lesostepi, vápnité půdy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vzácný – C2 (silně ohrožený taxon)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nízká rostlina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v dubnu a květnu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Hlaváček jarní - Pálava, Děvín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hlaváček jarní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052736"/>
            <a:ext cx="7560840" cy="55532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Jaterník podléška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4" name="Obrázek 3" descr="jaterník podléška4.JPG"/>
          <p:cNvPicPr>
            <a:picLocks noChangeAspect="1"/>
          </p:cNvPicPr>
          <p:nvPr/>
        </p:nvPicPr>
        <p:blipFill>
          <a:blip r:embed="rId2" cstate="print"/>
          <a:srcRect l="13465"/>
          <a:stretch>
            <a:fillRect/>
          </a:stretch>
        </p:blipFill>
        <p:spPr>
          <a:xfrm>
            <a:off x="467544" y="1052736"/>
            <a:ext cx="5400600" cy="4680819"/>
          </a:xfrm>
          <a:prstGeom prst="rect">
            <a:avLst/>
          </a:prstGeom>
        </p:spPr>
      </p:pic>
      <p:pic>
        <p:nvPicPr>
          <p:cNvPr id="5" name="Obrázek 4" descr="jaterník podléška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268760"/>
            <a:ext cx="3707904" cy="278092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67544" y="5733256"/>
            <a:ext cx="54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listnaté a smíšené lesy, výskyt roztroušený, místy chybí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nízká rostlina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kvete v březnu a dubnu, listy vyrůstají po odkvětu</a:t>
            </a:r>
            <a:endParaRPr lang="cs-CZ" dirty="0"/>
          </a:p>
        </p:txBody>
      </p:sp>
      <p:pic>
        <p:nvPicPr>
          <p:cNvPr id="7" name="Obrázek 6" descr="jaterník podléška9.JPG"/>
          <p:cNvPicPr>
            <a:picLocks noChangeAspect="1"/>
          </p:cNvPicPr>
          <p:nvPr/>
        </p:nvPicPr>
        <p:blipFill>
          <a:blip r:embed="rId4" cstate="print"/>
          <a:srcRect r="13465"/>
          <a:stretch>
            <a:fillRect/>
          </a:stretch>
        </p:blipFill>
        <p:spPr>
          <a:xfrm>
            <a:off x="6084168" y="4221088"/>
            <a:ext cx="2709962" cy="23488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Sasanka hajní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sasanka hajní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052736"/>
            <a:ext cx="6048672" cy="4536504"/>
          </a:xfrm>
          <a:prstGeom prst="rect">
            <a:avLst/>
          </a:prstGeom>
        </p:spPr>
      </p:pic>
      <p:pic>
        <p:nvPicPr>
          <p:cNvPr id="4" name="Obrázek 3" descr="sasanka hajní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4005064"/>
            <a:ext cx="3419872" cy="256490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516216" y="1124744"/>
            <a:ext cx="23042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 listnaté a smíšené lesy, louky, pastviny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nízká rostlina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od března do května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Sasanka pryskyřníkovitá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sasanka pryskyřníkovitá.JPG"/>
          <p:cNvPicPr>
            <a:picLocks noChangeAspect="1"/>
          </p:cNvPicPr>
          <p:nvPr/>
        </p:nvPicPr>
        <p:blipFill>
          <a:blip r:embed="rId2" cstate="print"/>
          <a:srcRect l="10984"/>
          <a:stretch>
            <a:fillRect/>
          </a:stretch>
        </p:blipFill>
        <p:spPr>
          <a:xfrm>
            <a:off x="395537" y="1124744"/>
            <a:ext cx="5982386" cy="5040560"/>
          </a:xfrm>
          <a:prstGeom prst="rect">
            <a:avLst/>
          </a:prstGeom>
        </p:spPr>
      </p:pic>
      <p:pic>
        <p:nvPicPr>
          <p:cNvPr id="4" name="Obrázek 3" descr="sasanka pryskyřníkovitá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4077072"/>
            <a:ext cx="3419872" cy="256490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516216" y="1268760"/>
            <a:ext cx="26277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 listnaté lesy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v teplejších oblastech hojně, jinde roztroušeně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nižší rostlina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od března do května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78098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Sasanka pryskyřníkovitá s dymnivkou dutou – Pálava, </a:t>
            </a:r>
            <a:r>
              <a:rPr lang="cs-CZ" sz="2800" dirty="0" err="1" smtClean="0">
                <a:solidFill>
                  <a:srgbClr val="FFFF00"/>
                </a:solidFill>
              </a:rPr>
              <a:t>Děvičky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sasanka pryskyřníkovitá a dymnivka dutá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124744"/>
            <a:ext cx="7560840" cy="5508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Koniklec velkokvětý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koniklec velkokvětý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052736"/>
            <a:ext cx="7452320" cy="5589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5010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Koniklec velkokvětý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5" name="Obrázek 4" descr="koniklec velkokvětý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052736"/>
            <a:ext cx="5508104" cy="4131078"/>
          </a:xfrm>
          <a:prstGeom prst="rect">
            <a:avLst/>
          </a:prstGeom>
        </p:spPr>
      </p:pic>
      <p:pic>
        <p:nvPicPr>
          <p:cNvPr id="4" name="Obrázek 3" descr="koniklec velkokvětý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861048"/>
            <a:ext cx="3707904" cy="278092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796136" y="1340768"/>
            <a:ext cx="3203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 skalní stepi, výslunné stepní stráně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vzácný – C2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středně vysoký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od března do května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Blatouch bahenní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blatouch bahenní.JPG"/>
          <p:cNvPicPr>
            <a:picLocks noChangeAspect="1"/>
          </p:cNvPicPr>
          <p:nvPr/>
        </p:nvPicPr>
        <p:blipFill>
          <a:blip r:embed="rId2" cstate="print"/>
          <a:srcRect t="4961" b="17244"/>
          <a:stretch>
            <a:fillRect/>
          </a:stretch>
        </p:blipFill>
        <p:spPr>
          <a:xfrm>
            <a:off x="323528" y="2492896"/>
            <a:ext cx="6876256" cy="4012052"/>
          </a:xfrm>
          <a:prstGeom prst="rect">
            <a:avLst/>
          </a:prstGeom>
        </p:spPr>
      </p:pic>
      <p:pic>
        <p:nvPicPr>
          <p:cNvPr id="4" name="Obrázek 3" descr="blatouch bahenní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75516" y="1052736"/>
            <a:ext cx="4032448" cy="302433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1052736"/>
            <a:ext cx="4680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vlhká místa – lužní lesy, prameniště, mokré louky, u rybníků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středně vysoký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od dubna do června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Orlíček obecný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orlíček obecný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980728"/>
            <a:ext cx="5856651" cy="4392488"/>
          </a:xfrm>
          <a:prstGeom prst="rect">
            <a:avLst/>
          </a:prstGeom>
        </p:spPr>
      </p:pic>
      <p:pic>
        <p:nvPicPr>
          <p:cNvPr id="4" name="Obrázek 3" descr="orlíček obecný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124744"/>
            <a:ext cx="3347864" cy="2510898"/>
          </a:xfrm>
          <a:prstGeom prst="rect">
            <a:avLst/>
          </a:prstGeom>
        </p:spPr>
      </p:pic>
      <p:pic>
        <p:nvPicPr>
          <p:cNvPr id="5" name="Obrázek 4" descr="orlíček obecný.JPG"/>
          <p:cNvPicPr>
            <a:picLocks noChangeAspect="1"/>
          </p:cNvPicPr>
          <p:nvPr/>
        </p:nvPicPr>
        <p:blipFill>
          <a:blip r:embed="rId4" cstate="print"/>
          <a:srcRect l="8504" r="5669" b="7087"/>
          <a:stretch>
            <a:fillRect/>
          </a:stretch>
        </p:blipFill>
        <p:spPr>
          <a:xfrm>
            <a:off x="5508104" y="3861048"/>
            <a:ext cx="3423100" cy="277948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5373216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světlé lesy, paseky, louky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často pěstovaná rostlina a pak zplaňuje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vyšší rostlina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od května do července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Stračka vyvýšená – Hrubý Jeseník, Velká Kotlina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stračka vyvýšená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980728"/>
            <a:ext cx="7416824" cy="55626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Stračka vyvýšená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stračka vyvýšená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052736"/>
            <a:ext cx="5112568" cy="3834426"/>
          </a:xfrm>
          <a:prstGeom prst="rect">
            <a:avLst/>
          </a:prstGeom>
        </p:spPr>
      </p:pic>
      <p:pic>
        <p:nvPicPr>
          <p:cNvPr id="4" name="Obrázek 3" descr="stračka vyvýšená4.JPG"/>
          <p:cNvPicPr>
            <a:picLocks noChangeAspect="1"/>
          </p:cNvPicPr>
          <p:nvPr/>
        </p:nvPicPr>
        <p:blipFill>
          <a:blip r:embed="rId3" cstate="print"/>
          <a:srcRect l="6909" r="13287"/>
          <a:stretch>
            <a:fillRect/>
          </a:stretch>
        </p:blipFill>
        <p:spPr>
          <a:xfrm>
            <a:off x="5724128" y="1052736"/>
            <a:ext cx="2958856" cy="2780928"/>
          </a:xfrm>
          <a:prstGeom prst="rect">
            <a:avLst/>
          </a:prstGeom>
        </p:spPr>
      </p:pic>
      <p:pic>
        <p:nvPicPr>
          <p:cNvPr id="5" name="Obrázek 4" descr="stračka vyvýšená3.JPG"/>
          <p:cNvPicPr>
            <a:picLocks noChangeAspect="1"/>
          </p:cNvPicPr>
          <p:nvPr/>
        </p:nvPicPr>
        <p:blipFill>
          <a:blip r:embed="rId4" cstate="print"/>
          <a:srcRect r="16831"/>
          <a:stretch>
            <a:fillRect/>
          </a:stretch>
        </p:blipFill>
        <p:spPr>
          <a:xfrm>
            <a:off x="5652120" y="3933056"/>
            <a:ext cx="3083799" cy="278092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3528" y="5013176"/>
            <a:ext cx="51125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subalpínská prameniště a nivy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vzácná – C2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pěstují se kulturní formy a umělí kříženci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vyšší ozdobná bylina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v červenci a srpnu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Ostrožka stračka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5" name="Obrázek 4" descr="ostrožka stračka 3.JPG"/>
          <p:cNvPicPr>
            <a:picLocks noChangeAspect="1"/>
          </p:cNvPicPr>
          <p:nvPr/>
        </p:nvPicPr>
        <p:blipFill>
          <a:blip r:embed="rId2" cstate="print"/>
          <a:srcRect l="13996" r="27106"/>
          <a:stretch>
            <a:fillRect/>
          </a:stretch>
        </p:blipFill>
        <p:spPr>
          <a:xfrm>
            <a:off x="467544" y="980728"/>
            <a:ext cx="4007394" cy="5103186"/>
          </a:xfrm>
          <a:prstGeom prst="rect">
            <a:avLst/>
          </a:prstGeom>
        </p:spPr>
      </p:pic>
      <p:pic>
        <p:nvPicPr>
          <p:cNvPr id="8" name="Obrázek 7" descr="ostrožka stračka 2.JPG"/>
          <p:cNvPicPr>
            <a:picLocks noChangeAspect="1"/>
          </p:cNvPicPr>
          <p:nvPr/>
        </p:nvPicPr>
        <p:blipFill>
          <a:blip r:embed="rId3" cstate="print"/>
          <a:srcRect l="20020"/>
          <a:stretch>
            <a:fillRect/>
          </a:stretch>
        </p:blipFill>
        <p:spPr>
          <a:xfrm>
            <a:off x="4644008" y="980728"/>
            <a:ext cx="4270992" cy="400506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4572000" y="5085184"/>
            <a:ext cx="457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 polní plevel, v teplejších oblastech roztroušeně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středně vysoká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od května do srpna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Oměj šalamounek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oměj šalamounek.JPG"/>
          <p:cNvPicPr>
            <a:picLocks noChangeAspect="1"/>
          </p:cNvPicPr>
          <p:nvPr/>
        </p:nvPicPr>
        <p:blipFill>
          <a:blip r:embed="rId2" cstate="print"/>
          <a:srcRect l="12224" r="24094"/>
          <a:stretch>
            <a:fillRect/>
          </a:stretch>
        </p:blipFill>
        <p:spPr>
          <a:xfrm>
            <a:off x="467544" y="1052736"/>
            <a:ext cx="4218616" cy="4968552"/>
          </a:xfrm>
          <a:prstGeom prst="rect">
            <a:avLst/>
          </a:prstGeom>
        </p:spPr>
      </p:pic>
      <p:pic>
        <p:nvPicPr>
          <p:cNvPr id="4" name="Obrázek 3" descr="oměj šalamounek5.JPG"/>
          <p:cNvPicPr>
            <a:picLocks noChangeAspect="1"/>
          </p:cNvPicPr>
          <p:nvPr/>
        </p:nvPicPr>
        <p:blipFill>
          <a:blip r:embed="rId3" cstate="print"/>
          <a:srcRect l="9567" r="20551"/>
          <a:stretch>
            <a:fillRect/>
          </a:stretch>
        </p:blipFill>
        <p:spPr>
          <a:xfrm>
            <a:off x="5004048" y="1052736"/>
            <a:ext cx="3849109" cy="413107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004048" y="5373216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 horské nivy, okraje rašelinišť, smrčiny a kleč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endemit Českého masivu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Oměj šalamounek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oměj šalamounek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980728"/>
            <a:ext cx="5256584" cy="3942438"/>
          </a:xfrm>
          <a:prstGeom prst="rect">
            <a:avLst/>
          </a:prstGeom>
        </p:spPr>
      </p:pic>
      <p:pic>
        <p:nvPicPr>
          <p:cNvPr id="4" name="Obrázek 3" descr="oměj šalamounek7.JPG"/>
          <p:cNvPicPr>
            <a:picLocks noChangeAspect="1"/>
          </p:cNvPicPr>
          <p:nvPr/>
        </p:nvPicPr>
        <p:blipFill>
          <a:blip r:embed="rId3" cstate="print"/>
          <a:srcRect r="16476"/>
          <a:stretch>
            <a:fillRect/>
          </a:stretch>
        </p:blipFill>
        <p:spPr>
          <a:xfrm>
            <a:off x="4932040" y="3212976"/>
            <a:ext cx="3914389" cy="3176972"/>
          </a:xfrm>
          <a:prstGeom prst="rect">
            <a:avLst/>
          </a:prstGeom>
        </p:spPr>
      </p:pic>
      <p:pic>
        <p:nvPicPr>
          <p:cNvPr id="6" name="Obrázek 5" descr="oměj šalamounek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980728"/>
            <a:ext cx="3016335" cy="208823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23528" y="5013176"/>
            <a:ext cx="4536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vysoká ozdobná bylina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od července do září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hlízy slouží v lékařství, opatrné zacházení, obsahují jedovaté alkaloidy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Oměj tuhý moravský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oměj tuhý moravský8.JPG"/>
          <p:cNvPicPr>
            <a:picLocks noChangeAspect="1"/>
          </p:cNvPicPr>
          <p:nvPr/>
        </p:nvPicPr>
        <p:blipFill>
          <a:blip r:embed="rId2" cstate="print"/>
          <a:srcRect l="6555" r="9567"/>
          <a:stretch>
            <a:fillRect/>
          </a:stretch>
        </p:blipFill>
        <p:spPr>
          <a:xfrm>
            <a:off x="395536" y="980728"/>
            <a:ext cx="5012862" cy="4482498"/>
          </a:xfrm>
          <a:prstGeom prst="rect">
            <a:avLst/>
          </a:prstGeom>
        </p:spPr>
      </p:pic>
      <p:pic>
        <p:nvPicPr>
          <p:cNvPr id="4" name="Obrázek 3" descr="oměj tuhý moravský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645024"/>
            <a:ext cx="3995936" cy="2996952"/>
          </a:xfrm>
          <a:prstGeom prst="rect">
            <a:avLst/>
          </a:prstGeom>
        </p:spPr>
      </p:pic>
      <p:pic>
        <p:nvPicPr>
          <p:cNvPr id="5" name="Obrázek 4" descr="oměj tuhý moravský2.JPG"/>
          <p:cNvPicPr>
            <a:picLocks noChangeAspect="1"/>
          </p:cNvPicPr>
          <p:nvPr/>
        </p:nvPicPr>
        <p:blipFill>
          <a:blip r:embed="rId4" cstate="print"/>
          <a:srcRect l="9035" r="3898"/>
          <a:stretch>
            <a:fillRect/>
          </a:stretch>
        </p:blipFill>
        <p:spPr>
          <a:xfrm>
            <a:off x="5652120" y="1052736"/>
            <a:ext cx="2842048" cy="244827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11560" y="5445224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světliny a prameniště ve smrčinách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pouze v Beskydech – C2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vysoká bylina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kvete v červenci a srpnu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Oměj tuhý moravský – Beskydy, Velký Javorník 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oměj tuhý moravský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052736"/>
            <a:ext cx="7596336" cy="55532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Zapalice žluťuchovitá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 descr="zapalice žluťuchovitá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052736"/>
            <a:ext cx="5472608" cy="4104456"/>
          </a:xfrm>
          <a:prstGeom prst="rect">
            <a:avLst/>
          </a:prstGeom>
        </p:spPr>
      </p:pic>
      <p:pic>
        <p:nvPicPr>
          <p:cNvPr id="4" name="Obrázek 3" descr="zapalice žluťuchovitá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789040"/>
            <a:ext cx="3851920" cy="288894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012160" y="1196752"/>
            <a:ext cx="28083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humózní listnaté lesy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roztroušeně východní Čechy a Morava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nízká rostlina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kvete v březnu a du</a:t>
            </a:r>
            <a:r>
              <a:rPr lang="cs-CZ" dirty="0" smtClean="0"/>
              <a:t>bnu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864096"/>
          </a:xfrm>
        </p:spPr>
        <p:txBody>
          <a:bodyPr/>
          <a:lstStyle/>
          <a:p>
            <a:r>
              <a:rPr lang="cs-CZ" sz="3200" dirty="0" smtClean="0">
                <a:solidFill>
                  <a:schemeClr val="bg1"/>
                </a:solidFill>
              </a:rPr>
              <a:t>Doplňovačka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908720"/>
            <a:ext cx="7704856" cy="175260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bg1"/>
                </a:solidFill>
              </a:rPr>
              <a:t>Vylušti název přírodní památky v Ostravě. Jde o zbytek ekosystému lužního lesa v nivě řeky Opavy na území Ostravy </a:t>
            </a:r>
            <a:r>
              <a:rPr lang="cs-CZ" sz="2400" dirty="0" err="1" smtClean="0">
                <a:solidFill>
                  <a:schemeClr val="bg1"/>
                </a:solidFill>
              </a:rPr>
              <a:t>Třebovic</a:t>
            </a:r>
            <a:r>
              <a:rPr lang="cs-CZ" sz="2400" dirty="0" smtClean="0">
                <a:solidFill>
                  <a:schemeClr val="bg1"/>
                </a:solidFill>
              </a:rPr>
              <a:t>, Martinova a Poruby. Patrné jsou hráze bývalých rybníků. Dominantní rostlinou dna rybníků je kosatec žlutý. 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4" name="Obrázek 3" descr="kosatec žlutý 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564904"/>
            <a:ext cx="5436096" cy="4077072"/>
          </a:xfrm>
          <a:prstGeom prst="rect">
            <a:avLst/>
          </a:prstGeom>
        </p:spPr>
      </p:pic>
      <p:pic>
        <p:nvPicPr>
          <p:cNvPr id="5" name="Obrázek 4" descr="kosatec žlutý.JPG"/>
          <p:cNvPicPr>
            <a:picLocks noChangeAspect="1"/>
          </p:cNvPicPr>
          <p:nvPr/>
        </p:nvPicPr>
        <p:blipFill>
          <a:blip r:embed="rId3" cstate="print"/>
          <a:srcRect l="15059" r="4961"/>
          <a:stretch>
            <a:fillRect/>
          </a:stretch>
        </p:blipFill>
        <p:spPr>
          <a:xfrm>
            <a:off x="5436096" y="2996952"/>
            <a:ext cx="3502938" cy="3284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Doplňovačka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403646" y="1340767"/>
          <a:ext cx="6408720" cy="4104456"/>
        </p:xfrm>
        <a:graphic>
          <a:graphicData uri="http://schemas.openxmlformats.org/drawingml/2006/table">
            <a:tbl>
              <a:tblPr/>
              <a:tblGrid>
                <a:gridCol w="534060"/>
                <a:gridCol w="534060"/>
                <a:gridCol w="534060"/>
                <a:gridCol w="534060"/>
                <a:gridCol w="534060"/>
                <a:gridCol w="534060"/>
                <a:gridCol w="534060"/>
                <a:gridCol w="534060"/>
                <a:gridCol w="534060"/>
                <a:gridCol w="534060"/>
                <a:gridCol w="534060"/>
                <a:gridCol w="534060"/>
              </a:tblGrid>
              <a:tr h="684076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076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076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76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11560" y="1412776"/>
            <a:ext cx="288032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hlinkClick r:id="rId2" action="ppaction://hlinksldjump"/>
              </a:rPr>
              <a:t>1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132856"/>
            <a:ext cx="288032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hlinkClick r:id="rId3" action="ppaction://hlinksldjump"/>
              </a:rPr>
              <a:t>2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2852936"/>
            <a:ext cx="288032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hlinkClick r:id="rId4" action="ppaction://hlinksldjump"/>
              </a:rPr>
              <a:t>3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3573016"/>
            <a:ext cx="288032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hlinkClick r:id="rId5" action="ppaction://hlinksldjump"/>
              </a:rPr>
              <a:t>4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4293096"/>
            <a:ext cx="288032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hlinkClick r:id="rId6" action="ppaction://hlinksldjump"/>
              </a:rPr>
              <a:t>5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5013176"/>
            <a:ext cx="288032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hlinkClick r:id="rId7" action="ppaction://hlinksldjump"/>
              </a:rPr>
              <a:t>6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00192" y="5805264"/>
            <a:ext cx="1512168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hlinkClick r:id="rId8" action="ppaction://hlinksldjump"/>
              </a:rPr>
              <a:t>Rozluštění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  Poznej a doplň rodový název rostliny</a:t>
            </a:r>
            <a:endParaRPr lang="cs-CZ" dirty="0"/>
          </a:p>
        </p:txBody>
      </p:sp>
      <p:pic>
        <p:nvPicPr>
          <p:cNvPr id="4" name="Obrázek 3" descr="jaterník podléška6.JPG"/>
          <p:cNvPicPr>
            <a:picLocks noChangeAspect="1"/>
          </p:cNvPicPr>
          <p:nvPr/>
        </p:nvPicPr>
        <p:blipFill>
          <a:blip r:embed="rId2" cstate="print"/>
          <a:srcRect l="14705" r="8504"/>
          <a:stretch>
            <a:fillRect/>
          </a:stretch>
        </p:blipFill>
        <p:spPr>
          <a:xfrm>
            <a:off x="539552" y="1124744"/>
            <a:ext cx="5584588" cy="5454606"/>
          </a:xfrm>
          <a:prstGeom prst="rect">
            <a:avLst/>
          </a:prstGeom>
        </p:spPr>
      </p:pic>
      <p:pic>
        <p:nvPicPr>
          <p:cNvPr id="5" name="Obrázek 4" descr="jaterník podléška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52053" y="3284984"/>
            <a:ext cx="3731907" cy="279893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452320" y="6309320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2  Poznej a doplň rodový název rostliny</a:t>
            </a:r>
            <a:endParaRPr lang="cs-CZ" dirty="0"/>
          </a:p>
        </p:txBody>
      </p:sp>
      <p:pic>
        <p:nvPicPr>
          <p:cNvPr id="3" name="Obrázek 2" descr="blatouch bahenní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1613" y="1196752"/>
            <a:ext cx="7008779" cy="525658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172400" y="6309320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3  Poznej a doplň rodový název rostliny</a:t>
            </a:r>
            <a:endParaRPr lang="cs-CZ" dirty="0"/>
          </a:p>
        </p:txBody>
      </p:sp>
      <p:pic>
        <p:nvPicPr>
          <p:cNvPr id="3" name="Obrázek 2" descr="orsej jarn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124744"/>
            <a:ext cx="6768752" cy="50765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172400" y="6237312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   Doplň název skupiny jedovatých látek u rostlin č. pryskyřníkovitých</a:t>
            </a:r>
            <a:endParaRPr lang="cs-CZ" dirty="0"/>
          </a:p>
        </p:txBody>
      </p:sp>
      <p:pic>
        <p:nvPicPr>
          <p:cNvPr id="6" name="Obrázek 5" descr="oměj tuhý prav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628800"/>
            <a:ext cx="6372200" cy="477915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100392" y="6309320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5  Poznej a doplň rodový název rostliny</a:t>
            </a:r>
            <a:endParaRPr lang="cs-CZ" dirty="0"/>
          </a:p>
        </p:txBody>
      </p:sp>
      <p:pic>
        <p:nvPicPr>
          <p:cNvPr id="3" name="Obrázek 2" descr="koniklec velkokvět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268760"/>
            <a:ext cx="6912768" cy="518457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172400" y="6381328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6  Poznej a doplň rodový název rostliny</a:t>
            </a:r>
            <a:endParaRPr lang="cs-CZ" dirty="0"/>
          </a:p>
        </p:txBody>
      </p:sp>
      <p:pic>
        <p:nvPicPr>
          <p:cNvPr id="3" name="Obrázek 2" descr="hlaváček jarní6.JPG"/>
          <p:cNvPicPr>
            <a:picLocks noChangeAspect="1"/>
          </p:cNvPicPr>
          <p:nvPr/>
        </p:nvPicPr>
        <p:blipFill>
          <a:blip r:embed="rId2" cstate="print"/>
          <a:srcRect t="11339"/>
          <a:stretch>
            <a:fillRect/>
          </a:stretch>
        </p:blipFill>
        <p:spPr>
          <a:xfrm>
            <a:off x="899592" y="1268760"/>
            <a:ext cx="7363682" cy="489654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172400" y="6309320"/>
            <a:ext cx="6480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Rozluštění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403648" y="1484784"/>
          <a:ext cx="6480720" cy="3960438"/>
        </p:xfrm>
        <a:graphic>
          <a:graphicData uri="http://schemas.openxmlformats.org/drawingml/2006/table">
            <a:tbl>
              <a:tblPr/>
              <a:tblGrid>
                <a:gridCol w="540060"/>
                <a:gridCol w="540060"/>
                <a:gridCol w="540060"/>
                <a:gridCol w="540060"/>
                <a:gridCol w="540060"/>
                <a:gridCol w="540060"/>
                <a:gridCol w="540060"/>
                <a:gridCol w="540060"/>
                <a:gridCol w="540060"/>
                <a:gridCol w="540060"/>
                <a:gridCol w="540060"/>
                <a:gridCol w="540060"/>
              </a:tblGrid>
              <a:tr h="660073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 dirty="0"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0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60073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60073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 dirty="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073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073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331640" y="5661248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Tajenka: TURKOV</a:t>
            </a:r>
            <a:endParaRPr lang="cs-CZ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Použitá a doporučená literatura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1556792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DEYL, M., HÍSEK, K. </a:t>
            </a:r>
            <a:r>
              <a:rPr lang="cs-CZ" i="1" dirty="0" smtClean="0"/>
              <a:t>Naše květiny</a:t>
            </a:r>
            <a:r>
              <a:rPr lang="cs-CZ" dirty="0" smtClean="0"/>
              <a:t>. 3rd </a:t>
            </a:r>
            <a:r>
              <a:rPr lang="cs-CZ" dirty="0" err="1" smtClean="0"/>
              <a:t>rev</a:t>
            </a:r>
            <a:r>
              <a:rPr lang="cs-CZ" dirty="0" smtClean="0"/>
              <a:t>. </a:t>
            </a:r>
            <a:r>
              <a:rPr lang="cs-CZ" dirty="0" err="1" smtClean="0"/>
              <a:t>ed</a:t>
            </a:r>
            <a:r>
              <a:rPr lang="cs-CZ" dirty="0" smtClean="0"/>
              <a:t>. Praha: Academia, 2001, 690 p. ISBN 80-200-0940-X.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3568" y="2276872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dirty="0" smtClean="0"/>
              <a:t>HENDRYCH, R. </a:t>
            </a:r>
            <a:r>
              <a:rPr lang="sv-SE" i="1" dirty="0" smtClean="0"/>
              <a:t>Systém a evoluce vyšších rostlin</a:t>
            </a:r>
            <a:r>
              <a:rPr lang="sv-SE" dirty="0" smtClean="0"/>
              <a:t>. 2. vyd. Praha: SPN, 1986.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83568" y="2852936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KUBÁT, K., KALINA, T., KOVÁČ, J., KUBÁTOVÁ, D., PRACH, K., URBAN, Z. Botanika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Scientia</a:t>
            </a:r>
            <a:r>
              <a:rPr lang="cs-CZ" dirty="0" smtClean="0"/>
              <a:t>, 1998, 231 s. ISBN 80-718-3053-4.</a:t>
            </a:r>
          </a:p>
        </p:txBody>
      </p:sp>
      <p:sp>
        <p:nvSpPr>
          <p:cNvPr id="6" name="Obdélník 5"/>
          <p:cNvSpPr/>
          <p:nvPr/>
        </p:nvSpPr>
        <p:spPr>
          <a:xfrm>
            <a:off x="683568" y="371703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KUBÁT, K., HROUDA, L., CHRTEK, J. jun., KAPLAN, Z., KIRSCHNER, J., ŠTĚPÁNEK, J. (</a:t>
            </a:r>
            <a:r>
              <a:rPr lang="cs-CZ" dirty="0" err="1" smtClean="0"/>
              <a:t>eds</a:t>
            </a:r>
            <a:r>
              <a:rPr lang="cs-CZ" dirty="0" smtClean="0"/>
              <a:t>.) </a:t>
            </a:r>
            <a:r>
              <a:rPr lang="cs-CZ" i="1" dirty="0" smtClean="0"/>
              <a:t>Klíč ke květeně České republiky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1. Praha: Academia, 2002, 928 p. ISBN 80-200-0836-5.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787</Words>
  <Application>Microsoft Office PowerPoint</Application>
  <PresentationFormat>Předvádění na obrazovce (4:3)</PresentationFormat>
  <Paragraphs>202</Paragraphs>
  <Slides>37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38" baseType="lpstr">
      <vt:lpstr>Motiv sady Office</vt:lpstr>
      <vt:lpstr>Snímek 1</vt:lpstr>
      <vt:lpstr>Botanika - systém</vt:lpstr>
      <vt:lpstr>Charakteristika čeledi:</vt:lpstr>
      <vt:lpstr>Květy s pestíky a tyčinkami</vt:lpstr>
      <vt:lpstr>Květní obaly rozlišené na kalich a korunu  pryskyřník, hlaváček</vt:lpstr>
      <vt:lpstr>Květní obaly nerozlišené sasanka</vt:lpstr>
      <vt:lpstr>Plod měchýřek</vt:lpstr>
      <vt:lpstr>Pryskyřník prudký</vt:lpstr>
      <vt:lpstr>Orsej jarní</vt:lpstr>
      <vt:lpstr>Hlaváček jarní</vt:lpstr>
      <vt:lpstr>Hlaváček jarní - Pálava, Děvín</vt:lpstr>
      <vt:lpstr>Jaterník podléška</vt:lpstr>
      <vt:lpstr>Sasanka hajní</vt:lpstr>
      <vt:lpstr>Sasanka pryskyřníkovitá</vt:lpstr>
      <vt:lpstr>Sasanka pryskyřníkovitá s dymnivkou dutou – Pálava, Děvičky</vt:lpstr>
      <vt:lpstr>Koniklec velkokvětý</vt:lpstr>
      <vt:lpstr>Koniklec velkokvětý</vt:lpstr>
      <vt:lpstr>Blatouch bahenní</vt:lpstr>
      <vt:lpstr>Orlíček obecný</vt:lpstr>
      <vt:lpstr>Stračka vyvýšená – Hrubý Jeseník, Velká Kotlina</vt:lpstr>
      <vt:lpstr>Stračka vyvýšená</vt:lpstr>
      <vt:lpstr>Ostrožka stračka</vt:lpstr>
      <vt:lpstr>Oměj šalamounek</vt:lpstr>
      <vt:lpstr>Oměj šalamounek</vt:lpstr>
      <vt:lpstr>Oměj tuhý moravský</vt:lpstr>
      <vt:lpstr>Oměj tuhý moravský – Beskydy, Velký Javorník </vt:lpstr>
      <vt:lpstr>Zapalice žluťuchovitá</vt:lpstr>
      <vt:lpstr>Doplňovačka</vt:lpstr>
      <vt:lpstr>Doplňovačka</vt:lpstr>
      <vt:lpstr>1  Poznej a doplň rodový název rostliny</vt:lpstr>
      <vt:lpstr>2  Poznej a doplň rodový název rostliny</vt:lpstr>
      <vt:lpstr>3  Poznej a doplň rodový název rostliny</vt:lpstr>
      <vt:lpstr>4   Doplň název skupiny jedovatých látek u rostlin č. pryskyřníkovitých</vt:lpstr>
      <vt:lpstr>5  Poznej a doplň rodový název rostliny</vt:lpstr>
      <vt:lpstr>6  Poznej a doplň rodový název rostliny</vt:lpstr>
      <vt:lpstr>Rozluštění</vt:lpstr>
      <vt:lpstr>Použitá a doporučená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Botanika - systém</dc:title>
  <dc:creator>petr</dc:creator>
  <cp:lastModifiedBy>Petr</cp:lastModifiedBy>
  <cp:revision>41</cp:revision>
  <dcterms:created xsi:type="dcterms:W3CDTF">2013-05-11T08:54:27Z</dcterms:created>
  <dcterms:modified xsi:type="dcterms:W3CDTF">2014-06-20T06:27:32Z</dcterms:modified>
</cp:coreProperties>
</file>