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s/slide47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45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slides/slide50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slides/slide4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4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48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9" r:id="rId13"/>
    <p:sldId id="268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89" r:id="rId34"/>
    <p:sldId id="290" r:id="rId35"/>
    <p:sldId id="302" r:id="rId36"/>
    <p:sldId id="303" r:id="rId37"/>
    <p:sldId id="291" r:id="rId38"/>
    <p:sldId id="292" r:id="rId39"/>
    <p:sldId id="293" r:id="rId40"/>
    <p:sldId id="294" r:id="rId41"/>
    <p:sldId id="295" r:id="rId42"/>
    <p:sldId id="296" r:id="rId43"/>
    <p:sldId id="297" r:id="rId44"/>
    <p:sldId id="298" r:id="rId45"/>
    <p:sldId id="299" r:id="rId46"/>
    <p:sldId id="300" r:id="rId47"/>
    <p:sldId id="301" r:id="rId48"/>
    <p:sldId id="304" r:id="rId49"/>
    <p:sldId id="305" r:id="rId50"/>
    <p:sldId id="306" r:id="rId5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 autoAdjust="0"/>
    <p:restoredTop sz="94746" autoAdjust="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578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17168-0CED-45FE-B62F-862F6178B57E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A5BD-8F2C-4C1C-BCC4-4B7314432A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17168-0CED-45FE-B62F-862F6178B57E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A5BD-8F2C-4C1C-BCC4-4B7314432A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17168-0CED-45FE-B62F-862F6178B57E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A5BD-8F2C-4C1C-BCC4-4B7314432A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17168-0CED-45FE-B62F-862F6178B57E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A5BD-8F2C-4C1C-BCC4-4B7314432A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17168-0CED-45FE-B62F-862F6178B57E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A5BD-8F2C-4C1C-BCC4-4B7314432A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17168-0CED-45FE-B62F-862F6178B57E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A5BD-8F2C-4C1C-BCC4-4B7314432A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17168-0CED-45FE-B62F-862F6178B57E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A5BD-8F2C-4C1C-BCC4-4B7314432A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17168-0CED-45FE-B62F-862F6178B57E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A5BD-8F2C-4C1C-BCC4-4B7314432A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17168-0CED-45FE-B62F-862F6178B57E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A5BD-8F2C-4C1C-BCC4-4B7314432A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17168-0CED-45FE-B62F-862F6178B57E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A5BD-8F2C-4C1C-BCC4-4B7314432A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17168-0CED-45FE-B62F-862F6178B57E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A5BD-8F2C-4C1C-BCC4-4B7314432A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117168-0CED-45FE-B62F-862F6178B57E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11A5BD-8F2C-4C1C-BCC4-4B7314432A9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28.xml"/><Relationship Id="rId3" Type="http://schemas.openxmlformats.org/officeDocument/2006/relationships/slide" Target="slide4.xml"/><Relationship Id="rId7" Type="http://schemas.openxmlformats.org/officeDocument/2006/relationships/slide" Target="slide22.xml"/><Relationship Id="rId12" Type="http://schemas.openxmlformats.org/officeDocument/2006/relationships/slide" Target="slide42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slide" Target="slide14.xml"/><Relationship Id="rId11" Type="http://schemas.openxmlformats.org/officeDocument/2006/relationships/slide" Target="slide37.xml"/><Relationship Id="rId5" Type="http://schemas.openxmlformats.org/officeDocument/2006/relationships/slide" Target="slide10.xml"/><Relationship Id="rId10" Type="http://schemas.openxmlformats.org/officeDocument/2006/relationships/slide" Target="slide33.xml"/><Relationship Id="rId4" Type="http://schemas.openxmlformats.org/officeDocument/2006/relationships/slide" Target="slide8.xml"/><Relationship Id="rId9" Type="http://schemas.openxmlformats.org/officeDocument/2006/relationships/slide" Target="slide2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5" Type="http://schemas.openxmlformats.org/officeDocument/2006/relationships/slide" Target="slide3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5" Type="http://schemas.openxmlformats.org/officeDocument/2006/relationships/slide" Target="slide3.xml"/><Relationship Id="rId4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Relationship Id="rId4" Type="http://schemas.openxmlformats.org/officeDocument/2006/relationships/slide" Target="slid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5" Type="http://schemas.openxmlformats.org/officeDocument/2006/relationships/slide" Target="slide3.xml"/><Relationship Id="rId4" Type="http://schemas.openxmlformats.org/officeDocument/2006/relationships/image" Target="../media/image2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7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Relationship Id="rId5" Type="http://schemas.openxmlformats.org/officeDocument/2006/relationships/slide" Target="slide3.xml"/><Relationship Id="rId4" Type="http://schemas.openxmlformats.org/officeDocument/2006/relationships/image" Target="../media/image30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6.xml"/><Relationship Id="rId4" Type="http://schemas.openxmlformats.org/officeDocument/2006/relationships/slide" Target="slide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6.xml"/><Relationship Id="rId5" Type="http://schemas.openxmlformats.org/officeDocument/2006/relationships/slide" Target="slide3.xml"/><Relationship Id="rId4" Type="http://schemas.openxmlformats.org/officeDocument/2006/relationships/image" Target="../media/image47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6.xml"/><Relationship Id="rId5" Type="http://schemas.openxmlformats.org/officeDocument/2006/relationships/slide" Target="slide3.xml"/><Relationship Id="rId4" Type="http://schemas.openxmlformats.org/officeDocument/2006/relationships/image" Target="../media/image50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3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6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eg"/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1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eg"/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6.xml"/><Relationship Id="rId5" Type="http://schemas.openxmlformats.org/officeDocument/2006/relationships/slide" Target="slide3.xml"/><Relationship Id="rId4" Type="http://schemas.openxmlformats.org/officeDocument/2006/relationships/image" Target="../media/image64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eg"/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6.xml"/><Relationship Id="rId4" Type="http://schemas.openxmlformats.org/officeDocument/2006/relationships/slide" Target="slide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jpeg"/><Relationship Id="rId2" Type="http://schemas.openxmlformats.org/officeDocument/2006/relationships/image" Target="../media/image68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jpeg"/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2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jpeg"/><Relationship Id="rId2" Type="http://schemas.openxmlformats.org/officeDocument/2006/relationships/image" Target="../media/image73.jpeg"/><Relationship Id="rId1" Type="http://schemas.openxmlformats.org/officeDocument/2006/relationships/slideLayout" Target="../slideLayouts/slideLayout6.xml"/><Relationship Id="rId5" Type="http://schemas.openxmlformats.org/officeDocument/2006/relationships/slide" Target="slide3.xml"/><Relationship Id="rId4" Type="http://schemas.openxmlformats.org/officeDocument/2006/relationships/image" Target="../media/image75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jpeg"/><Relationship Id="rId2" Type="http://schemas.openxmlformats.org/officeDocument/2006/relationships/image" Target="../media/image76.jpeg"/><Relationship Id="rId1" Type="http://schemas.openxmlformats.org/officeDocument/2006/relationships/slideLayout" Target="../slideLayouts/slideLayout6.xml"/><Relationship Id="rId4" Type="http://schemas.openxmlformats.org/officeDocument/2006/relationships/slide" Target="slide3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jpeg"/><Relationship Id="rId2" Type="http://schemas.openxmlformats.org/officeDocument/2006/relationships/image" Target="../media/image7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0.jpeg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jpeg"/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jpeg"/><Relationship Id="rId2" Type="http://schemas.openxmlformats.org/officeDocument/2006/relationships/image" Target="../media/image82.jpeg"/><Relationship Id="rId1" Type="http://schemas.openxmlformats.org/officeDocument/2006/relationships/slideLayout" Target="../slideLayouts/slideLayout7.xml"/><Relationship Id="rId6" Type="http://schemas.openxmlformats.org/officeDocument/2006/relationships/slide" Target="slide3.xml"/><Relationship Id="rId5" Type="http://schemas.openxmlformats.org/officeDocument/2006/relationships/image" Target="../media/image85.jpeg"/><Relationship Id="rId4" Type="http://schemas.openxmlformats.org/officeDocument/2006/relationships/image" Target="../media/image84.jpe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jpeg"/><Relationship Id="rId2" Type="http://schemas.openxmlformats.org/officeDocument/2006/relationships/image" Target="../media/image86.jpeg"/><Relationship Id="rId1" Type="http://schemas.openxmlformats.org/officeDocument/2006/relationships/slideLayout" Target="../slideLayouts/slideLayout6.xml"/><Relationship Id="rId5" Type="http://schemas.openxmlformats.org/officeDocument/2006/relationships/slide" Target="slide3.xml"/><Relationship Id="rId4" Type="http://schemas.openxmlformats.org/officeDocument/2006/relationships/image" Target="../media/image88.jpe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jpeg"/><Relationship Id="rId2" Type="http://schemas.openxmlformats.org/officeDocument/2006/relationships/image" Target="../media/image8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1.jpe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jpeg"/><Relationship Id="rId2" Type="http://schemas.openxmlformats.org/officeDocument/2006/relationships/image" Target="../media/image9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5.jpeg"/><Relationship Id="rId4" Type="http://schemas.openxmlformats.org/officeDocument/2006/relationships/image" Target="../media/image94.jpe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jpeg"/><Relationship Id="rId2" Type="http://schemas.openxmlformats.org/officeDocument/2006/relationships/image" Target="../media/image9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8.jpe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jpeg"/><Relationship Id="rId7" Type="http://schemas.openxmlformats.org/officeDocument/2006/relationships/slide" Target="slide3.xml"/><Relationship Id="rId2" Type="http://schemas.openxmlformats.org/officeDocument/2006/relationships/image" Target="../media/image99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3.jpeg"/><Relationship Id="rId5" Type="http://schemas.openxmlformats.org/officeDocument/2006/relationships/image" Target="../media/image102.jpeg"/><Relationship Id="rId4" Type="http://schemas.openxmlformats.org/officeDocument/2006/relationships/image" Target="../media/image101.jpe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5.jpeg"/><Relationship Id="rId2" Type="http://schemas.openxmlformats.org/officeDocument/2006/relationships/image" Target="../media/image104.jpeg"/><Relationship Id="rId1" Type="http://schemas.openxmlformats.org/officeDocument/2006/relationships/slideLayout" Target="../slideLayouts/slideLayout6.xml"/><Relationship Id="rId5" Type="http://schemas.openxmlformats.org/officeDocument/2006/relationships/slide" Target="slide3.xml"/><Relationship Id="rId4" Type="http://schemas.openxmlformats.org/officeDocument/2006/relationships/image" Target="../media/image106.jpe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8.jpeg"/><Relationship Id="rId2" Type="http://schemas.openxmlformats.org/officeDocument/2006/relationships/image" Target="../media/image10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9.jpe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1.jpeg"/><Relationship Id="rId2" Type="http://schemas.openxmlformats.org/officeDocument/2006/relationships/image" Target="../media/image110.jpeg"/><Relationship Id="rId1" Type="http://schemas.openxmlformats.org/officeDocument/2006/relationships/slideLayout" Target="../slideLayouts/slideLayout6.xml"/><Relationship Id="rId4" Type="http://schemas.openxmlformats.org/officeDocument/2006/relationships/slide" Target="slide3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3.jpeg"/><Relationship Id="rId2" Type="http://schemas.openxmlformats.org/officeDocument/2006/relationships/image" Target="../media/image11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6.jpeg"/><Relationship Id="rId5" Type="http://schemas.openxmlformats.org/officeDocument/2006/relationships/image" Target="../media/image115.jpeg"/><Relationship Id="rId4" Type="http://schemas.openxmlformats.org/officeDocument/2006/relationships/image" Target="../media/image114.jpe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8.jpeg"/><Relationship Id="rId2" Type="http://schemas.openxmlformats.org/officeDocument/2006/relationships/image" Target="../media/image117.jpeg"/><Relationship Id="rId1" Type="http://schemas.openxmlformats.org/officeDocument/2006/relationships/slideLayout" Target="../slideLayouts/slideLayout6.xml"/><Relationship Id="rId4" Type="http://schemas.openxmlformats.org/officeDocument/2006/relationships/slide" Target="slide3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0.jpeg"/><Relationship Id="rId2" Type="http://schemas.openxmlformats.org/officeDocument/2006/relationships/image" Target="../media/image11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1.jpeg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40" name="Group 192"/>
          <p:cNvGraphicFramePr>
            <a:graphicFrameLocks noGrp="1"/>
          </p:cNvGraphicFramePr>
          <p:nvPr/>
        </p:nvGraphicFramePr>
        <p:xfrm>
          <a:off x="665163" y="836613"/>
          <a:ext cx="7813675" cy="4048125"/>
        </p:xfrm>
        <a:graphic>
          <a:graphicData uri="http://schemas.openxmlformats.org/drawingml/2006/table">
            <a:tbl>
              <a:tblPr/>
              <a:tblGrid>
                <a:gridCol w="1316037"/>
                <a:gridCol w="6497638"/>
              </a:tblGrid>
              <a:tr h="67627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CZ.1.07/1.5.00/34.0967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Zlepšení podmínek pro vzdělávání na MGO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Matiční gymnázium Ostrava,Dr. Šmerala 25/2565, 728 04, Ostrava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Naleziště lidské kultury doby kamenné (paleolitu) na Moravě a ve Slezsku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Petr Vondráček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Člověk a genetika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Tercie, septima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Září 2013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Přehled  významných lokalit,  opakování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15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Forma prezentace PowerPoint , fotografie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není uvedeno jinak, použitý materiál je z vlastních zdrojů autora.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23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0350" y="5372100"/>
            <a:ext cx="6081713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238" name="Picture 190" descr="http://profile.ak.fbcdn.net/hprofile-ak-snc6/276521_333727723392674_859061856_q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12088" y="908050"/>
            <a:ext cx="576262" cy="5762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Naleziště lidské kultury doby kamenné (paleolitu) na Moravě a ve Slezsku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3" name="Obrázek 2" descr="Kůlna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7" y="1772815"/>
            <a:ext cx="6048673" cy="4536505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660232" y="4221088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Petr Vondráček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660232" y="4725144"/>
            <a:ext cx="21602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Matiční gymnázium Ostrava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Přehled nalezišť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3" name="Obrázek 2" descr="mapa mas 0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85786" y="1214422"/>
            <a:ext cx="7287383" cy="5368187"/>
          </a:xfrm>
          <a:prstGeom prst="rect">
            <a:avLst/>
          </a:prstGeom>
        </p:spPr>
      </p:pic>
      <p:cxnSp>
        <p:nvCxnSpPr>
          <p:cNvPr id="5" name="Přímá spojovací šipka 4"/>
          <p:cNvCxnSpPr/>
          <p:nvPr/>
        </p:nvCxnSpPr>
        <p:spPr>
          <a:xfrm rot="10800000" flipV="1">
            <a:off x="6643702" y="2214554"/>
            <a:ext cx="1143008" cy="57150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rot="16200000" flipV="1">
            <a:off x="6429388" y="3714752"/>
            <a:ext cx="642942" cy="64294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rot="16200000" flipH="1">
            <a:off x="3143240" y="2071678"/>
            <a:ext cx="1357322" cy="121444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rot="16200000" flipV="1">
            <a:off x="5036347" y="4179099"/>
            <a:ext cx="1714512" cy="135732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rot="5400000" flipH="1" flipV="1">
            <a:off x="3286116" y="5857892"/>
            <a:ext cx="500066" cy="21431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rot="10800000">
            <a:off x="3929058" y="5715016"/>
            <a:ext cx="1143008" cy="50006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/>
          <p:nvPr/>
        </p:nvCxnSpPr>
        <p:spPr>
          <a:xfrm rot="16200000" flipH="1">
            <a:off x="2786050" y="3143248"/>
            <a:ext cx="1428760" cy="85725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šipka 30"/>
          <p:cNvCxnSpPr/>
          <p:nvPr/>
        </p:nvCxnSpPr>
        <p:spPr>
          <a:xfrm>
            <a:off x="1928794" y="3286124"/>
            <a:ext cx="2000264" cy="114300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šipka 32"/>
          <p:cNvCxnSpPr/>
          <p:nvPr/>
        </p:nvCxnSpPr>
        <p:spPr>
          <a:xfrm>
            <a:off x="1785918" y="3714752"/>
            <a:ext cx="2143140" cy="85725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šipka 35"/>
          <p:cNvCxnSpPr/>
          <p:nvPr/>
        </p:nvCxnSpPr>
        <p:spPr>
          <a:xfrm flipV="1">
            <a:off x="1714480" y="4714884"/>
            <a:ext cx="2214578" cy="128588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ovéPole 37"/>
          <p:cNvSpPr txBox="1"/>
          <p:nvPr/>
        </p:nvSpPr>
        <p:spPr>
          <a:xfrm>
            <a:off x="7143768" y="4214818"/>
            <a:ext cx="1000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hlinkClick r:id="rId3" action="ppaction://hlinksldjump"/>
              </a:rPr>
              <a:t>j</a:t>
            </a:r>
            <a:r>
              <a:rPr lang="cs-CZ" dirty="0" smtClean="0">
                <a:hlinkClick r:id="rId3" action="ppaction://hlinksldjump"/>
              </a:rPr>
              <a:t>. Šipka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285720" y="3500438"/>
            <a:ext cx="1428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hlinkClick r:id="rId4" action="ppaction://hlinksldjump"/>
              </a:rPr>
              <a:t>j</a:t>
            </a:r>
            <a:r>
              <a:rPr lang="cs-CZ" dirty="0" smtClean="0">
                <a:hlinkClick r:id="rId4" action="ppaction://hlinksldjump"/>
              </a:rPr>
              <a:t>. Švédův stůl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2357422" y="2500306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hlinkClick r:id="rId5" action="ppaction://hlinksldjump"/>
              </a:rPr>
              <a:t>j</a:t>
            </a:r>
            <a:r>
              <a:rPr lang="cs-CZ" dirty="0" smtClean="0">
                <a:hlinkClick r:id="rId5" action="ppaction://hlinksldjump"/>
              </a:rPr>
              <a:t>. Kůlna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6643702" y="5572140"/>
            <a:ext cx="22145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6" action="ppaction://hlinksldjump"/>
              </a:rPr>
              <a:t>Předmostí u Přerova</a:t>
            </a:r>
            <a:endParaRPr lang="cs-CZ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2500298" y="6286520"/>
            <a:ext cx="16430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7" action="ppaction://hlinksldjump"/>
              </a:rPr>
              <a:t>Dolní Věstonice</a:t>
            </a:r>
            <a:endParaRPr lang="cs-CZ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5143504" y="6143644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hlinkClick r:id="rId8" action="ppaction://hlinksldjump"/>
              </a:rPr>
              <a:t>Pavlov</a:t>
            </a:r>
            <a:endParaRPr lang="cs-CZ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2285984" y="1785926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hlinkClick r:id="rId9" action="ppaction://hlinksldjump"/>
              </a:rPr>
              <a:t>Mladeč</a:t>
            </a:r>
            <a:endParaRPr lang="cs-CZ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1000100" y="6072206"/>
            <a:ext cx="1214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hlinkClick r:id="rId10" action="ppaction://hlinksldjump"/>
              </a:rPr>
              <a:t>j</a:t>
            </a:r>
            <a:r>
              <a:rPr lang="cs-CZ" dirty="0" smtClean="0">
                <a:hlinkClick r:id="rId10" action="ppaction://hlinksldjump"/>
              </a:rPr>
              <a:t>. Pekárna</a:t>
            </a:r>
            <a:endParaRPr lang="cs-CZ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7858148" y="2000240"/>
            <a:ext cx="1000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hlinkClick r:id="rId11" action="ppaction://hlinksldjump"/>
              </a:rPr>
              <a:t>Landek</a:t>
            </a:r>
            <a:endParaRPr lang="cs-CZ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1000100" y="3000372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12" action="ppaction://hlinksldjump"/>
              </a:rPr>
              <a:t>Kolíbky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1. Jeskyně Šipka u </a:t>
            </a:r>
            <a:r>
              <a:rPr lang="cs-CZ" dirty="0" err="1" smtClean="0">
                <a:solidFill>
                  <a:srgbClr val="002060"/>
                </a:solidFill>
              </a:rPr>
              <a:t>Štramberka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4" name="Obrázek 3" descr="Šipka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355976" y="3158970"/>
            <a:ext cx="4584509" cy="3438382"/>
          </a:xfrm>
          <a:prstGeom prst="rect">
            <a:avLst/>
          </a:prstGeom>
        </p:spPr>
      </p:pic>
      <p:pic>
        <p:nvPicPr>
          <p:cNvPr id="8" name="Obrázek 7" descr="jeskyně Šipk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23527" y="1124743"/>
            <a:ext cx="4608513" cy="3456385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323528" y="5013176"/>
            <a:ext cx="3600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výzkumy prováděl v roce 1880 moravský badatel K. J. Maška</a:t>
            </a:r>
            <a:endParaRPr lang="cs-CZ" dirty="0"/>
          </a:p>
        </p:txBody>
      </p:sp>
      <p:pic>
        <p:nvPicPr>
          <p:cNvPr id="2050" name="Picture 2" descr="http://encyklopedie.brna.cz/data/images/0084/thumb4224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76056" y="980728"/>
            <a:ext cx="1685925" cy="2095501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6876256" y="1196752"/>
            <a:ext cx="19442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Zdroj: encyklopedie. </a:t>
            </a:r>
            <a:r>
              <a:rPr lang="cs-CZ" sz="1600" dirty="0" err="1" smtClean="0"/>
              <a:t>brna.cz</a:t>
            </a:r>
            <a:endParaRPr lang="cs-CZ" sz="1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8596" y="6215082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5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Šipka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7" y="332656"/>
            <a:ext cx="6144683" cy="4608512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95536" y="5157192"/>
            <a:ext cx="58326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dětská spodní čelist (Homo </a:t>
            </a:r>
            <a:r>
              <a:rPr lang="cs-CZ" dirty="0" err="1" smtClean="0"/>
              <a:t>neanderthalensis</a:t>
            </a:r>
            <a:r>
              <a:rPr lang="cs-CZ" dirty="0" smtClean="0"/>
              <a:t> se </a:t>
            </a:r>
            <a:r>
              <a:rPr lang="cs-CZ" dirty="0" err="1" smtClean="0"/>
              <a:t>sapientními</a:t>
            </a:r>
            <a:r>
              <a:rPr lang="cs-CZ" dirty="0" smtClean="0"/>
              <a:t> znaky) – </a:t>
            </a:r>
            <a:r>
              <a:rPr lang="cs-CZ" dirty="0" err="1" smtClean="0"/>
              <a:t>šipecká</a:t>
            </a:r>
            <a:r>
              <a:rPr lang="cs-CZ" dirty="0" smtClean="0"/>
              <a:t> čelist, stáří asi 40 000 let</a:t>
            </a:r>
            <a:endParaRPr lang="cs-CZ" dirty="0"/>
          </a:p>
        </p:txBody>
      </p:sp>
      <p:pic>
        <p:nvPicPr>
          <p:cNvPr id="5" name="Obrázek 4" descr="sipecka celist 00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572132" y="4071942"/>
            <a:ext cx="3303710" cy="235745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858016" y="3714752"/>
            <a:ext cx="192882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Zdroj: Maška 1965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Šipka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476672"/>
            <a:ext cx="5532107" cy="4149080"/>
          </a:xfrm>
          <a:prstGeom prst="rect">
            <a:avLst/>
          </a:prstGeom>
        </p:spPr>
      </p:pic>
      <p:pic>
        <p:nvPicPr>
          <p:cNvPr id="3" name="Obrázek 2" descr="Šipka6.JPG"/>
          <p:cNvPicPr>
            <a:picLocks noChangeAspect="1"/>
          </p:cNvPicPr>
          <p:nvPr/>
        </p:nvPicPr>
        <p:blipFill>
          <a:blip r:embed="rId3" cstate="print"/>
          <a:srcRect l="7441" r="6024"/>
          <a:stretch>
            <a:fillRect/>
          </a:stretch>
        </p:blipFill>
        <p:spPr>
          <a:xfrm>
            <a:off x="4788024" y="3068960"/>
            <a:ext cx="3956217" cy="3429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23528" y="4869160"/>
            <a:ext cx="41764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nálezy kamenné industrie </a:t>
            </a:r>
            <a:r>
              <a:rPr lang="cs-CZ" dirty="0" err="1" smtClean="0"/>
              <a:t>moustérienu</a:t>
            </a:r>
            <a:r>
              <a:rPr lang="cs-CZ" dirty="0" smtClean="0"/>
              <a:t>, tzv. </a:t>
            </a:r>
            <a:r>
              <a:rPr lang="cs-CZ" dirty="0" err="1" smtClean="0"/>
              <a:t>šipkien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jeskyně byla obývána hlavně jeskynními medvědy (velké množství kostí)</a:t>
            </a:r>
            <a:endParaRPr lang="cs-CZ" dirty="0"/>
          </a:p>
        </p:txBody>
      </p:sp>
      <p:pic>
        <p:nvPicPr>
          <p:cNvPr id="5" name="Obrázek 4" descr="kosti mědvěda jeskynníh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508104" y="620688"/>
            <a:ext cx="3072342" cy="23042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Kotouč lom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131840" y="332656"/>
            <a:ext cx="5652120" cy="4239090"/>
          </a:xfrm>
          <a:prstGeom prst="rect">
            <a:avLst/>
          </a:prstGeom>
        </p:spPr>
      </p:pic>
      <p:pic>
        <p:nvPicPr>
          <p:cNvPr id="3" name="Obrázek 2" descr="jasoň červenooký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23528" y="3717032"/>
            <a:ext cx="3744416" cy="2808312"/>
          </a:xfrm>
          <a:prstGeom prst="rect">
            <a:avLst/>
          </a:prstGeom>
        </p:spPr>
      </p:pic>
      <p:pic>
        <p:nvPicPr>
          <p:cNvPr id="5" name="Obrázek 4" descr="zdobenci na zvonku2.JPG"/>
          <p:cNvPicPr>
            <a:picLocks noChangeAspect="1"/>
          </p:cNvPicPr>
          <p:nvPr/>
        </p:nvPicPr>
        <p:blipFill>
          <a:blip r:embed="rId4" cstate="print"/>
          <a:srcRect l="14705" t="13465" r="17185" b="6378"/>
          <a:stretch>
            <a:fillRect/>
          </a:stretch>
        </p:blipFill>
        <p:spPr>
          <a:xfrm>
            <a:off x="323528" y="476672"/>
            <a:ext cx="3018390" cy="266429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355976" y="4869160"/>
            <a:ext cx="43924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vrch Kotouč s těžbou vápence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vzácní zástupci hmyzu – </a:t>
            </a:r>
            <a:r>
              <a:rPr lang="cs-CZ" dirty="0" err="1" smtClean="0"/>
              <a:t>zdobenec</a:t>
            </a:r>
            <a:r>
              <a:rPr lang="cs-CZ" dirty="0" smtClean="0"/>
              <a:t> a jasoň červenooký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858148" y="6286520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5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2. Jeskyně Švédův stůl u Ochozu, Moravský kras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3" name="Obrázek 2" descr="j. Švédův stůl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563888" y="2564904"/>
            <a:ext cx="5280587" cy="3960440"/>
          </a:xfrm>
          <a:prstGeom prst="rect">
            <a:avLst/>
          </a:prstGeom>
        </p:spPr>
      </p:pic>
      <p:pic>
        <p:nvPicPr>
          <p:cNvPr id="4" name="Obrázek 3" descr="j. Švédův stůl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1520" y="1556792"/>
            <a:ext cx="4139952" cy="310496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79512" y="4797152"/>
            <a:ext cx="316835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nález „</a:t>
            </a:r>
            <a:r>
              <a:rPr lang="cs-CZ" dirty="0" err="1" smtClean="0"/>
              <a:t>ochozské</a:t>
            </a:r>
            <a:r>
              <a:rPr lang="cs-CZ" dirty="0" smtClean="0"/>
              <a:t> čelisti“ a zlomků lebek (neandertaloidní a </a:t>
            </a:r>
            <a:r>
              <a:rPr lang="cs-CZ" dirty="0" err="1" smtClean="0"/>
              <a:t>sapientní</a:t>
            </a:r>
            <a:r>
              <a:rPr lang="cs-CZ" dirty="0" smtClean="0"/>
              <a:t> znaky)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amatérský výzkum prováděl student K. </a:t>
            </a:r>
            <a:r>
              <a:rPr lang="cs-CZ" dirty="0" err="1" smtClean="0"/>
              <a:t>Kubásek</a:t>
            </a:r>
            <a:r>
              <a:rPr lang="cs-CZ" dirty="0" smtClean="0"/>
              <a:t> v roce 1905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5720" y="6357958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4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j. Švédův stůl3.JPG"/>
          <p:cNvPicPr>
            <a:picLocks noChangeAspect="1"/>
          </p:cNvPicPr>
          <p:nvPr/>
        </p:nvPicPr>
        <p:blipFill>
          <a:blip r:embed="rId2" cstate="print"/>
          <a:srcRect r="10630"/>
          <a:stretch>
            <a:fillRect/>
          </a:stretch>
        </p:blipFill>
        <p:spPr>
          <a:xfrm>
            <a:off x="323528" y="404664"/>
            <a:ext cx="5244243" cy="4401108"/>
          </a:xfrm>
          <a:prstGeom prst="rect">
            <a:avLst/>
          </a:prstGeom>
        </p:spPr>
      </p:pic>
      <p:pic>
        <p:nvPicPr>
          <p:cNvPr id="3" name="Obrázek 2" descr="j. Švédův stůl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572000" y="3643314"/>
            <a:ext cx="3995936" cy="2996952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23528" y="5157192"/>
            <a:ext cx="41764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kamenné nástroje </a:t>
            </a:r>
            <a:r>
              <a:rPr lang="cs-CZ" dirty="0" err="1" smtClean="0"/>
              <a:t>moustérienu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další výzkumy v letech 1953 – 1955, 1964</a:t>
            </a:r>
            <a:endParaRPr lang="cs-CZ" dirty="0"/>
          </a:p>
        </p:txBody>
      </p:sp>
      <p:pic>
        <p:nvPicPr>
          <p:cNvPr id="5" name="Obrázek 4" descr="mousterien 00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857884" y="571480"/>
            <a:ext cx="2605218" cy="2580032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929454" y="2928934"/>
            <a:ext cx="192882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Zdroj: Svoboda 1994</a:t>
            </a:r>
            <a:endParaRPr lang="cs-CZ" sz="1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8596" y="6357958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5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3. Jeskyně Kůlna u Sloupu, Moravský kras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3" name="Obrázek 2" descr="Kůlna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43608" y="1556792"/>
            <a:ext cx="6840760" cy="513057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8215338" y="6357958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Kůlna8.JPG"/>
          <p:cNvPicPr>
            <a:picLocks noChangeAspect="1"/>
          </p:cNvPicPr>
          <p:nvPr/>
        </p:nvPicPr>
        <p:blipFill>
          <a:blip r:embed="rId2" cstate="print"/>
          <a:srcRect l="9035" b="12283"/>
          <a:stretch>
            <a:fillRect/>
          </a:stretch>
        </p:blipFill>
        <p:spPr>
          <a:xfrm>
            <a:off x="4572672" y="3356992"/>
            <a:ext cx="4355304" cy="3149931"/>
          </a:xfrm>
          <a:prstGeom prst="rect">
            <a:avLst/>
          </a:prstGeom>
        </p:spPr>
      </p:pic>
      <p:pic>
        <p:nvPicPr>
          <p:cNvPr id="3" name="Obrázek 2" descr="Kůlna3.JPG"/>
          <p:cNvPicPr>
            <a:picLocks noChangeAspect="1"/>
          </p:cNvPicPr>
          <p:nvPr/>
        </p:nvPicPr>
        <p:blipFill>
          <a:blip r:embed="rId3" cstate="print"/>
          <a:srcRect b="13228"/>
          <a:stretch>
            <a:fillRect/>
          </a:stretch>
        </p:blipFill>
        <p:spPr>
          <a:xfrm>
            <a:off x="323529" y="404664"/>
            <a:ext cx="5376598" cy="3499029"/>
          </a:xfrm>
          <a:prstGeom prst="rect">
            <a:avLst/>
          </a:prstGeom>
        </p:spPr>
      </p:pic>
      <p:pic>
        <p:nvPicPr>
          <p:cNvPr id="5" name="Obrázek 4" descr="Kůlna5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364088" y="548680"/>
            <a:ext cx="3552395" cy="266429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23528" y="4365104"/>
            <a:ext cx="403244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objevy v letech 1965 a později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zlomek pravé maxily jedince stáří 14 – 15 let, lidský zub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na čelisti směs znaků primitivních a vývojově mladších (člověk neandertálský)</a:t>
            </a:r>
          </a:p>
          <a:p>
            <a:pPr>
              <a:buFont typeface="Arial" pitchFamily="34" charset="0"/>
              <a:buChar char="•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Kůlna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9512" y="404664"/>
            <a:ext cx="5616624" cy="4212468"/>
          </a:xfrm>
          <a:prstGeom prst="rect">
            <a:avLst/>
          </a:prstGeom>
        </p:spPr>
      </p:pic>
      <p:pic>
        <p:nvPicPr>
          <p:cNvPr id="4" name="Obrázek 3" descr="Kůlna6.JPG"/>
          <p:cNvPicPr>
            <a:picLocks noChangeAspect="1"/>
          </p:cNvPicPr>
          <p:nvPr/>
        </p:nvPicPr>
        <p:blipFill>
          <a:blip r:embed="rId3" cstate="print"/>
          <a:srcRect l="14882"/>
          <a:stretch>
            <a:fillRect/>
          </a:stretch>
        </p:blipFill>
        <p:spPr>
          <a:xfrm>
            <a:off x="4860032" y="2996952"/>
            <a:ext cx="4054985" cy="3573016"/>
          </a:xfrm>
          <a:prstGeom prst="rect">
            <a:avLst/>
          </a:prstGeom>
        </p:spPr>
      </p:pic>
      <p:pic>
        <p:nvPicPr>
          <p:cNvPr id="5" name="Obrázek 4" descr="Kůlna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292080" y="692696"/>
            <a:ext cx="3419872" cy="2564904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179512" y="5085184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kamenné industrie typu např. </a:t>
            </a:r>
            <a:r>
              <a:rPr lang="cs-CZ" dirty="0" err="1" smtClean="0"/>
              <a:t>micoquienu</a:t>
            </a:r>
            <a:r>
              <a:rPr lang="cs-CZ" dirty="0" smtClean="0"/>
              <a:t>, několik kulturních tradic, jeskyně často osidlována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medvěd jeskynní.JPG"/>
          <p:cNvPicPr>
            <a:picLocks noChangeAspect="1"/>
          </p:cNvPicPr>
          <p:nvPr/>
        </p:nvPicPr>
        <p:blipFill>
          <a:blip r:embed="rId2" cstate="print"/>
          <a:srcRect l="35256" t="5433" r="12402" b="8031"/>
          <a:stretch>
            <a:fillRect/>
          </a:stretch>
        </p:blipFill>
        <p:spPr>
          <a:xfrm>
            <a:off x="323528" y="404664"/>
            <a:ext cx="4297135" cy="5328592"/>
          </a:xfrm>
          <a:prstGeom prst="rect">
            <a:avLst/>
          </a:prstGeom>
        </p:spPr>
      </p:pic>
      <p:pic>
        <p:nvPicPr>
          <p:cNvPr id="3" name="Obrázek 2" descr="kost mamuta, Kůlna.JPG"/>
          <p:cNvPicPr>
            <a:picLocks noChangeAspect="1"/>
          </p:cNvPicPr>
          <p:nvPr/>
        </p:nvPicPr>
        <p:blipFill>
          <a:blip r:embed="rId3" cstate="print"/>
          <a:srcRect l="3543" t="11575" r="4961" b="12047"/>
          <a:stretch>
            <a:fillRect/>
          </a:stretch>
        </p:blipFill>
        <p:spPr>
          <a:xfrm>
            <a:off x="4932040" y="404664"/>
            <a:ext cx="3721881" cy="2330273"/>
          </a:xfrm>
          <a:prstGeom prst="rect">
            <a:avLst/>
          </a:prstGeom>
        </p:spPr>
      </p:pic>
      <p:pic>
        <p:nvPicPr>
          <p:cNvPr id="4" name="Obrázek 3" descr="kost nosorožce, Kůlna.JPG"/>
          <p:cNvPicPr>
            <a:picLocks noChangeAspect="1"/>
          </p:cNvPicPr>
          <p:nvPr/>
        </p:nvPicPr>
        <p:blipFill>
          <a:blip r:embed="rId4" cstate="print"/>
          <a:srcRect l="1240" t="7795" r="1594" b="9449"/>
          <a:stretch>
            <a:fillRect/>
          </a:stretch>
        </p:blipFill>
        <p:spPr>
          <a:xfrm>
            <a:off x="4977597" y="3139618"/>
            <a:ext cx="3568265" cy="2279389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23528" y="6021288"/>
            <a:ext cx="84969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časté nálezy kostí zvířat – např. medvěd jeskynní, mamut, nosorožec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8072462" y="6215082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5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4. Předmostí u Přerova – naučná stezka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3" name="Obrázek 2" descr="Památník3.JPG"/>
          <p:cNvPicPr>
            <a:picLocks noChangeAspect="1"/>
          </p:cNvPicPr>
          <p:nvPr/>
        </p:nvPicPr>
        <p:blipFill>
          <a:blip r:embed="rId2" cstate="print"/>
          <a:srcRect l="9035" r="10630" b="5906"/>
          <a:stretch>
            <a:fillRect/>
          </a:stretch>
        </p:blipFill>
        <p:spPr>
          <a:xfrm>
            <a:off x="467544" y="1628800"/>
            <a:ext cx="4299772" cy="3777380"/>
          </a:xfrm>
          <a:prstGeom prst="rect">
            <a:avLst/>
          </a:prstGeom>
        </p:spPr>
      </p:pic>
      <p:pic>
        <p:nvPicPr>
          <p:cNvPr id="4" name="Obrázek 3" descr="Památník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283968" y="3212976"/>
            <a:ext cx="4499992" cy="337499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004048" y="1628800"/>
            <a:ext cx="38164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lokalita známa dlouho, již v 16. století bratrský biskup Jan Blahoslav psal o zdejších nálezech kostí „obrů“ - mamutů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5589240"/>
            <a:ext cx="38884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kosterní pozůstatky asi tisíce mamutů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šlo o odpadní jámy tehdejších lovců mamutů?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000364" y="6357958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4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Místo nálezu – minulost 1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3" name="Obrázek 2" descr="U Skalky, památník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1196752"/>
            <a:ext cx="8460432" cy="3834821"/>
          </a:xfrm>
          <a:prstGeom prst="rect">
            <a:avLst/>
          </a:prstGeom>
        </p:spPr>
      </p:pic>
      <p:pic>
        <p:nvPicPr>
          <p:cNvPr id="4" name="Obrázek 3" descr="Skalka2, 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39552" y="4221088"/>
            <a:ext cx="5040560" cy="23302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796136" y="5301208"/>
            <a:ext cx="29523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dva vápencové skalní útvary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větrné ukládání mocných vrstev spraše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Místo nálezu – minulost 2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3" name="Obrázek 2" descr="U památníku3.JPG"/>
          <p:cNvPicPr>
            <a:picLocks noChangeAspect="1"/>
          </p:cNvPicPr>
          <p:nvPr/>
        </p:nvPicPr>
        <p:blipFill>
          <a:blip r:embed="rId2" cstate="print"/>
          <a:srcRect l="531" t="12283" r="3189" b="8740"/>
          <a:stretch>
            <a:fillRect/>
          </a:stretch>
        </p:blipFill>
        <p:spPr>
          <a:xfrm>
            <a:off x="4381461" y="3708069"/>
            <a:ext cx="4609799" cy="2836095"/>
          </a:xfrm>
          <a:prstGeom prst="rect">
            <a:avLst/>
          </a:prstGeom>
        </p:spPr>
      </p:pic>
      <p:pic>
        <p:nvPicPr>
          <p:cNvPr id="4" name="Obrázek 3" descr="U památníku4, 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23528" y="1340768"/>
            <a:ext cx="4389848" cy="360647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860032" y="2348880"/>
            <a:ext cx="40324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výzkumy od devadesátých let 19. století (K. J. Maška, M. Kříž, K. </a:t>
            </a:r>
            <a:r>
              <a:rPr lang="cs-CZ" dirty="0" err="1" smtClean="0"/>
              <a:t>Absolon</a:t>
            </a:r>
            <a:r>
              <a:rPr lang="cs-CZ" dirty="0" smtClean="0"/>
              <a:t>)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20072" y="1412776"/>
            <a:ext cx="31683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Vrchol Skalka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Místo nálezu – minulost 3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3" name="Obrázek 2" descr="u mamutíka Toma, odkryv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1412776"/>
            <a:ext cx="4320480" cy="324036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23528" y="4869160"/>
            <a:ext cx="439248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těžba sprašového hliníku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vrchol Skalka v místě </a:t>
            </a:r>
            <a:r>
              <a:rPr lang="cs-CZ" dirty="0" err="1" smtClean="0"/>
              <a:t>Chromečkovy</a:t>
            </a:r>
            <a:r>
              <a:rPr lang="cs-CZ" dirty="0" smtClean="0"/>
              <a:t> zahrady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nález hrobu asi 20 lidí v jámě ohraničené kostmi mamuta – primitivní typ dnešního člověka (stáří 27 – 30 tis. let)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15008" y="5500702"/>
            <a:ext cx="278608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Zdroj:  Klíma 1990</a:t>
            </a:r>
            <a:endParaRPr lang="cs-CZ" sz="1600" dirty="0"/>
          </a:p>
        </p:txBody>
      </p:sp>
      <p:pic>
        <p:nvPicPr>
          <p:cNvPr id="6" name="Obrázek 5" descr="hrob predmosti 00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857751" y="1428736"/>
            <a:ext cx="3935655" cy="371477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Místo nálezu – současnost 1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3" name="Obrázek 2" descr="Skalka, Chromečkova zahrad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1268760"/>
            <a:ext cx="5796136" cy="4347102"/>
          </a:xfrm>
          <a:prstGeom prst="rect">
            <a:avLst/>
          </a:prstGeom>
        </p:spPr>
      </p:pic>
      <p:pic>
        <p:nvPicPr>
          <p:cNvPr id="4" name="Obrázek 3" descr="Skalka, bludný balvan.JPG"/>
          <p:cNvPicPr>
            <a:picLocks noChangeAspect="1"/>
          </p:cNvPicPr>
          <p:nvPr/>
        </p:nvPicPr>
        <p:blipFill>
          <a:blip r:embed="rId3" cstate="print"/>
          <a:srcRect l="1949" t="5433" r="8150" b="15354"/>
          <a:stretch>
            <a:fillRect/>
          </a:stretch>
        </p:blipFill>
        <p:spPr>
          <a:xfrm>
            <a:off x="5076056" y="4149080"/>
            <a:ext cx="3786462" cy="2502328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23528" y="5733256"/>
            <a:ext cx="4536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Bývalá </a:t>
            </a:r>
            <a:r>
              <a:rPr lang="cs-CZ" sz="2800" dirty="0" err="1" smtClean="0"/>
              <a:t>Chromečkova</a:t>
            </a:r>
            <a:r>
              <a:rPr lang="cs-CZ" sz="2800" dirty="0" smtClean="0"/>
              <a:t> zahrada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Místo nálezu – současnost 2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3" name="Obrázek 2" descr="U Skalky, památník5.JPG"/>
          <p:cNvPicPr>
            <a:picLocks noChangeAspect="1"/>
          </p:cNvPicPr>
          <p:nvPr/>
        </p:nvPicPr>
        <p:blipFill>
          <a:blip r:embed="rId2" cstate="print"/>
          <a:srcRect b="17480"/>
          <a:stretch>
            <a:fillRect/>
          </a:stretch>
        </p:blipFill>
        <p:spPr>
          <a:xfrm>
            <a:off x="251520" y="1268760"/>
            <a:ext cx="6732240" cy="4166581"/>
          </a:xfrm>
          <a:prstGeom prst="rect">
            <a:avLst/>
          </a:prstGeom>
        </p:spPr>
      </p:pic>
      <p:pic>
        <p:nvPicPr>
          <p:cNvPr id="4" name="Obrázek 3" descr="Památník2.JPG"/>
          <p:cNvPicPr>
            <a:picLocks noChangeAspect="1"/>
          </p:cNvPicPr>
          <p:nvPr/>
        </p:nvPicPr>
        <p:blipFill>
          <a:blip r:embed="rId3" cstate="print"/>
          <a:srcRect l="16122" r="8858"/>
          <a:stretch>
            <a:fillRect/>
          </a:stretch>
        </p:blipFill>
        <p:spPr>
          <a:xfrm>
            <a:off x="6084168" y="3717032"/>
            <a:ext cx="2835601" cy="283493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23528" y="5661248"/>
            <a:ext cx="56166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stylizovaná ženská postava vyrytá na zlomku mamutího klu – tzv. geometrická venuše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Místo nálezu – současnost 3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4509120"/>
            <a:ext cx="27363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nález tábořiště neandertálců ( stáří asi 40 tisíc let)</a:t>
            </a:r>
            <a:endParaRPr lang="cs-CZ" dirty="0"/>
          </a:p>
        </p:txBody>
      </p:sp>
      <p:pic>
        <p:nvPicPr>
          <p:cNvPr id="4" name="Obrázek 3" descr="Hradisko1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03848" y="2348880"/>
            <a:ext cx="5652120" cy="4239090"/>
          </a:xfrm>
          <a:prstGeom prst="rect">
            <a:avLst/>
          </a:prstGeom>
        </p:spPr>
      </p:pic>
      <p:pic>
        <p:nvPicPr>
          <p:cNvPr id="5" name="Obrázek 4" descr="Hradisko 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79513" y="1556792"/>
            <a:ext cx="3456384" cy="2592288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283968" y="1484784"/>
            <a:ext cx="35283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Vrchol Hradisko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Naučná stezka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4" name="Obrázek 3" descr="mamutík Tom2.JPG"/>
          <p:cNvPicPr>
            <a:picLocks noChangeAspect="1"/>
          </p:cNvPicPr>
          <p:nvPr/>
        </p:nvPicPr>
        <p:blipFill>
          <a:blip r:embed="rId2" cstate="print"/>
          <a:srcRect l="13110" b="3307"/>
          <a:stretch>
            <a:fillRect/>
          </a:stretch>
        </p:blipFill>
        <p:spPr>
          <a:xfrm>
            <a:off x="395536" y="1340768"/>
            <a:ext cx="4572569" cy="3816424"/>
          </a:xfrm>
          <a:prstGeom prst="rect">
            <a:avLst/>
          </a:prstGeom>
        </p:spPr>
      </p:pic>
      <p:pic>
        <p:nvPicPr>
          <p:cNvPr id="5" name="Obrázek 4" descr="u mamutíka Toma.JPG"/>
          <p:cNvPicPr>
            <a:picLocks noChangeAspect="1"/>
          </p:cNvPicPr>
          <p:nvPr/>
        </p:nvPicPr>
        <p:blipFill>
          <a:blip r:embed="rId3" cstate="print"/>
          <a:srcRect l="12402" r="15413"/>
          <a:stretch>
            <a:fillRect/>
          </a:stretch>
        </p:blipFill>
        <p:spPr>
          <a:xfrm>
            <a:off x="5292080" y="1268760"/>
            <a:ext cx="2875991" cy="2988332"/>
          </a:xfrm>
          <a:prstGeom prst="rect">
            <a:avLst/>
          </a:prstGeom>
        </p:spPr>
      </p:pic>
      <p:pic>
        <p:nvPicPr>
          <p:cNvPr id="6" name="Obrázek 5" descr="Přerovská rokle5.JPG"/>
          <p:cNvPicPr>
            <a:picLocks noChangeAspect="1"/>
          </p:cNvPicPr>
          <p:nvPr/>
        </p:nvPicPr>
        <p:blipFill>
          <a:blip r:embed="rId4" cstate="print"/>
          <a:srcRect t="12520" b="6378"/>
          <a:stretch>
            <a:fillRect/>
          </a:stretch>
        </p:blipFill>
        <p:spPr>
          <a:xfrm>
            <a:off x="5220072" y="4437112"/>
            <a:ext cx="3563888" cy="2167833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95536" y="5517232"/>
            <a:ext cx="46805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téměř všechny nálezy byly roku 1945 zničeny požárem mikulovského zámku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0034" y="6286520"/>
            <a:ext cx="1000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5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5. Dolní Věstonice pod Pálavou – naučná stezka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4" name="Obrázek 3" descr="Sirotčí hrad.JPG"/>
          <p:cNvPicPr>
            <a:picLocks noChangeAspect="1"/>
          </p:cNvPicPr>
          <p:nvPr/>
        </p:nvPicPr>
        <p:blipFill>
          <a:blip r:embed="rId2" cstate="print"/>
          <a:srcRect t="23622" b="18898"/>
          <a:stretch>
            <a:fillRect/>
          </a:stretch>
        </p:blipFill>
        <p:spPr>
          <a:xfrm>
            <a:off x="251520" y="1556792"/>
            <a:ext cx="6300192" cy="2716072"/>
          </a:xfrm>
          <a:prstGeom prst="rect">
            <a:avLst/>
          </a:prstGeom>
        </p:spPr>
      </p:pic>
      <p:pic>
        <p:nvPicPr>
          <p:cNvPr id="6" name="Obrázek 5" descr="kavyl Ivanův 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860032" y="3573016"/>
            <a:ext cx="4067944" cy="3050958"/>
          </a:xfrm>
          <a:prstGeom prst="rect">
            <a:avLst/>
          </a:prstGeom>
        </p:spPr>
      </p:pic>
      <p:pic>
        <p:nvPicPr>
          <p:cNvPr id="7" name="Obrázek 6" descr="Dolní Věstonice.JPG"/>
          <p:cNvPicPr>
            <a:picLocks noChangeAspect="1"/>
          </p:cNvPicPr>
          <p:nvPr/>
        </p:nvPicPr>
        <p:blipFill>
          <a:blip r:embed="rId4" cstate="print"/>
          <a:srcRect t="15118" r="4606" b="21496"/>
          <a:stretch>
            <a:fillRect/>
          </a:stretch>
        </p:blipFill>
        <p:spPr>
          <a:xfrm>
            <a:off x="251520" y="4437112"/>
            <a:ext cx="4334586" cy="216024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8001024" y="3071810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5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Muzeum v Dolních Věstonicích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3" name="Obrázek 2" descr="muzeum.JPG"/>
          <p:cNvPicPr>
            <a:picLocks noChangeAspect="1"/>
          </p:cNvPicPr>
          <p:nvPr/>
        </p:nvPicPr>
        <p:blipFill>
          <a:blip r:embed="rId2" cstate="print"/>
          <a:srcRect b="7087"/>
          <a:stretch>
            <a:fillRect/>
          </a:stretch>
        </p:blipFill>
        <p:spPr>
          <a:xfrm>
            <a:off x="323528" y="1340769"/>
            <a:ext cx="5184576" cy="3612889"/>
          </a:xfrm>
          <a:prstGeom prst="rect">
            <a:avLst/>
          </a:prstGeom>
        </p:spPr>
      </p:pic>
      <p:pic>
        <p:nvPicPr>
          <p:cNvPr id="4" name="Obrázek 3" descr="vchod do muzea.JPG"/>
          <p:cNvPicPr>
            <a:picLocks noChangeAspect="1"/>
          </p:cNvPicPr>
          <p:nvPr/>
        </p:nvPicPr>
        <p:blipFill>
          <a:blip r:embed="rId3" cstate="print"/>
          <a:srcRect l="3543" t="6850" b="5197"/>
          <a:stretch>
            <a:fillRect/>
          </a:stretch>
        </p:blipFill>
        <p:spPr>
          <a:xfrm>
            <a:off x="5210885" y="3984450"/>
            <a:ext cx="3669086" cy="2509275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51520" y="5085184"/>
            <a:ext cx="468052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první výzkumy v letech 1924 – 1938 pod vedením Karla </a:t>
            </a:r>
            <a:r>
              <a:rPr lang="cs-CZ" dirty="0" err="1" smtClean="0"/>
              <a:t>Absolona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velké množství výrobků člověka (industrie </a:t>
            </a:r>
            <a:r>
              <a:rPr lang="cs-CZ" dirty="0" err="1" smtClean="0"/>
              <a:t>gravettienu</a:t>
            </a:r>
            <a:r>
              <a:rPr lang="cs-CZ" dirty="0" smtClean="0"/>
              <a:t>, </a:t>
            </a:r>
            <a:r>
              <a:rPr lang="cs-CZ" dirty="0" err="1" smtClean="0"/>
              <a:t>pavlovienu</a:t>
            </a:r>
            <a:r>
              <a:rPr lang="cs-CZ" dirty="0" smtClean="0"/>
              <a:t> – lovců mamutů) a koster tehdy žijících zvířat, stáří 25 – 30 tis. let</a:t>
            </a:r>
            <a:endParaRPr lang="cs-CZ" dirty="0"/>
          </a:p>
        </p:txBody>
      </p:sp>
      <p:pic>
        <p:nvPicPr>
          <p:cNvPr id="6" name="Obrázek 5" descr="muzeum2.JPG"/>
          <p:cNvPicPr>
            <a:picLocks noChangeAspect="1"/>
          </p:cNvPicPr>
          <p:nvPr/>
        </p:nvPicPr>
        <p:blipFill>
          <a:blip r:embed="rId4" cstate="print"/>
          <a:srcRect t="6378" b="12047"/>
          <a:stretch>
            <a:fillRect/>
          </a:stretch>
        </p:blipFill>
        <p:spPr>
          <a:xfrm>
            <a:off x="5220072" y="1484784"/>
            <a:ext cx="3648500" cy="223224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Kalendář věků – </a:t>
            </a:r>
            <a:r>
              <a:rPr lang="cs-CZ" dirty="0" err="1" smtClean="0">
                <a:solidFill>
                  <a:srgbClr val="002060"/>
                </a:solidFill>
              </a:rPr>
              <a:t>Dol</a:t>
            </a:r>
            <a:r>
              <a:rPr lang="cs-CZ" dirty="0" smtClean="0">
                <a:solidFill>
                  <a:srgbClr val="002060"/>
                </a:solidFill>
              </a:rPr>
              <a:t>. Věstonice II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3" name="Obrázek 2" descr="Kalendář věků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19" y="1124744"/>
            <a:ext cx="4512501" cy="3384376"/>
          </a:xfrm>
          <a:prstGeom prst="rect">
            <a:avLst/>
          </a:prstGeom>
        </p:spPr>
      </p:pic>
      <p:pic>
        <p:nvPicPr>
          <p:cNvPr id="4" name="Obrázek 3" descr="Kalendář věků2.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76056" y="1556792"/>
            <a:ext cx="3842832" cy="3672408"/>
          </a:xfrm>
          <a:prstGeom prst="rect">
            <a:avLst/>
          </a:prstGeom>
        </p:spPr>
      </p:pic>
      <p:pic>
        <p:nvPicPr>
          <p:cNvPr id="5" name="Obrázek 4" descr="Kalendář věků6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619672" y="4149080"/>
            <a:ext cx="3275856" cy="2456892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292080" y="5805264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hliník bývalé cihelny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Dolní Věstonice II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3" name="Obrázek 2" descr="Dolní Věstonice II, paleontolog. nálezy2.JPG"/>
          <p:cNvPicPr>
            <a:picLocks noChangeAspect="1"/>
          </p:cNvPicPr>
          <p:nvPr/>
        </p:nvPicPr>
        <p:blipFill>
          <a:blip r:embed="rId2" cstate="print"/>
          <a:srcRect t="10866" b="12283"/>
          <a:stretch>
            <a:fillRect/>
          </a:stretch>
        </p:blipFill>
        <p:spPr>
          <a:xfrm>
            <a:off x="323528" y="1268760"/>
            <a:ext cx="5148064" cy="2967256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23528" y="4797152"/>
            <a:ext cx="46805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nález základů sídelních chatek, mamutí skládky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dirty="0" err="1" smtClean="0"/>
              <a:t>trojhrob</a:t>
            </a:r>
            <a:r>
              <a:rPr lang="cs-CZ" dirty="0" smtClean="0"/>
              <a:t> mladých lidí objevený v roce 1986 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dva krajní muži, uprostřed žena? – nezdařený porod?  </a:t>
            </a:r>
            <a:endParaRPr lang="cs-CZ" dirty="0"/>
          </a:p>
        </p:txBody>
      </p:sp>
      <p:pic>
        <p:nvPicPr>
          <p:cNvPr id="5" name="Obrázek 4" descr="troj hrob vestonice 00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857884" y="1857364"/>
            <a:ext cx="3083181" cy="4071942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429388" y="5786454"/>
            <a:ext cx="200026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Zdroj: Klíma 1990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Dolní Věstonice III - </a:t>
            </a:r>
            <a:r>
              <a:rPr lang="cs-CZ" dirty="0" err="1" smtClean="0">
                <a:solidFill>
                  <a:srgbClr val="002060"/>
                </a:solidFill>
              </a:rPr>
              <a:t>Rajny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3" name="Obrázek 2" descr="Rajny, D.V. III 6.JPG"/>
          <p:cNvPicPr>
            <a:picLocks noChangeAspect="1"/>
          </p:cNvPicPr>
          <p:nvPr/>
        </p:nvPicPr>
        <p:blipFill>
          <a:blip r:embed="rId2" cstate="print"/>
          <a:srcRect t="8504" r="9213"/>
          <a:stretch>
            <a:fillRect/>
          </a:stretch>
        </p:blipFill>
        <p:spPr>
          <a:xfrm>
            <a:off x="323528" y="1124744"/>
            <a:ext cx="4150684" cy="3137425"/>
          </a:xfrm>
          <a:prstGeom prst="rect">
            <a:avLst/>
          </a:prstGeom>
        </p:spPr>
      </p:pic>
      <p:pic>
        <p:nvPicPr>
          <p:cNvPr id="4" name="Obrázek 3" descr="Rajny, D.V. III 5.JPG"/>
          <p:cNvPicPr>
            <a:picLocks noChangeAspect="1"/>
          </p:cNvPicPr>
          <p:nvPr/>
        </p:nvPicPr>
        <p:blipFill>
          <a:blip r:embed="rId3" cstate="print"/>
          <a:srcRect t="4724" b="13465"/>
          <a:stretch>
            <a:fillRect/>
          </a:stretch>
        </p:blipFill>
        <p:spPr>
          <a:xfrm>
            <a:off x="4644008" y="1556792"/>
            <a:ext cx="4342187" cy="2664296"/>
          </a:xfrm>
          <a:prstGeom prst="rect">
            <a:avLst/>
          </a:prstGeom>
        </p:spPr>
      </p:pic>
      <p:pic>
        <p:nvPicPr>
          <p:cNvPr id="5" name="Obrázek 4" descr="Rajny, D.V. III 3.JPG"/>
          <p:cNvPicPr>
            <a:picLocks noChangeAspect="1"/>
          </p:cNvPicPr>
          <p:nvPr/>
        </p:nvPicPr>
        <p:blipFill>
          <a:blip r:embed="rId4" cstate="print"/>
          <a:srcRect l="4075" t="11575" r="4606" b="11102"/>
          <a:stretch>
            <a:fillRect/>
          </a:stretch>
        </p:blipFill>
        <p:spPr>
          <a:xfrm>
            <a:off x="4860032" y="3933056"/>
            <a:ext cx="4006336" cy="254433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23528" y="4509120"/>
            <a:ext cx="417646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dnes vinohrady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výzkumy na věstonických lokalitách prováděli např. Bohuslav Klíma nebo Jiří Svoboda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nálezy lidských koster, zubů a základů obydlí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Nejstarší keramika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5589240"/>
            <a:ext cx="54006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Věstonická venuše z vypálené hlíny, nález z roku 1925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miniaturní řezba ženské hlavy ze slonoviny s realisticky zachyceným obličejem, nález z roku 1936</a:t>
            </a:r>
            <a:endParaRPr lang="cs-CZ" dirty="0"/>
          </a:p>
        </p:txBody>
      </p:sp>
      <p:pic>
        <p:nvPicPr>
          <p:cNvPr id="2050" name="Picture 2" descr="http://upload.wikimedia.org/wikipedia/commons/thumb/b/b8/Vestonicka_venuse_edit.jpg/220px-Vestonicka_venuse_edi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268760"/>
            <a:ext cx="2095500" cy="4095750"/>
          </a:xfrm>
          <a:prstGeom prst="rect">
            <a:avLst/>
          </a:prstGeom>
          <a:noFill/>
        </p:spPr>
      </p:pic>
      <p:pic>
        <p:nvPicPr>
          <p:cNvPr id="2052" name="Picture 4" descr="http://upload.wikimedia.org/wikipedia/commons/thumb/7/76/Vestonicka_venuse_left.jpg/55px-Vestonicka_venuse_left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1268760"/>
            <a:ext cx="1231396" cy="266429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059832" y="4941168"/>
            <a:ext cx="18002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Zdroj: </a:t>
            </a:r>
            <a:r>
              <a:rPr lang="cs-CZ" sz="1600" dirty="0" err="1" smtClean="0"/>
              <a:t>Wikipedia</a:t>
            </a:r>
            <a:endParaRPr lang="cs-CZ" sz="1600" dirty="0"/>
          </a:p>
        </p:txBody>
      </p:sp>
      <p:sp>
        <p:nvSpPr>
          <p:cNvPr id="2054" name="AutoShape 6" descr="data:image/jpeg;base64,/9j/4AAQSkZJRgABAQAAAQABAAD/2wCEAAkGBxQQEhQUEhQVFBQUFBUUFBQUFRQUFRQUFRcWFhUUFBQYHCggGBwlHBUUITEhJSkrLi4uFx8zODMsNygtLisBCgoKDg0OGxAQGCwkHyY0LDQvLCwsLCwsLCwsLCwsLCwsLCwsLCwsLCwsLCwsLCwsLCwsLCwsLCwsLCwsLCwsLP/AABEIAPEA0QMBIgACEQEDEQH/xAAbAAACAwEBAQAAAAAAAAAAAAAAAQIDBQQGB//EADgQAAEDAgQEBQMCBQMFAAAAAAEAAhEDIQQSMUEFIlFhEzJxgZFCobEGwSNS0eHwFIKiM2JykvH/xAAZAQEAAwEBAAAAAAAAAAAAAAAAAQIDBAX/xAAiEQEBAAICAgIDAQEAAAAAAAAAAQIRAyESMUFRBBMiMmH/2gAMAwEAAhEDEQA/APNoQhWDQkmgE0kICUSkUIHKEk0AhJX4bBvqHkaT30A9SbBRbJ7FKAt6j+lnuAJqUxMkNGZzoHQRf2TP6bgA+JN4OWm4gGQAJnW4t+FT92H2t4ZfTASW+zgdItcTVdIzAckAlgJc3LrIAK4cRwwBgfTcXtM3gAAi8SD0Ufuw+0+GTOQhC1UCEFCAQgoQCEIQJJNCAQkmgkkhNAkIQgE0IQBSQSmUCV+Ewj6rstNpceg2HUnYLc4B+mvHa17neY8tMWJbJbncfpbIIXs+HYOjSYWhkAF0xIDsvlJdrczrssOTm11j7aY4b7rzXD/0iG5TWzP3IplpA7Hcr09KjToNBFNvKMwzAEgWMG0A3iIss+txfK4tpMaBOp1dyggx6yqv42Jc1gg3F53BBk9BErmuWWV/qtZJJ0VLGl9ZrHOHM7K4umA0HykT5ROmllsccqsDHUW+WowszNsYsxpHoXiOi5K/D6WGp6NrYhzmg3MCD0FwI2WdxRuIr5ZpimATB0GWIAv7fCrn9pjz2NxdQsu5haS5hc1ozGo3JDi/zQQY9isCvxN+HY+mNXHXYA6/heqw36fLJ/iNtctDhbvft+Fg8SwJbULRz3zBxLIO4sVXHKb0tYz8LVLm313/AKq5dVWiC2Ygw0yAIynU8ukfhcc9V3cXL5dOfPDxSQlKFszSKSJQgSEIQCSaEBCaimgaEJoEhAQgEJoQJCaAJKD33BMU1rWBrRHhtJJdBswDbUTJ1WlxOq61JrmyRmkmY5QAGxvA+6zsDgjTptDiLMAIta0X3N5Wth4DZaJceWbco3cY0Xl3LWXTq10x8Dwiq9zuUAW82riJHNHstanwmpTPLAc5oGYmMoJuAAZtA3W5g/IINyJJ7lSqYYSC7M6x3sCIIET6q3dN6ZWBw5Y4tdWggZ3BrQzW05twrOI4U1mluQlszmzNMkXAyhLitY06jHEZZaWkTfKD2EfV1Wfj8DUcROWWmS9riS5smGgOMTr86JlPtEqnifD202F0GSIOUXjci0hYPEuC52mGECPMQC0AaWNz7dV6V1cy5skvnK5zmtIAgHXrB2XDxQ18pDSwmJgXcerbDaJCyvVXjxHD8GWl4MiplIAlsdw4H0XAJiDq2x9Nj8L0NWpWbzgMJ8rwQbh2+uu3wvMPDWuOXW5ymxbGrfz8Lbiz72jOdLcyYKpJUpXoS7ci5Cg1yakSQlKEDAQhCAQhNAJpBOUAhBKEBCScoQC3/wBK4AF4rPBLGk5R/M4b+g/PosKlTLnBo1cQB6kwF9JweALWMptgMDYmJJ0JPrGb5K5/yM7jjqfLTjx3d0NqZwCQAKl4juAB9iu2GttcNPK4x0iZIt7KOEwwDg+b5RAkAd7byfwujE0ZaCHDNIgiYk2JiY94Xnuh3YWqIgCzraRA0kDZddVxIEiIIgg3kbx7qOGpwwbkamNSNfRDxcGTvba51W2O9KX2jXptrAhxykeVw1aeo+yxnY59JzaFRshwhtUEgET0vcCftrMrXqsd27+mhXDi2ZiZALg12W05TIykg9IU2/ZIhxSjS8xOURkJAgwe25WBisGTLRWBEA8ztA0CHDtf8LuwxFapndUfka1n8OS3nbMl973/AB01jxDCtdnyxcACB11HcWFllySRbGvO4vDClRcGHMXy1gBkGd/YXXhqFHMXTeHSTvO8Fe4xmGEgU2DxRzE6ARaZJiLDRecx+G8Oo6Bcw4xpexj3BUceWul8ptm1REA6i3r3Sa5X4ySJI/8AosuRrl6XFd4uTkmqvBUwVSCptK1UWgpqEpgoJSiUpTQCEIQSlAQhABCE0CTCEINf9K4bxMSy05Zf8WH3IX0d2HILR9JmIOkiPi4tovA/pGWmq8GCPDbPZ7r/AIXtMJVdUzE7U2Ob3LJNv5eb8Lz/AMnP+nRxzpo4fCQ5z9DlBIJJk6RJ6a6brpdSIAaQCYzE6RPrP7aLiwHEWVHBn1CM2sAmPm5aumvU5ozZRa4MEwCBJ6a/CzmtbWvt14StmAOXLIO820uuepi3AEhrXGYa2csxqJO6f+sAbbpf1XHiHMOQmLHM2+8EH9lPkjSVTH4h5IZSFNuhNU7Rcgi0fKtpVRncCQXhozAdDMa+h+FUK+YQbxeO0x+65OI40MBIEktiY5j0uO5+6rnyTSZjXJiqrW0w5rXEv5naSXEEm3X0WazHDUSGizyfpIGjtxssviv6lfl8OmzJDQC8nmaTIPLGsKng2De0io8ubc5y7NzgW3g6RcrPw68rV9/Dvx4Dmkm4AkQbjuDsvNYyqZAEOOVwEggkiCGkdZWhxAZGuDHZWTLpFtJJEaaQsyph8zoB8pAFujmFwnuFbCFrjq4tr235TJGU6jSfvKzmld+KwrSXdS8un1OkLO3Xfw6705uRe0qxpVLVYCuhmtCkCoApoJhNRTCBwmiUIJEIKE0CQEIQMoQhB6j9E6vHW0ddx/ndeupTTy5ZlwcLDM3zEwTtrZeC4HiPCa5wBJzsb7Ei8ey9oMY0kXABykEnlzT+en/kF5f5U/t08fpXi8eMLnMMIN3ZRD2unzETpdWni2HqEO8eSWHK0gt9jP1XNl00iA94qAEGDJFiIM/uV5PEcXpOr03UWzRNiYNoPMIOx5Sox1cVvl66lV8TSRIzXjWSCe4hcuKxEGwgB4BmdCYO2kwe0IxdTwnhzTAcBDWibw4Ehtui48RznWGukbwZbGY+5KyuWl5FjMScwi8lzCNdHWA9RN+y5+MVgBedSOUSR/3AdiVTga5gOLYaYcO02MdoVeMxk0qj4h1w0m+hGX0l0ql9renJjMIyrVGR4FQjM+dC1rWxb1i/qliqjmOFMSWyTnJnpIf2JMSsXB1nEuJOR1zSc6SSZIeJ0ynp2JGi28HjQ6S+Gn6s0WJygR1utfG+qrtTXwMtcXkAEEEAizbD3gkfKx+H0y0czpcHmfTyj2MfZbvGntzwCCMum5M6Hp1+F57EUyA4NJblylpEWd0E7R+VrJrpS99quIvAeR1aPmSsVx5j6ldnil3mMm17X9AuCbn1XVw+6x5PS5pVrSqGFWtK6GS0FTCraphSJpqIKcoHmQlKEFyEIKARKEIBOUoQg6sHicgcDcHLI/8AEyD8x7L0vD8QazMrHcoIdYAnXKSARJgGY7LyDhIVuH4qcMQGXLmmC3TN1i3TT1XH+Rx7u4348unuq/GRyiTlDCPEIvyi4J3Np94WHQoteWZQGh9LMQbE85EmfYrFHGXVmlpBLSGtu3+UXcS3cxpddAxIfl8QljQ0CGkCXACSS/00C5ZLj1W3Xw9lxfEB7aZpcxa7TSbSIPysnjPF2vHhXZUJETJEauuJ129FgUOJBjuV2aDZggOJGhklwNpU8Biml+Yh4eQYIBLQNokxa+yrOO+zfwuwuLrYVxZArUHXY5pu2O3Q6wo8Q4mW1QywDWze5mdCdxM22kqVSjVvDXEG4JblF7DSd1xYjhjyM5JLt5DtAZMEnXRW1Ld5HrqOXFcVDxB1kWaLgNMi/VceK4iXMMmHZm5YmSLy7oLfla9LhzJaXEhhBJMcwICVXgrHNzZib220jUEC11thcIplMnO3GF1LPeB1N+ULirY55Np0HSDYST0uipgoGW4dmIDdnNtld9/suOmXML7W3kCwJkEK8xnwrupUpu46A2PoD/Vc7StLGGGukdf2H7rLYtuL7Z5ulitaqGFXNWzNaCpgqtqmCpEwmFEKSCUoUZQgvQhCAQhJBJJCECKpgF7JaHczY6gEy6bf5KuVmEqZXTEjQxEgEwCDHUhUznS2N7ewwuAo02gOAiCS6/qDGwgFRdXoBr3+GDTzANOUWabZvRYWLrZajTmlrC0P3ygiJcDqIIKs4LxGnlh5MOmG9p5ZJ0giwXkzDLe3ZuOx9em6oGsYWyOQtcRD5dykGOX+q7uHua5lUPaWEcua7iDEdZ7riwLmEgZpJcXsccriMxDrgiAZzW+EuFY/Oazi4gvcA3QSdZEQNPwr25a9o6elNenTbDA2oA1pEkXyuJN/9yyeL4qcuVsDObWtMzMa6bHoq8ViIsIs1xMAXu3+iy8Tip5r5bkEjzdC0bDuqXdTj0rw2JIzNIHI0xpvm06Ls47iBh6NI5QS6AZIAjcWE7HXqsvF45jXiPqABI0sevu5cXHOLMqsy5pywAOkSD8m8dltxY/cUzyW8SaXVBaG5JBGt5i8bEFYFamcrg6xaRHcST9lp4XHufHM3y5cu+s3nv06qvG3JHUet+X+i1nV0re44+IVjZvSPwFysVuNpRkPUH7Kpq6eP0wy9r2K1qpYrmrRVYFMKAUwpEgpBRCkEAhEoQXppIQOUJIQBTSTQIrS/T2GNSraJbD4OhAcLRvsI7rNK6uD4vwqzHXAuHRqQRBjv/ZVz/zU4+xxWiCN8zQ5jouH0xoe5vvovM160uNhy35nTI2ED1X0HCUAXN8U5GPeAXNEEscCcpO0vA+e6y6lLD13PptYImoWPBhxDBAMbgxNjuuLGye29eM/1b2OkMgEWbLoHQ91qcK4g4hxfMFwAEyWkSWlv4XXi8O+o1lINYBmaS8eY2gNIHrPuu2nwdpyU3ECmTzOaCSXdyNIzDXS6tlZruIm9r8TVdVcJgNZ5hMTJ+s9OX8dVTxDEnXqBrG3fTdVnh1dtTwnNBAtmLczQNnEj0iVTxLDscXNaYa0ZjlJuZhrQNvqWcwlsX3Yx+I1CIaLueZtsNrLpdgTTaAQM0kFti4N3c6N9lmMquLjJywTB1M6SSV2B7Q1rWkueSTUePpuAL73Ero8dTTLe+wMJYXh2bQTbt/b1Xf/AKcsOV0jWXSOus+v7LT4Th8mR+QlhfyzFrQXEauNvlcrjLnTtJuNQeaB/wCv3WeWW18YxuJOlwAm3X2XOxdHFf8AqewVDF08f+Yxy9rmK1qrarGq6qYVgUGqYUiTU1EKSBoRCEHQhJCBlCEkDSKaSAUSY9rqSiUHpMbiZoiSLkECNZaJHp/RR4lg2tqN8OxIJadHWvEja6r4ZUpvpgOnMwGOhyjlj5AXbiawpvzPENNGoaYOzjmcB8kD3Xn5yy9f9dMu4z3YFzTnBEhofm6WECNJuBC0cexrMKxzTL5Ic4Eiz8wAgaCw+VXwzA+NQqvDuY5mwZyjJkLe+hOy6a1Zj6LadPej4riRJ/hnLl9bH/Cq7u4nrTI4bgXVW+I8FxdyDTK0XEmTe4NlDgfCGOc/NeHN5T2Pf1d8r13CaAOHpRzeW+sQJOnuPZeVwuKqNJysLnGoQCLc3mNzsO6S3vR7c3H/ANOlpc6nobxF9bz0vokf07Uaxjsoa2xmQbmLkC42HsvXcUw73hg0JfTzHYwHF1tR/ZZeEFQ1hTqOgD6Ro6fKO92uNuhCvMstaV1GJiMDiKLakvBpEnlzSZmRDSOU+mwVGLaJLmiMrRYbkgW9hC3v1diAGQLTEn/OuUrzwJLQ42zc5n+UAfeA1LUxicT/AOq7tA+wVTFGrUzOLupJU2Lsxmo577WtVrVW1WNVkJtU1EJhSJhNIFNA5QkmgvQgIQEoRKAgEIQgFEqSRQaPASS8tBjuBJ5oB/Za1eqcRh2UwP4janM2xMQbifpt7WWBwusWVWkakx8lajMwrPqtGUgudlbdsG0RsDp2XLzY97bYXpfwPFGmTSBI8VhFho9k3na2a/YLSw9A1MMMoa0MFRryBzFzoGUR8z1juvP42oW1Q9pP80W5XTztPTr/ALl6LgT3HDVI82YO62dOnsB8Lmyl00jq/TlFzMOWkEc0tudJMztssrBVYqmTlmoBENc43JcPQgC69DSoPoUXvdpBysMwHWmTsP6rzruAvaHPc5p2YA4gmYl03gRPdLO7sjtx3HWZg0EZmzO3MAQR6cxWCOI58S0yIpMdfq6HED/mRCr4rTpAubaQ0AEF0w0dNZLs4v8A9qzsHictRpb5s8mRIykXE9hv2WkQ1OLvJyB41IAB6hpm/p9yVm42oWif5WOP2gD/ADotLiL87+Uzk6dXST8CPled43iDETEm/cAJjN2It1GQ1XsCpauhgXc51jVY0KDVYEEgpJBSCkAUkgpIBCEIL0ICEBCAhCAQgIQCSaEFZMXGy9fw6vzCpaOUG1iHSD8EtXkXBa3Cauak5pIhuzgYIPcadfZY8+O8V+O9uni2IYawLBciCABBg81xaRH2XoOCU6QfkLruAAN4mwIJFjOgmdVicO4UKjuQloZBOUiPUjXv7qHHsBiKGUUiKjJL7iS7MAPMIJFlzZY+Xy1l0+jcRq03B9KC60OBEsLQAQ07TcWXmm4ltUFtM5iyRe5kBriCeo/deGxf6nxJD2uPhl5b5Z2BGs9x8LJwfEKlKAHGAZ3ifZV/Vle6mZSNTilnmRJJJE6z0+SFzUqmVwz2GsxJ38g2lVVsWa7gTsDt8Ls8N+UudlIbAAAAgmzR6X/utNax7RvtHDYrK174EvedTeNfeFj8Rq5nD0n50+0fK73kU6YmJOYfiVkPfmJJ3MrTjne1M71o2LoYqWBdDF0MkwrAoNCsCkMKQSAUggYTlJNA5SQhBcmhCAlCEIAohCEAiEIQRKswlbI8GYBsSOhUVW8KLNzRLqvV1cYykDSacric2eNBERG5Jtl7rs4PistLwnNLiATduY6EwBvoY/yMHC4hz2DcgCTuA21/spVabodLjlLA1zbB1jaCe5+64bjp0bdXFsCKrHGILXANGUtOlyc19v8Al8ebY0AnxPJMHKTMwIM7KNSvUohwFR0kQQ4k6bjeddVzte6JLSXWIAiHHdxn20UyZfZuNvh2Ho1Poc1rbudUeMzrGBlA0lcrq5JNxeIDYAkACT2AXLU4nmb4YBYJJdvYDSfWbIyGmJcQIaIGpgzPpsmvscXFHiwGsSZ1HQLgapVqmZxPUoYF1YTUYZXdW0wr2hV0wrmhXQm1SCQCkpEgpBRCkgaEJoFCE5QguhNAQgSE0kDSTQUAkmhAlFymolB0cJq5XxrI02JFwF6XBYVtSQwNPitOUOPlcItfsT1tK8c4rV4TxVgOWqS1pN3TGUzOZp20iO64/wAjju/KNuPKa1VfFcC5xc4nmmKhEDKR9Me1lz4PAhzmkVWsykAh7oy3iw3B7d1oOxWHDHBjvELn5XxbKyTzX1M5dNZWTTxFIEOacwaSYdpIsA6Op/dZeVs0vpVicEBVc1twwulx0ManpCz+JVw9wgl3Unr6LoxXEHQ4TzVCXPItr9I7LMXTx4fNZZZfACuptVbAuhjVuzTaFa1RaFYApDCkEoUgEDTQhA0ICaIEpKUJIlcmkhA0QkE0AhCEBKEykgEihCCDgueo1dJVTwg4KtEHYKksiw9V2vaqXMUahtyEJAK8sQ2mgVNqvaEmtVjWoJNCkAgBSAUhhMIAUkAEQgJoAJhCQQSzISQgsUkIQASCEIAoCaEDKSEIgimhCJQKrehCClypchCCCYSQgm1WNQhBNMIQgZU0kIBNCEAmkhEGhCEH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56" name="AutoShape 8" descr="data:image/jpeg;base64,/9j/4AAQSkZJRgABAQAAAQABAAD/2wCEAAkGBxQQEhQUEhQVFBQUFBUUFBQUFRQUFRQUFRcWFhUUFBQYHCggGBwlHBUUITEhJSkrLi4uFx8zODMsNygtLisBCgoKDg0OGxAQGCwkHyY0LDQvLCwsLCwsLCwsLCwsLCwsLCwsLCwsLCwsLCwsLCwsLCwsLCwsLCwsLCwsLCwsLP/AABEIAPEA0QMBIgACEQEDEQH/xAAbAAACAwEBAQAAAAAAAAAAAAAAAQIDBQQGB//EADgQAAEDAgQEBQMCBQMFAAAAAAEAAhEDIQQSMUEFIlFhEzJxgZFCobEGwSNS0eHwFIKiM2JykvH/xAAZAQEAAwEBAAAAAAAAAAAAAAAAAQIDBAX/xAAiEQEBAAICAgIDAQEAAAAAAAAAAQIRAyESMUFRBBMiMmH/2gAMAwEAAhEDEQA/APNoQhWDQkmgE0kICUSkUIHKEk0AhJX4bBvqHkaT30A9SbBRbJ7FKAt6j+lnuAJqUxMkNGZzoHQRf2TP6bgA+JN4OWm4gGQAJnW4t+FT92H2t4ZfTASW+zgdItcTVdIzAckAlgJc3LrIAK4cRwwBgfTcXtM3gAAi8SD0Ufuw+0+GTOQhC1UCEFCAQgoQCEIQJJNCAQkmgkkhNAkIQgE0IQBSQSmUCV+Ewj6rstNpceg2HUnYLc4B+mvHa17neY8tMWJbJbncfpbIIXs+HYOjSYWhkAF0xIDsvlJdrczrssOTm11j7aY4b7rzXD/0iG5TWzP3IplpA7Hcr09KjToNBFNvKMwzAEgWMG0A3iIss+txfK4tpMaBOp1dyggx6yqv42Jc1gg3F53BBk9BErmuWWV/qtZJJ0VLGl9ZrHOHM7K4umA0HykT5ROmllsccqsDHUW+WowszNsYsxpHoXiOi5K/D6WGp6NrYhzmg3MCD0FwI2WdxRuIr5ZpimATB0GWIAv7fCrn9pjz2NxdQsu5haS5hc1ozGo3JDi/zQQY9isCvxN+HY+mNXHXYA6/heqw36fLJ/iNtctDhbvft+Fg8SwJbULRz3zBxLIO4sVXHKb0tYz8LVLm313/AKq5dVWiC2Ygw0yAIynU8ukfhcc9V3cXL5dOfPDxSQlKFszSKSJQgSEIQCSaEBCaimgaEJoEhAQgEJoQJCaAJKD33BMU1rWBrRHhtJJdBswDbUTJ1WlxOq61JrmyRmkmY5QAGxvA+6zsDgjTptDiLMAIta0X3N5Wth4DZaJceWbco3cY0Xl3LWXTq10x8Dwiq9zuUAW82riJHNHstanwmpTPLAc5oGYmMoJuAAZtA3W5g/IINyJJ7lSqYYSC7M6x3sCIIET6q3dN6ZWBw5Y4tdWggZ3BrQzW05twrOI4U1mluQlszmzNMkXAyhLitY06jHEZZaWkTfKD2EfV1Wfj8DUcROWWmS9riS5smGgOMTr86JlPtEqnifD202F0GSIOUXjci0hYPEuC52mGECPMQC0AaWNz7dV6V1cy5skvnK5zmtIAgHXrB2XDxQ18pDSwmJgXcerbDaJCyvVXjxHD8GWl4MiplIAlsdw4H0XAJiDq2x9Nj8L0NWpWbzgMJ8rwQbh2+uu3wvMPDWuOXW5ymxbGrfz8Lbiz72jOdLcyYKpJUpXoS7ci5Cg1yakSQlKEDAQhCAQhNAJpBOUAhBKEBCScoQC3/wBK4AF4rPBLGk5R/M4b+g/PosKlTLnBo1cQB6kwF9JweALWMptgMDYmJJ0JPrGb5K5/yM7jjqfLTjx3d0NqZwCQAKl4juAB9iu2GttcNPK4x0iZIt7KOEwwDg+b5RAkAd7byfwujE0ZaCHDNIgiYk2JiY94Xnuh3YWqIgCzraRA0kDZddVxIEiIIgg3kbx7qOGpwwbkamNSNfRDxcGTvba51W2O9KX2jXptrAhxykeVw1aeo+yxnY59JzaFRshwhtUEgET0vcCftrMrXqsd27+mhXDi2ZiZALg12W05TIykg9IU2/ZIhxSjS8xOURkJAgwe25WBisGTLRWBEA8ztA0CHDtf8LuwxFapndUfka1n8OS3nbMl973/AB01jxDCtdnyxcACB11HcWFllySRbGvO4vDClRcGHMXy1gBkGd/YXXhqFHMXTeHSTvO8Fe4xmGEgU2DxRzE6ARaZJiLDRecx+G8Oo6Bcw4xpexj3BUceWul8ptm1REA6i3r3Sa5X4ySJI/8AosuRrl6XFd4uTkmqvBUwVSCptK1UWgpqEpgoJSiUpTQCEIQSlAQhABCE0CTCEINf9K4bxMSy05Zf8WH3IX0d2HILR9JmIOkiPi4tovA/pGWmq8GCPDbPZ7r/AIXtMJVdUzE7U2Ob3LJNv5eb8Lz/AMnP+nRxzpo4fCQ5z9DlBIJJk6RJ6a6brpdSIAaQCYzE6RPrP7aLiwHEWVHBn1CM2sAmPm5aumvU5ozZRa4MEwCBJ6a/CzmtbWvt14StmAOXLIO820uuepi3AEhrXGYa2csxqJO6f+sAbbpf1XHiHMOQmLHM2+8EH9lPkjSVTH4h5IZSFNuhNU7Rcgi0fKtpVRncCQXhozAdDMa+h+FUK+YQbxeO0x+65OI40MBIEktiY5j0uO5+6rnyTSZjXJiqrW0w5rXEv5naSXEEm3X0WazHDUSGizyfpIGjtxssviv6lfl8OmzJDQC8nmaTIPLGsKng2De0io8ubc5y7NzgW3g6RcrPw68rV9/Dvx4Dmkm4AkQbjuDsvNYyqZAEOOVwEggkiCGkdZWhxAZGuDHZWTLpFtJJEaaQsyph8zoB8pAFujmFwnuFbCFrjq4tr235TJGU6jSfvKzmld+KwrSXdS8un1OkLO3Xfw6705uRe0qxpVLVYCuhmtCkCoApoJhNRTCBwmiUIJEIKE0CQEIQMoQhB6j9E6vHW0ddx/ndeupTTy5ZlwcLDM3zEwTtrZeC4HiPCa5wBJzsb7Ei8ey9oMY0kXABykEnlzT+en/kF5f5U/t08fpXi8eMLnMMIN3ZRD2unzETpdWni2HqEO8eSWHK0gt9jP1XNl00iA94qAEGDJFiIM/uV5PEcXpOr03UWzRNiYNoPMIOx5Sox1cVvl66lV8TSRIzXjWSCe4hcuKxEGwgB4BmdCYO2kwe0IxdTwnhzTAcBDWibw4Ehtui48RznWGukbwZbGY+5KyuWl5FjMScwi8lzCNdHWA9RN+y5+MVgBedSOUSR/3AdiVTga5gOLYaYcO02MdoVeMxk0qj4h1w0m+hGX0l0ql9renJjMIyrVGR4FQjM+dC1rWxb1i/qliqjmOFMSWyTnJnpIf2JMSsXB1nEuJOR1zSc6SSZIeJ0ynp2JGi28HjQ6S+Gn6s0WJygR1utfG+qrtTXwMtcXkAEEEAizbD3gkfKx+H0y0czpcHmfTyj2MfZbvGntzwCCMum5M6Hp1+F57EUyA4NJblylpEWd0E7R+VrJrpS99quIvAeR1aPmSsVx5j6ldnil3mMm17X9AuCbn1XVw+6x5PS5pVrSqGFWtK6GS0FTCraphSJpqIKcoHmQlKEFyEIKARKEIBOUoQg6sHicgcDcHLI/8AEyD8x7L0vD8QazMrHcoIdYAnXKSARJgGY7LyDhIVuH4qcMQGXLmmC3TN1i3TT1XH+Rx7u4348unuq/GRyiTlDCPEIvyi4J3Np94WHQoteWZQGh9LMQbE85EmfYrFHGXVmlpBLSGtu3+UXcS3cxpddAxIfl8QljQ0CGkCXACSS/00C5ZLj1W3Xw9lxfEB7aZpcxa7TSbSIPysnjPF2vHhXZUJETJEauuJ129FgUOJBjuV2aDZggOJGhklwNpU8Biml+Yh4eQYIBLQNokxa+yrOO+zfwuwuLrYVxZArUHXY5pu2O3Q6wo8Q4mW1QywDWze5mdCdxM22kqVSjVvDXEG4JblF7DSd1xYjhjyM5JLt5DtAZMEnXRW1Ld5HrqOXFcVDxB1kWaLgNMi/VceK4iXMMmHZm5YmSLy7oLfla9LhzJaXEhhBJMcwICVXgrHNzZib220jUEC11thcIplMnO3GF1LPeB1N+ULirY55Np0HSDYST0uipgoGW4dmIDdnNtld9/suOmXML7W3kCwJkEK8xnwrupUpu46A2PoD/Vc7StLGGGukdf2H7rLYtuL7Z5ulitaqGFXNWzNaCpgqtqmCpEwmFEKSCUoUZQgvQhCAQhJBJJCECKpgF7JaHczY6gEy6bf5KuVmEqZXTEjQxEgEwCDHUhUznS2N7ewwuAo02gOAiCS6/qDGwgFRdXoBr3+GDTzANOUWabZvRYWLrZajTmlrC0P3ygiJcDqIIKs4LxGnlh5MOmG9p5ZJ0giwXkzDLe3ZuOx9em6oGsYWyOQtcRD5dykGOX+q7uHua5lUPaWEcua7iDEdZ7riwLmEgZpJcXsccriMxDrgiAZzW+EuFY/Oazi4gvcA3QSdZEQNPwr25a9o6elNenTbDA2oA1pEkXyuJN/9yyeL4qcuVsDObWtMzMa6bHoq8ViIsIs1xMAXu3+iy8Tip5r5bkEjzdC0bDuqXdTj0rw2JIzNIHI0xpvm06Ls47iBh6NI5QS6AZIAjcWE7HXqsvF45jXiPqABI0sevu5cXHOLMqsy5pywAOkSD8m8dltxY/cUzyW8SaXVBaG5JBGt5i8bEFYFamcrg6xaRHcST9lp4XHufHM3y5cu+s3nv06qvG3JHUet+X+i1nV0re44+IVjZvSPwFysVuNpRkPUH7Kpq6eP0wy9r2K1qpYrmrRVYFMKAUwpEgpBRCkEAhEoQXppIQOUJIQBTSTQIrS/T2GNSraJbD4OhAcLRvsI7rNK6uD4vwqzHXAuHRqQRBjv/ZVz/zU4+xxWiCN8zQ5jouH0xoe5vvovM160uNhy35nTI2ED1X0HCUAXN8U5GPeAXNEEscCcpO0vA+e6y6lLD13PptYImoWPBhxDBAMbgxNjuuLGye29eM/1b2OkMgEWbLoHQ91qcK4g4hxfMFwAEyWkSWlv4XXi8O+o1lINYBmaS8eY2gNIHrPuu2nwdpyU3ECmTzOaCSXdyNIzDXS6tlZruIm9r8TVdVcJgNZ5hMTJ+s9OX8dVTxDEnXqBrG3fTdVnh1dtTwnNBAtmLczQNnEj0iVTxLDscXNaYa0ZjlJuZhrQNvqWcwlsX3Yx+I1CIaLueZtsNrLpdgTTaAQM0kFti4N3c6N9lmMquLjJywTB1M6SSV2B7Q1rWkueSTUePpuAL73Ero8dTTLe+wMJYXh2bQTbt/b1Xf/AKcsOV0jWXSOus+v7LT4Th8mR+QlhfyzFrQXEauNvlcrjLnTtJuNQeaB/wCv3WeWW18YxuJOlwAm3X2XOxdHFf8AqewVDF08f+Yxy9rmK1qrarGq6qYVgUGqYUiTU1EKSBoRCEHQhJCBlCEkDSKaSAUSY9rqSiUHpMbiZoiSLkECNZaJHp/RR4lg2tqN8OxIJadHWvEja6r4ZUpvpgOnMwGOhyjlj5AXbiawpvzPENNGoaYOzjmcB8kD3Xn5yy9f9dMu4z3YFzTnBEhofm6WECNJuBC0cexrMKxzTL5Ic4Eiz8wAgaCw+VXwzA+NQqvDuY5mwZyjJkLe+hOy6a1Zj6LadPej4riRJ/hnLl9bH/Cq7u4nrTI4bgXVW+I8FxdyDTK0XEmTe4NlDgfCGOc/NeHN5T2Pf1d8r13CaAOHpRzeW+sQJOnuPZeVwuKqNJysLnGoQCLc3mNzsO6S3vR7c3H/ANOlpc6nobxF9bz0vokf07Uaxjsoa2xmQbmLkC42HsvXcUw73hg0JfTzHYwHF1tR/ZZeEFQ1hTqOgD6Ro6fKO92uNuhCvMstaV1GJiMDiKLakvBpEnlzSZmRDSOU+mwVGLaJLmiMrRYbkgW9hC3v1diAGQLTEn/OuUrzwJLQ42zc5n+UAfeA1LUxicT/AOq7tA+wVTFGrUzOLupJU2Lsxmo577WtVrVW1WNVkJtU1EJhSJhNIFNA5QkmgvQgIQEoRKAgEIQgFEqSRQaPASS8tBjuBJ5oB/Za1eqcRh2UwP4janM2xMQbifpt7WWBwusWVWkakx8lajMwrPqtGUgudlbdsG0RsDp2XLzY97bYXpfwPFGmTSBI8VhFho9k3na2a/YLSw9A1MMMoa0MFRryBzFzoGUR8z1juvP42oW1Q9pP80W5XTztPTr/ALl6LgT3HDVI82YO62dOnsB8Lmyl00jq/TlFzMOWkEc0tudJMztssrBVYqmTlmoBENc43JcPQgC69DSoPoUXvdpBysMwHWmTsP6rzruAvaHPc5p2YA4gmYl03gRPdLO7sjtx3HWZg0EZmzO3MAQR6cxWCOI58S0yIpMdfq6HED/mRCr4rTpAubaQ0AEF0w0dNZLs4v8A9qzsHictRpb5s8mRIykXE9hv2WkQ1OLvJyB41IAB6hpm/p9yVm42oWif5WOP2gD/ADotLiL87+Uzk6dXST8CPled43iDETEm/cAJjN2It1GQ1XsCpauhgXc51jVY0KDVYEEgpJBSCkAUkgpIBCEIL0ICEBCAhCAQgIQCSaEFZMXGy9fw6vzCpaOUG1iHSD8EtXkXBa3Cauak5pIhuzgYIPcadfZY8+O8V+O9uni2IYawLBciCABBg81xaRH2XoOCU6QfkLruAAN4mwIJFjOgmdVicO4UKjuQloZBOUiPUjXv7qHHsBiKGUUiKjJL7iS7MAPMIJFlzZY+Xy1l0+jcRq03B9KC60OBEsLQAQ07TcWXmm4ltUFtM5iyRe5kBriCeo/deGxf6nxJD2uPhl5b5Z2BGs9x8LJwfEKlKAHGAZ3ifZV/Vle6mZSNTilnmRJJJE6z0+SFzUqmVwz2GsxJ38g2lVVsWa7gTsDt8Ls8N+UudlIbAAAAgmzR6X/utNax7RvtHDYrK174EvedTeNfeFj8Rq5nD0n50+0fK73kU6YmJOYfiVkPfmJJ3MrTjne1M71o2LoYqWBdDF0MkwrAoNCsCkMKQSAUggYTlJNA5SQhBcmhCAlCEIAohCEAiEIQRKswlbI8GYBsSOhUVW8KLNzRLqvV1cYykDSacric2eNBERG5Jtl7rs4PistLwnNLiATduY6EwBvoY/yMHC4hz2DcgCTuA21/spVabodLjlLA1zbB1jaCe5+64bjp0bdXFsCKrHGILXANGUtOlyc19v8Al8ebY0AnxPJMHKTMwIM7KNSvUohwFR0kQQ4k6bjeddVzte6JLSXWIAiHHdxn20UyZfZuNvh2Ho1Poc1rbudUeMzrGBlA0lcrq5JNxeIDYAkACT2AXLU4nmb4YBYJJdvYDSfWbIyGmJcQIaIGpgzPpsmvscXFHiwGsSZ1HQLgapVqmZxPUoYF1YTUYZXdW0wr2hV0wrmhXQm1SCQCkpEgpBRCkgaEJoFCE5QguhNAQgSE0kDSTQUAkmhAlFymolB0cJq5XxrI02JFwF6XBYVtSQwNPitOUOPlcItfsT1tK8c4rV4TxVgOWqS1pN3TGUzOZp20iO64/wAjju/KNuPKa1VfFcC5xc4nmmKhEDKR9Me1lz4PAhzmkVWsykAh7oy3iw3B7d1oOxWHDHBjvELn5XxbKyTzX1M5dNZWTTxFIEOacwaSYdpIsA6Op/dZeVs0vpVicEBVc1twwulx0ManpCz+JVw9wgl3Unr6LoxXEHQ4TzVCXPItr9I7LMXTx4fNZZZfACuptVbAuhjVuzTaFa1RaFYApDCkEoUgEDTQhA0ICaIEpKUJIlcmkhA0QkE0AhCEBKEykgEihCCDgueo1dJVTwg4KtEHYKksiw9V2vaqXMUahtyEJAK8sQ2mgVNqvaEmtVjWoJNCkAgBSAUhhMIAUkAEQgJoAJhCQQSzISQgsUkIQASCEIAoCaEDKSEIgimhCJQKrehCClypchCCCYSQgm1WNQhBNMIQgZU0kIBNCEAmkhEGhCEH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58" name="AutoShape 10" descr="data:image/jpeg;base64,/9j/4AAQSkZJRgABAQAAAQABAAD/2wCEAAkGBwgHBgkIBwgKCgkLDRYPDQwMDRsUFRAWIB0iIiAdHx8kKDQsJCYxJx8fLT0tMTU3Ojo6Iys/RD84QzQ5OjcBCgoKDQwNGg8PGjclHyU3Nzc3Nzc3Nzc3Nzc3Nzc3Nzc3Nzc3Nzc3Nzc3Nzc3Nzc3Nzc3Nzc3Nzc3Nzc3Nzc3N//AABEIAM8AXgMBIgACEQEDEQH/xAAcAAACAgMBAQAAAAAAAAAAAAAABgUHAQMEAgj/xABBEAABAwMCAwYCBwYCCwAAAAABAgMEAAURBiEHEjETQVFhcYEikRQVMkJScqEIFiMzYsGSslRjc3WCk6Oxs8LR/8QAFAEBAAAAAAAAAAAAAAAAAAAAAP/EABQRAQAAAAAAAAAAAAAAAAAAAAD/2gAMAwEAAhEDEQA/ALxooooCsdN68OvNMp53XEISOpUoAUuSdWJlrMbTERd2fOwkJymI2fFT3Q48E8xoO7UWqLPpxhLl2mIZU4D2TI+Jx0juQkbnqPnVfXXjElkgNwEQG1J5guevndx3YZbJP+JSR51PaghaSg29TmvJUCVNdwtxx88qyR0DSQeZKR3AepJJJKcxxK4c2B1Ldj0644lG/bNRUJOfVZ5ifWg4rldrrrMI5rVqm6RyQTEShEKKvyPKFEj1WfUVuY0FrKdJROttpsmlnUEci477iXQnwygqBz35G9OOgeKVu1hd3rb9FXBfCeeOlxwK7ZI692yh1xvtnwp6nzI1viOy5jyGWGUlbji1YCQPOgQJF41XodbbuoD9fWPH8WewzyPxd9ytI2UnfqPD5v8AAnRrhDZlwnkPx3kBbbiDkKB76oHQ/FBuBq+9yb5KfVarg4t1KeQq5Fc3wYSOnwbH0FWXHW1ZYqNSaY539OSsvy4KGyOzB6vMpO48VI6EbjfqD5RWqM+3JjtvsLS406kLQtJyFJIyCPKttAVhRASSSAMbk91ZpZ4kXb6m0VdpaV8rvYFpnrnnX8IxjzNBC8PXImrm7rfbjEalFVydbiLfHaBLKQkJCAdkjbO3U70+8qUpASAEjoBtVGcOeIKNIWePY7/ZJ0GKyHCZpbUSpwqKt0coxscdT0+V4Q5DcuK1IZKi26gLSVJKSQRkbHcUHyzxV0/dLLfUyr1KRIl3HnfJSoq5BnATk+A29qU7dAm3KSItujPyX19GmEFaj7CvpjiJw+OtL9Z3nZCWIUVDgkqTu4scySEp8M/Fv3eFNtjsVssUNMS0wWIrKQBhtO6vMnqT5mgpOz2G48MYzd5csf1hdFslSn3ZIZYgpI+zk7KWd879wx1pSvl91pxDcSTFmyYwV/DjQo6+xSfPHU+ajt5V9F3fRtkvd1buN2iGW60lKW23XVFpOM78meUnfvB6Cp1llthpLTLaG20jCUoSAAPIUHznpXgpfri827fVItkPOVp5gt5Q8ABkD1J28DX0LbbfGttujwIjYRGjtJabR1wkDA9a66KBT07JFkvknTD+EskGVa+4Fkk8zQ/Ieg/CU+FNlJPFKNKatUK/21lTk6yykyUhHUtHZ1PoU9fSm+FKZmw2JUZYWy+2lxtaTkKSoZB+RoNxOKRru2nWOr41tSCu0WN7t5qiPgdlYHZtDx5QSpXqBU3qy4yWIrNvtSwm63BfYxlFPN2Q6rdI8EpyfXA767rBaI1jtTECJzKQ2MqcWcrdUTlS1HvUTkk0HcptKxhYCh4HevQGKzRQFeVqCRkkADqTXqua5xROt8mIVqQH2VtFaeqeZJGR86D1DlsTY7cmI8h5hwZQ4g5SoeINb6itMW9Vn09brY6Wy5FjoaUWyeUlIxkZ33qVoCiiig8qAUClQBB6g99KPD6QtoXmwu7G0T1tMJ8I6vjaHoAce1OFJEZSLbxXufPlKLhaWnth1U24UH9FD50Hbp9tVz1Very8CUxl/VsME5AQnCnFD1WcH8gpqpf0KpDunGX20lIfefdPmVPLOfemCgxWaKKAooooK24gJXpXU9r1o1IlGKXUxLk3zFSEMKGAQnuwd/UirDiSGZcZqTGdS6y6kLbcQchSSMgitV0t8e6W+TCmNhxiQ2ptaVDbBGKQ+F092xJkaLv0hDdxgPEQg4rBksHJSpGeoGFbd3tQWPRWOorNAdKQdWqTF17bpTxAbXan2wT0yHWj/en0jOPKqu4+yfoGnrdMb2dTM7IEeCkEn/IKBh4Qqzw5sZ3/AJKhuc/fVTjSLwTX2nDa1f09qn/qKp6oCiiigKKKKDB6Uo3nU0ZentRXOzJDs6yh5jnW1nkdSnfHiNxn0puPQ1D6c0/FsDEtmIpaxKluynCs/eWc49BsKDutMh2Xa4cl9BbeeYQ4tBH2VFIJH6111ijfNBmqm/aOGdH2/wD3in/xuVbNU3+0nIULLZoiRkOSVuHH9Kcf+9A58JoqYeiIjCTkIfkD0w8sf2pxpP4cFyIxeLNJRyPwLm9t+Jt1XaoUPIhR+RpvyKDNFFYyKDNFYzWaAoqIvGp7FZNrrdocVWMhDjoCj6J60p3bi5YokRci3xbjcW0AFTjUVaGwM4yVKAoLDryVADJ2Hia+f77x3ustpTVltjMHOQHnV9soDyGAAfnUjwv0pN1YVag1fKuEpDjhUyw86Q26nH2iPw56AYG3eKC5E3e2qliIi4RFSiM9gH0lePy5zSbeLfH1XxBcgSClUa024Faev8V5eR8kt/rWda6XsdssUeVbLTAhSI86H2chmOlC0AyGwcKAz31jhdFkPydSaimDDl0uK0tf7FolKf7j2oJCfKbtHEBl1z4GLhaXO1OOq2FBSfflWv5DwpG0QZ3FWPdJF7vFzisx5IDEaC6Gm0pUCd8DKj3b028To2H7BcSoJbZmLjOrUcBKH2lIyT4c3KPel39nJhxrT12LiSk/TuQgjoUoGR+tAwx+Flpj4Dd41CAOoFxUAfkKloWjIsNfM1eL+rHRLl1dUkexOKZqKCDVpplaiV3S8HPUC4OJH6EVp/cuzqWVvG4vknJ7e5SHAfYrxTFRQQkPSOnYT3bxbJb0Pde1+jpK/wDERmpV2Mw9HXHdaQtlaeVTakgpUPAjpit1FArL4c6OWoqOnoIJOdkYHypjixWIjCGIzSGmmwEpQhOAAOgxW6ighNadh+6tzEllL6DHUA0r76zsgevNjHniunTlsFmsNvtqVc30aOhtSvxKA3PucmobW8tH07TlqWMpn3NBWP6Wh2v+ZKKax0oFjiQqM3pGU9OabdjMusOOocTlJSHUZyO/bNS1jsdssEQxLPDaiMFZWUN96jgZOe/YfKo/iBb13TRV6htDLjkRZQPFSRzAfMV36anfWWnrZOzn6RFbcJ8ykGgkqKX9Z6vtmjrYidde1UHHOzaaZSCtxXlkgYHjmqpf4zX69XVqDpe1wmOc4SZroJV6kqSkem9Be1FUJqfX3EvSr0Y3yJAZS8Vdn/CCkOY2IylWR1B7jVrcPdTDVml4t0Ultt9XMh9tB2StJwfY7H3oGWijuqsuK/EoaZP1RakpXdXUZW4rdMVJ6Kx3q7wPc+FA23XWVitVwatsmcF3B1YQiJHQp13J8UpBx74qeSeZIOCM9xqp+GcuFBEYWmxSZDcnJmaglrbbU6okkqwVFXLnoOtWwghSQUnIPQ+NAh69URrnQhH+mSBg/kTT7Ve8S3Fo1XoYISN7mr4vDZIx+p+VWHQeVgKSQoZB2Ipe0E2YmnWrYvIXbnXIhB6gIUeQ+6Cg+9MdKt4kfu5qONcVEC23RxEWWMfy38Yad9CByH/g8KBhnwYlxjqjz4rMlhQ+Jt5AUk+xqrdbcFbdck/SNLlu2ydyphZUWXP+5R7DHlVtCs0HzxJ4d8RL/Jttqv7oVb4ZKG5K3kKS0g4yRj4lHA2z4dRV82W1xrNa4tthI5I8VoNoB64HefM9a7qKDB6VSb+k42vLRqt5hCfr+Le5HZvK25gnAS3+UpAHkd6uzqK5INrg29chcGK0wqS6Xny2nBcWeqj4mgoPg9G0/KnXDSuq7NGVcS6VMKfb/iZAwtvPUEYyMedfQMGJHgQ2YkNpLMdlAQ22nolI6AUKiR1PpkKZbLyQQlwoHMM+B61voK84k4f1boWJv8dxW7t1+AJP96sOq6uObvxntjKElbNkt7jzih0S47lIB9sGrFHSgKW+I1u+tNEXiMlPM4IynWsdedHxJx7gUyVrfaS8ytpwZQtJSoeRGKCM0lPXdNMWqe4oKXIiNuKIPeUjP61L0ncJ+0Y0c1bpCgXrdIfiL2x9hxWP0IpxoCiiigKKKKArW+6hlpbrqwhtCSpSicAAdTWykniM+5clW7SUJzkfvThTIWDu1GR8Th9x8I9TQauF0VUxN41U+khy+TFOMhQIKY6CUtj5b/KnutEKKzCisxYzaW2GG0ttoSMBKQMAD2rfQFB6UUUChb3/AKs4iXK2cnKxdYqJ7RHQuow24PUgNn2NN9JHElz6oXY9TJT8NsmhEkjujujkX8jyH2p15gpIIOx76D1RVF6c4kOSeJlwe1DejBs8ZLyI8Yk9kSFBIBAG5xlWTVhPcUtFNKbSq/MHn3BQ24oD1wnagcT0pB0/rC4XXiderByNi2QGPhIT8ZcBSCSfPmV8hXLceNWkIrKlRnpc1edkNR1Jz7rxSTwuvT974uXO7wYqkRZjbheQteS2k45T5nKR8zQX8elV/wAPWnL3qG+6tmpz2shUG3535I7aiDj8yuvmDTTqi4OQLO6Yo5psgiPERjPM6vZPsPtHwANbdNWdiwWOHa4xKkRm+UrV1WrqpR8yST70EnRRRQFFFY7qCP1Damb5ZJtrkEhuWypoqHVORsR5g4PtUJwzuMidpZmLcTi421xUKWnvC2zgH3Tyn3pmT2xfUClsMco5SFHmKt85GMY6d9LTcePYdbKdSjs2b80E7H4RIaBwMeKkE/8ALPjQSV20tYbuCLlaIcglXMVKaHNnxyN6T43BTR7SnS61Of5zlIck4DfknlA29c0y650wrVVnMRm4SYD6Fc7TrLhA5sYwoDqN6rpnTPFfTKUfVN7YubCVfyXHebPke0Gw9FUFi2LQumbClSbdaI6VOJ5VLdHaKUPDKs1OsxmIqOSMy2yj8LaAkfpSboe96tflvRdbW6FAUQDFW28kKePekI5jnxztUjdZMjUE92yWx1bMNk8tymoJBH+obI++R9o/dB23IwGLRnUF+cvKt7dBK49uHc4v7Lr36ciT4cx6KppFaYkZmHGZjRm0tMMoDbbaBgJSBgAeQFbqAooooCiiigKh9UWVN9tDkRLpYkpUl2LIAyWHknKF+x7u8ZFTFB3FAv6S1Ei+RHGnwGLpDV2U+KftNODYkD8KsZB8DU/t40tX7SEe4XNF5t0p22XttHImawAedP4XEHZaduh+fSl+4Q+J7rTVvjTbKhCiQ5c2woOBOR9wjAOM9M+ooIzVmk7RqbiCym1PS0XeM43IuMtl/wCGKgAciQDnDh5dgMY3J8Ks62W+NbITcOG0G2WxsO853JJ7yTuSdyTUTovScPSdsVGjOOPyHl9rKlOnK33O8n/5/fNMNAUUUUBRRRQf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" name="Obrázek 9" descr="hlava zeny 00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000761" y="1214422"/>
            <a:ext cx="2547080" cy="4786346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6357950" y="6143644"/>
            <a:ext cx="228601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Zdroj: Svoboda 2010 </a:t>
            </a:r>
            <a:endParaRPr lang="cs-CZ" sz="1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786314" y="6357958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5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6. </a:t>
            </a:r>
            <a:r>
              <a:rPr lang="cs-CZ" dirty="0" err="1" smtClean="0">
                <a:solidFill>
                  <a:srgbClr val="002060"/>
                </a:solidFill>
              </a:rPr>
              <a:t>Pavlov</a:t>
            </a:r>
            <a:r>
              <a:rPr lang="cs-CZ" dirty="0" smtClean="0">
                <a:solidFill>
                  <a:srgbClr val="002060"/>
                </a:solidFill>
              </a:rPr>
              <a:t> pod Pálavou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3" name="Obrázek 2" descr="Pavlov I 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57157" y="1357298"/>
            <a:ext cx="5238787" cy="392909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857884" y="1643050"/>
            <a:ext cx="285752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v sousedství Dolních Věstonic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vykopávky započaly v roce 1952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v roce 1957 nález rituálního pohřbu muže ve skrčené poloze zakrytého mamutí lopatkou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kamenné industrie </a:t>
            </a:r>
            <a:r>
              <a:rPr lang="cs-CZ" dirty="0" err="1" smtClean="0"/>
              <a:t>gravettienu</a:t>
            </a:r>
            <a:r>
              <a:rPr lang="cs-CZ" dirty="0" smtClean="0"/>
              <a:t> (typické </a:t>
            </a:r>
            <a:r>
              <a:rPr lang="cs-CZ" dirty="0" err="1" smtClean="0"/>
              <a:t>pavlovien</a:t>
            </a:r>
            <a:r>
              <a:rPr lang="cs-CZ" dirty="0" smtClean="0"/>
              <a:t>)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nálezy půdorysů chat s mamutí kostmi na obvodu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řezby z mamutoviny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001024" y="6357958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7. </a:t>
            </a:r>
            <a:r>
              <a:rPr lang="cs-CZ" dirty="0" err="1" smtClean="0">
                <a:solidFill>
                  <a:srgbClr val="002060"/>
                </a:solidFill>
              </a:rPr>
              <a:t>Mladeč</a:t>
            </a:r>
            <a:r>
              <a:rPr lang="cs-CZ" dirty="0" smtClean="0">
                <a:solidFill>
                  <a:srgbClr val="002060"/>
                </a:solidFill>
              </a:rPr>
              <a:t> u Litovle (</a:t>
            </a:r>
            <a:r>
              <a:rPr lang="cs-CZ" dirty="0" err="1" smtClean="0">
                <a:solidFill>
                  <a:srgbClr val="002060"/>
                </a:solidFill>
              </a:rPr>
              <a:t>Třesín</a:t>
            </a:r>
            <a:r>
              <a:rPr lang="cs-CZ" dirty="0" smtClean="0">
                <a:solidFill>
                  <a:srgbClr val="002060"/>
                </a:solidFill>
              </a:rPr>
              <a:t>)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3" name="Obrázek 2" descr="Mladečské jeskyně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57158" y="1285860"/>
            <a:ext cx="5429287" cy="4071966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286512" y="1571612"/>
            <a:ext cx="25003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Mladečské</a:t>
            </a:r>
            <a:r>
              <a:rPr lang="cs-CZ" sz="2000" dirty="0" smtClean="0"/>
              <a:t> jeskyně - vchod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5720" y="5786454"/>
            <a:ext cx="64294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nálezy učinil J. </a:t>
            </a:r>
            <a:r>
              <a:rPr lang="cs-CZ" dirty="0" err="1" smtClean="0"/>
              <a:t>Szombathy</a:t>
            </a:r>
            <a:r>
              <a:rPr lang="cs-CZ" dirty="0" smtClean="0"/>
              <a:t> (1881 – 1882) aj. </a:t>
            </a:r>
            <a:r>
              <a:rPr lang="cs-CZ" dirty="0" err="1" smtClean="0"/>
              <a:t>Knies</a:t>
            </a:r>
            <a:r>
              <a:rPr lang="cs-CZ" dirty="0" smtClean="0"/>
              <a:t> (1903 – 1904)</a:t>
            </a:r>
            <a:endParaRPr lang="cs-CZ" dirty="0"/>
          </a:p>
        </p:txBody>
      </p:sp>
      <p:pic>
        <p:nvPicPr>
          <p:cNvPr id="6" name="Obrázek 5" descr="Mladečské jeskyně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86380" y="2571744"/>
            <a:ext cx="3571868" cy="2678901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8001024" y="6286520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4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Mladečské jeskyně, východ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0035" y="500042"/>
            <a:ext cx="5524538" cy="4143404"/>
          </a:xfrm>
          <a:prstGeom prst="rect">
            <a:avLst/>
          </a:prstGeom>
        </p:spPr>
      </p:pic>
      <p:pic>
        <p:nvPicPr>
          <p:cNvPr id="3" name="Obrázek 2" descr="od Mladečských jeskyní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500562" y="3482578"/>
            <a:ext cx="4214810" cy="3161108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215074" y="714356"/>
            <a:ext cx="24288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Mladečské</a:t>
            </a:r>
            <a:r>
              <a:rPr lang="cs-CZ" sz="2000" dirty="0" smtClean="0"/>
              <a:t> </a:t>
            </a:r>
            <a:r>
              <a:rPr lang="cs-CZ" sz="2000" dirty="0" smtClean="0"/>
              <a:t>jeskyně </a:t>
            </a:r>
            <a:r>
              <a:rPr lang="cs-CZ" sz="2000" dirty="0" smtClean="0"/>
              <a:t>- východ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357422" y="6000768"/>
            <a:ext cx="20002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Pohled od jeskyní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Mladečské jeskyně, vchod5.JPG"/>
          <p:cNvPicPr>
            <a:picLocks noChangeAspect="1"/>
          </p:cNvPicPr>
          <p:nvPr/>
        </p:nvPicPr>
        <p:blipFill>
          <a:blip r:embed="rId2" cstate="print"/>
          <a:srcRect t="13228"/>
          <a:stretch>
            <a:fillRect/>
          </a:stretch>
        </p:blipFill>
        <p:spPr>
          <a:xfrm>
            <a:off x="428596" y="3714752"/>
            <a:ext cx="4357686" cy="2835910"/>
          </a:xfrm>
          <a:prstGeom prst="rect">
            <a:avLst/>
          </a:prstGeom>
        </p:spPr>
      </p:pic>
      <p:pic>
        <p:nvPicPr>
          <p:cNvPr id="5" name="Obrázek 4" descr="Madečské jeskyně, vchod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71472" y="285728"/>
            <a:ext cx="3039187" cy="3286148"/>
          </a:xfrm>
          <a:prstGeom prst="rect">
            <a:avLst/>
          </a:prstGeom>
        </p:spPr>
      </p:pic>
      <p:pic>
        <p:nvPicPr>
          <p:cNvPr id="2" name="Obrázek 1" descr="Mladečské jeskyně, vchod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929058" y="428604"/>
            <a:ext cx="4786314" cy="358973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929190" y="5072074"/>
            <a:ext cx="39290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lebky a části koster, kamenné industrie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hroty z kostí pleistocenního stáří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Vrch </a:t>
            </a:r>
            <a:r>
              <a:rPr lang="cs-CZ" dirty="0" err="1" smtClean="0">
                <a:solidFill>
                  <a:srgbClr val="002060"/>
                </a:solidFill>
              </a:rPr>
              <a:t>Třesín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3" name="Obrázek 2" descr="Třesín, jeskyně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5720" y="1285860"/>
            <a:ext cx="4214842" cy="3161132"/>
          </a:xfrm>
          <a:prstGeom prst="rect">
            <a:avLst/>
          </a:prstGeom>
        </p:spPr>
      </p:pic>
      <p:pic>
        <p:nvPicPr>
          <p:cNvPr id="4" name="Obrázek 3" descr="Třesín, vyvěračka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67219" y="1285860"/>
            <a:ext cx="4191029" cy="3143272"/>
          </a:xfrm>
          <a:prstGeom prst="rect">
            <a:avLst/>
          </a:prstGeom>
        </p:spPr>
      </p:pic>
      <p:pic>
        <p:nvPicPr>
          <p:cNvPr id="5" name="Obrázek 4" descr="na Třesíně4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643174" y="4000504"/>
            <a:ext cx="3571868" cy="2678901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8143900" y="6286520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5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8. Jeskyně Pekárna u Mokré, Moravský kras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3" name="Obrázek 2" descr="j. Pekárna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8597" y="1500174"/>
            <a:ext cx="4786346" cy="3589760"/>
          </a:xfrm>
          <a:prstGeom prst="rect">
            <a:avLst/>
          </a:prstGeom>
        </p:spPr>
      </p:pic>
      <p:pic>
        <p:nvPicPr>
          <p:cNvPr id="4" name="Obrázek 3" descr="j. Pekárna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14876" y="3571876"/>
            <a:ext cx="4095747" cy="307181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57158" y="5286388"/>
            <a:ext cx="41434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jeskyni proslavily výzkumy v letech 1925 – 1930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nejvýznamnější je osídlení kulturou </a:t>
            </a:r>
            <a:r>
              <a:rPr lang="cs-CZ" dirty="0" err="1" smtClean="0"/>
              <a:t>magdalénienu</a:t>
            </a:r>
            <a:r>
              <a:rPr lang="cs-CZ" dirty="0" smtClean="0"/>
              <a:t> – tzv. lovců sobů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929586" y="3000372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4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j. Pekárna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5720" y="357167"/>
            <a:ext cx="5643602" cy="4232702"/>
          </a:xfrm>
          <a:prstGeom prst="rect">
            <a:avLst/>
          </a:prstGeom>
        </p:spPr>
      </p:pic>
      <p:pic>
        <p:nvPicPr>
          <p:cNvPr id="3" name="Obrázek 2" descr="j. Pekárna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857752" y="3500438"/>
            <a:ext cx="4000496" cy="3000372"/>
          </a:xfrm>
          <a:prstGeom prst="rect">
            <a:avLst/>
          </a:prstGeom>
        </p:spPr>
      </p:pic>
      <p:pic>
        <p:nvPicPr>
          <p:cNvPr id="4" name="Obrázek 3" descr="rytiny na zebru kone 00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85720" y="4643446"/>
            <a:ext cx="4071966" cy="1738065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072198" y="571480"/>
            <a:ext cx="278608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velké množství nástrojů a předmětů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významné jsou výrobky z kostí a parohů: dvě koňská žebra, na jednom jsou vyryti tři bizoni, na druhém je zobrazeno pět pasoucích se koní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stáří asi 15 tisíc let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00100" y="6286520"/>
            <a:ext cx="250033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Zdroj: Svoboda 1994 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PR Údolí Říčky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3" name="Obrázek 2" descr="Říčky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71538" y="1428736"/>
            <a:ext cx="6858048" cy="514353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Říčky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57159" y="500042"/>
            <a:ext cx="4953034" cy="3714776"/>
          </a:xfrm>
          <a:prstGeom prst="rect">
            <a:avLst/>
          </a:prstGeom>
        </p:spPr>
      </p:pic>
      <p:pic>
        <p:nvPicPr>
          <p:cNvPr id="3" name="Obrázek 2" descr="Ochozská j.3.JPG"/>
          <p:cNvPicPr>
            <a:picLocks noChangeAspect="1"/>
          </p:cNvPicPr>
          <p:nvPr/>
        </p:nvPicPr>
        <p:blipFill>
          <a:blip r:embed="rId3" cstate="print"/>
          <a:srcRect l="13110" r="10807"/>
          <a:stretch>
            <a:fillRect/>
          </a:stretch>
        </p:blipFill>
        <p:spPr>
          <a:xfrm>
            <a:off x="5500694" y="1000108"/>
            <a:ext cx="3260982" cy="321471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5786446" y="500042"/>
            <a:ext cx="3143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Ochozská</a:t>
            </a:r>
            <a:r>
              <a:rPr lang="cs-CZ" sz="2400" dirty="0" smtClean="0"/>
              <a:t> jeskyně</a:t>
            </a:r>
            <a:endParaRPr lang="cs-CZ" sz="2400" dirty="0"/>
          </a:p>
        </p:txBody>
      </p:sp>
      <p:pic>
        <p:nvPicPr>
          <p:cNvPr id="5" name="Obrázek 4" descr="oměj vlčí mor5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00034" y="3929066"/>
            <a:ext cx="3524242" cy="2643182"/>
          </a:xfrm>
          <a:prstGeom prst="rect">
            <a:avLst/>
          </a:prstGeom>
        </p:spPr>
      </p:pic>
      <p:pic>
        <p:nvPicPr>
          <p:cNvPr id="6" name="Obrázek 5" descr="oměj vlčí mor.JPG"/>
          <p:cNvPicPr>
            <a:picLocks noChangeAspect="1"/>
          </p:cNvPicPr>
          <p:nvPr/>
        </p:nvPicPr>
        <p:blipFill>
          <a:blip r:embed="rId5" cstate="print"/>
          <a:srcRect l="17894" r="19665"/>
          <a:stretch>
            <a:fillRect/>
          </a:stretch>
        </p:blipFill>
        <p:spPr>
          <a:xfrm>
            <a:off x="4214810" y="3929066"/>
            <a:ext cx="2230306" cy="2678901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6500826" y="5429264"/>
            <a:ext cx="23574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Oměj vlčí mor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858148" y="6215082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6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9. Vrch </a:t>
            </a:r>
            <a:r>
              <a:rPr lang="cs-CZ" dirty="0" err="1" smtClean="0">
                <a:solidFill>
                  <a:srgbClr val="002060"/>
                </a:solidFill>
              </a:rPr>
              <a:t>Landek</a:t>
            </a:r>
            <a:r>
              <a:rPr lang="cs-CZ" dirty="0" smtClean="0">
                <a:solidFill>
                  <a:srgbClr val="002060"/>
                </a:solidFill>
              </a:rPr>
              <a:t> V Ostravě - Petřkovicích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3" name="Obrázek 2" descr="vrch Landek2.JPG"/>
          <p:cNvPicPr>
            <a:picLocks noChangeAspect="1"/>
          </p:cNvPicPr>
          <p:nvPr/>
        </p:nvPicPr>
        <p:blipFill>
          <a:blip r:embed="rId2" cstate="print"/>
          <a:srcRect t="16535"/>
          <a:stretch>
            <a:fillRect/>
          </a:stretch>
        </p:blipFill>
        <p:spPr>
          <a:xfrm>
            <a:off x="1643042" y="1214422"/>
            <a:ext cx="5786478" cy="3143272"/>
          </a:xfrm>
          <a:prstGeom prst="rect">
            <a:avLst/>
          </a:prstGeom>
        </p:spPr>
      </p:pic>
      <p:pic>
        <p:nvPicPr>
          <p:cNvPr id="4" name="Obrázek 3" descr="soutok Ostravice a Odry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14282" y="4143380"/>
            <a:ext cx="3238522" cy="2428892"/>
          </a:xfrm>
          <a:prstGeom prst="rect">
            <a:avLst/>
          </a:prstGeom>
        </p:spPr>
      </p:pic>
      <p:pic>
        <p:nvPicPr>
          <p:cNvPr id="5" name="Obrázek 4" descr="pohled z rozhledny.JPG"/>
          <p:cNvPicPr>
            <a:picLocks noChangeAspect="1"/>
          </p:cNvPicPr>
          <p:nvPr/>
        </p:nvPicPr>
        <p:blipFill>
          <a:blip r:embed="rId4" cstate="print"/>
          <a:srcRect t="23386" b="15118"/>
          <a:stretch>
            <a:fillRect/>
          </a:stretch>
        </p:blipFill>
        <p:spPr>
          <a:xfrm>
            <a:off x="3643306" y="4000504"/>
            <a:ext cx="5238755" cy="254806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8072462" y="3429000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5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místo sídliště lovců.JPG"/>
          <p:cNvPicPr>
            <a:picLocks noChangeAspect="1"/>
          </p:cNvPicPr>
          <p:nvPr/>
        </p:nvPicPr>
        <p:blipFill>
          <a:blip r:embed="rId2" cstate="print"/>
          <a:srcRect r="1417" b="9449"/>
          <a:stretch>
            <a:fillRect/>
          </a:stretch>
        </p:blipFill>
        <p:spPr>
          <a:xfrm>
            <a:off x="357158" y="357166"/>
            <a:ext cx="5352308" cy="3687232"/>
          </a:xfrm>
          <a:prstGeom prst="rect">
            <a:avLst/>
          </a:prstGeom>
        </p:spPr>
      </p:pic>
      <p:pic>
        <p:nvPicPr>
          <p:cNvPr id="3" name="Obrázek 2" descr="místo sídliště lovců2.JPG"/>
          <p:cNvPicPr>
            <a:picLocks noChangeAspect="1"/>
          </p:cNvPicPr>
          <p:nvPr/>
        </p:nvPicPr>
        <p:blipFill>
          <a:blip r:embed="rId3" cstate="print"/>
          <a:srcRect t="1654" b="13465"/>
          <a:stretch>
            <a:fillRect/>
          </a:stretch>
        </p:blipFill>
        <p:spPr>
          <a:xfrm>
            <a:off x="4000496" y="3429000"/>
            <a:ext cx="4786314" cy="3047038"/>
          </a:xfrm>
          <a:prstGeom prst="rect">
            <a:avLst/>
          </a:prstGeom>
        </p:spPr>
      </p:pic>
      <p:pic>
        <p:nvPicPr>
          <p:cNvPr id="5" name="Obrázek 4" descr="místo sídliště lovců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357818" y="642918"/>
            <a:ext cx="3286116" cy="2464587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57158" y="4357694"/>
            <a:ext cx="33575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Místo sídliště lovců mamutů (</a:t>
            </a:r>
            <a:r>
              <a:rPr lang="cs-CZ" sz="2000" dirty="0" err="1" smtClean="0"/>
              <a:t>gravettien</a:t>
            </a:r>
            <a:r>
              <a:rPr lang="cs-CZ" sz="2000" dirty="0" smtClean="0"/>
              <a:t>)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5720" y="5286388"/>
            <a:ext cx="34290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výzkumy z let 1952 – 1953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tři zahloubené chaty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sídliště lovců.JPG"/>
          <p:cNvPicPr>
            <a:picLocks noChangeAspect="1"/>
          </p:cNvPicPr>
          <p:nvPr/>
        </p:nvPicPr>
        <p:blipFill>
          <a:blip r:embed="rId2" cstate="print"/>
          <a:srcRect b="7559"/>
          <a:stretch>
            <a:fillRect/>
          </a:stretch>
        </p:blipFill>
        <p:spPr>
          <a:xfrm>
            <a:off x="285720" y="285728"/>
            <a:ext cx="4643438" cy="3219365"/>
          </a:xfrm>
          <a:prstGeom prst="rect">
            <a:avLst/>
          </a:prstGeom>
        </p:spPr>
      </p:pic>
      <p:pic>
        <p:nvPicPr>
          <p:cNvPr id="3" name="Obrázek 2" descr="sídliště lovců5.JPG"/>
          <p:cNvPicPr>
            <a:picLocks noChangeAspect="1"/>
          </p:cNvPicPr>
          <p:nvPr/>
        </p:nvPicPr>
        <p:blipFill>
          <a:blip r:embed="rId3" cstate="print"/>
          <a:srcRect l="2835" r="4961"/>
          <a:stretch>
            <a:fillRect/>
          </a:stretch>
        </p:blipFill>
        <p:spPr>
          <a:xfrm>
            <a:off x="5251567" y="642918"/>
            <a:ext cx="3512888" cy="2857520"/>
          </a:xfrm>
          <a:prstGeom prst="rect">
            <a:avLst/>
          </a:prstGeom>
        </p:spPr>
      </p:pic>
      <p:pic>
        <p:nvPicPr>
          <p:cNvPr id="4" name="Obrázek 3" descr="sídliště lovců4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28596" y="3214686"/>
            <a:ext cx="4214810" cy="3161108"/>
          </a:xfrm>
          <a:prstGeom prst="rect">
            <a:avLst/>
          </a:prstGeom>
        </p:spPr>
      </p:pic>
      <p:pic>
        <p:nvPicPr>
          <p:cNvPr id="5" name="Obrázek 4" descr="sídliště lovců3.JPG"/>
          <p:cNvPicPr>
            <a:picLocks noChangeAspect="1"/>
          </p:cNvPicPr>
          <p:nvPr/>
        </p:nvPicPr>
        <p:blipFill>
          <a:blip r:embed="rId5" cstate="print"/>
          <a:srcRect l="7795" r="4429"/>
          <a:stretch>
            <a:fillRect/>
          </a:stretch>
        </p:blipFill>
        <p:spPr>
          <a:xfrm>
            <a:off x="5429256" y="3714752"/>
            <a:ext cx="3009724" cy="257174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Venuše2.JPG"/>
          <p:cNvPicPr>
            <a:picLocks noChangeAspect="1"/>
          </p:cNvPicPr>
          <p:nvPr/>
        </p:nvPicPr>
        <p:blipFill>
          <a:blip r:embed="rId2" cstate="print"/>
          <a:srcRect l="14705" r="18248"/>
          <a:stretch>
            <a:fillRect/>
          </a:stretch>
        </p:blipFill>
        <p:spPr>
          <a:xfrm>
            <a:off x="5643570" y="500042"/>
            <a:ext cx="3161101" cy="3536157"/>
          </a:xfrm>
          <a:prstGeom prst="rect">
            <a:avLst/>
          </a:prstGeom>
        </p:spPr>
      </p:pic>
      <p:pic>
        <p:nvPicPr>
          <p:cNvPr id="4" name="Obrázek 3" descr="výchoz uhlí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42843" y="428604"/>
            <a:ext cx="5334037" cy="4000528"/>
          </a:xfrm>
          <a:prstGeom prst="rect">
            <a:avLst/>
          </a:prstGeom>
        </p:spPr>
      </p:pic>
      <p:pic>
        <p:nvPicPr>
          <p:cNvPr id="5" name="Obrázek 4" descr="výchoz uhlí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572132" y="4214818"/>
            <a:ext cx="3238523" cy="2428892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285720" y="4857760"/>
            <a:ext cx="48577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doklad topení černým uhlím, první objev svého druhu na světě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soška ženy z krevele – Petřkovická venuše, velmi štíhlá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NPP </a:t>
            </a:r>
            <a:r>
              <a:rPr lang="cs-CZ" dirty="0" err="1" smtClean="0">
                <a:solidFill>
                  <a:srgbClr val="002060"/>
                </a:solidFill>
              </a:rPr>
              <a:t>Landek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4" name="Obrázek 3" descr="důl 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57158" y="1285860"/>
            <a:ext cx="4357718" cy="3268289"/>
          </a:xfrm>
          <a:prstGeom prst="rect">
            <a:avLst/>
          </a:prstGeom>
        </p:spPr>
      </p:pic>
      <p:pic>
        <p:nvPicPr>
          <p:cNvPr id="5" name="Obrázek 4" descr="kaplička sv. Barbory.JPG"/>
          <p:cNvPicPr>
            <a:picLocks noChangeAspect="1"/>
          </p:cNvPicPr>
          <p:nvPr/>
        </p:nvPicPr>
        <p:blipFill>
          <a:blip r:embed="rId3" cstate="print"/>
          <a:srcRect b="9213"/>
          <a:stretch>
            <a:fillRect/>
          </a:stretch>
        </p:blipFill>
        <p:spPr>
          <a:xfrm>
            <a:off x="5143504" y="1285860"/>
            <a:ext cx="3524274" cy="2399706"/>
          </a:xfrm>
          <a:prstGeom prst="rect">
            <a:avLst/>
          </a:prstGeom>
        </p:spPr>
      </p:pic>
      <p:pic>
        <p:nvPicPr>
          <p:cNvPr id="6" name="Obrázek 5" descr="prales5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214942" y="3857629"/>
            <a:ext cx="3143271" cy="2357454"/>
          </a:xfrm>
          <a:prstGeom prst="rect">
            <a:avLst/>
          </a:prstGeom>
        </p:spPr>
      </p:pic>
      <p:pic>
        <p:nvPicPr>
          <p:cNvPr id="7" name="Obrázek 6" descr="zlatohlávek zlatý15.JPG"/>
          <p:cNvPicPr>
            <a:picLocks noChangeAspect="1"/>
          </p:cNvPicPr>
          <p:nvPr/>
        </p:nvPicPr>
        <p:blipFill>
          <a:blip r:embed="rId5" cstate="print"/>
          <a:srcRect l="8235" r="3294" b="6448"/>
          <a:stretch>
            <a:fillRect/>
          </a:stretch>
        </p:blipFill>
        <p:spPr>
          <a:xfrm>
            <a:off x="357158" y="4714884"/>
            <a:ext cx="2540136" cy="1886911"/>
          </a:xfrm>
          <a:prstGeom prst="rect">
            <a:avLst/>
          </a:prstGeom>
        </p:spPr>
      </p:pic>
      <p:pic>
        <p:nvPicPr>
          <p:cNvPr id="8" name="Obrázek 7" descr="vraní oko čtyřlisté.JPG"/>
          <p:cNvPicPr>
            <a:picLocks noChangeAspect="1"/>
          </p:cNvPicPr>
          <p:nvPr/>
        </p:nvPicPr>
        <p:blipFill>
          <a:blip r:embed="rId6" cstate="print"/>
          <a:srcRect l="7087" t="1417" r="14350" b="709"/>
          <a:stretch>
            <a:fillRect/>
          </a:stretch>
        </p:blipFill>
        <p:spPr>
          <a:xfrm>
            <a:off x="3071802" y="4786322"/>
            <a:ext cx="1870620" cy="1747955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8072462" y="6357958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7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10.Kolíbky u </a:t>
            </a:r>
            <a:r>
              <a:rPr lang="cs-CZ" dirty="0" err="1" smtClean="0">
                <a:solidFill>
                  <a:srgbClr val="002060"/>
                </a:solidFill>
              </a:rPr>
              <a:t>Jedovnic</a:t>
            </a:r>
            <a:r>
              <a:rPr lang="cs-CZ" dirty="0" smtClean="0">
                <a:solidFill>
                  <a:srgbClr val="002060"/>
                </a:solidFill>
              </a:rPr>
              <a:t>, Moravský kras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3" name="Obrázek 2" descr="Kolíbky 3.JPG"/>
          <p:cNvPicPr>
            <a:picLocks noChangeAspect="1"/>
          </p:cNvPicPr>
          <p:nvPr/>
        </p:nvPicPr>
        <p:blipFill>
          <a:blip r:embed="rId2" cstate="print"/>
          <a:srcRect t="16063" b="11339"/>
          <a:stretch>
            <a:fillRect/>
          </a:stretch>
        </p:blipFill>
        <p:spPr>
          <a:xfrm>
            <a:off x="357158" y="1357298"/>
            <a:ext cx="5731895" cy="3120954"/>
          </a:xfrm>
          <a:prstGeom prst="rect">
            <a:avLst/>
          </a:prstGeom>
        </p:spPr>
      </p:pic>
      <p:pic>
        <p:nvPicPr>
          <p:cNvPr id="4" name="Obrázek 3" descr="Kolíbky 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72066" y="3786190"/>
            <a:ext cx="3810026" cy="285752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357950" y="1857364"/>
            <a:ext cx="24288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sídliště lovců sobů (</a:t>
            </a:r>
            <a:r>
              <a:rPr lang="cs-CZ" dirty="0" err="1" smtClean="0"/>
              <a:t>magdalénien</a:t>
            </a:r>
            <a:r>
              <a:rPr lang="cs-CZ" dirty="0" smtClean="0"/>
              <a:t>)</a:t>
            </a:r>
            <a:endParaRPr lang="cs-CZ" dirty="0"/>
          </a:p>
        </p:txBody>
      </p:sp>
      <p:pic>
        <p:nvPicPr>
          <p:cNvPr id="6" name="Obrázek 5" descr="Kolíbky 7.JPG"/>
          <p:cNvPicPr>
            <a:picLocks noChangeAspect="1"/>
          </p:cNvPicPr>
          <p:nvPr/>
        </p:nvPicPr>
        <p:blipFill>
          <a:blip r:embed="rId4" cstate="print"/>
          <a:srcRect l="1772" t="12756" r="1063" b="1890"/>
          <a:stretch>
            <a:fillRect/>
          </a:stretch>
        </p:blipFill>
        <p:spPr>
          <a:xfrm>
            <a:off x="1142976" y="4214818"/>
            <a:ext cx="3609375" cy="2378017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285720" y="6286520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5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Kolíbky 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500562" y="642918"/>
            <a:ext cx="4381531" cy="3286148"/>
          </a:xfrm>
          <a:prstGeom prst="rect">
            <a:avLst/>
          </a:prstGeom>
        </p:spPr>
      </p:pic>
      <p:pic>
        <p:nvPicPr>
          <p:cNvPr id="3" name="Obrázek 2" descr="Kolíbky 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85720" y="928670"/>
            <a:ext cx="4000496" cy="3000372"/>
          </a:xfrm>
          <a:prstGeom prst="rect">
            <a:avLst/>
          </a:prstGeom>
        </p:spPr>
      </p:pic>
      <p:pic>
        <p:nvPicPr>
          <p:cNvPr id="4" name="Obrázek 3" descr="Kolíbky 1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28596" y="4071942"/>
            <a:ext cx="3320726" cy="2451343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214810" y="4500570"/>
            <a:ext cx="45720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v roce 1907 J. </a:t>
            </a:r>
            <a:r>
              <a:rPr lang="cs-CZ" dirty="0" err="1" smtClean="0"/>
              <a:t>Knies</a:t>
            </a:r>
            <a:r>
              <a:rPr lang="cs-CZ" dirty="0" smtClean="0"/>
              <a:t> objevil 13 desek z břidlice s mělkou prohlubní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asi sloužily jako lampy k osvětlení a ohřevu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11. Balcarova skála u Ostrova u Macochy, Moravský kras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3" name="Obrázek 2" descr="Balcarova skál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5720" y="1714488"/>
            <a:ext cx="6381794" cy="4786346"/>
          </a:xfrm>
          <a:prstGeom prst="rect">
            <a:avLst/>
          </a:prstGeom>
        </p:spPr>
      </p:pic>
      <p:pic>
        <p:nvPicPr>
          <p:cNvPr id="4" name="Obrázek 3" descr="j. Balcarka46, vchod.JPG"/>
          <p:cNvPicPr>
            <a:picLocks noChangeAspect="1"/>
          </p:cNvPicPr>
          <p:nvPr/>
        </p:nvPicPr>
        <p:blipFill>
          <a:blip r:embed="rId3" cstate="print"/>
          <a:srcRect l="12933" r="6732"/>
          <a:stretch>
            <a:fillRect/>
          </a:stretch>
        </p:blipFill>
        <p:spPr>
          <a:xfrm>
            <a:off x="5872777" y="1714488"/>
            <a:ext cx="2754571" cy="257174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715140" y="4857760"/>
            <a:ext cx="24288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stanice magdalénských lovců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072462" y="6143644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4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j. Balcarka36, medvědi.JPG"/>
          <p:cNvPicPr>
            <a:picLocks noChangeAspect="1"/>
          </p:cNvPicPr>
          <p:nvPr/>
        </p:nvPicPr>
        <p:blipFill>
          <a:blip r:embed="rId2" cstate="print"/>
          <a:srcRect r="5492"/>
          <a:stretch>
            <a:fillRect/>
          </a:stretch>
        </p:blipFill>
        <p:spPr>
          <a:xfrm>
            <a:off x="357158" y="285728"/>
            <a:ext cx="4230845" cy="3357586"/>
          </a:xfrm>
          <a:prstGeom prst="rect">
            <a:avLst/>
          </a:prstGeom>
        </p:spPr>
      </p:pic>
      <p:pic>
        <p:nvPicPr>
          <p:cNvPr id="3" name="Obrázek 2" descr="j. Balcarka38, lidé.JPG"/>
          <p:cNvPicPr>
            <a:picLocks noChangeAspect="1"/>
          </p:cNvPicPr>
          <p:nvPr/>
        </p:nvPicPr>
        <p:blipFill>
          <a:blip r:embed="rId3" cstate="print"/>
          <a:srcRect l="177" t="20079" b="12520"/>
          <a:stretch>
            <a:fillRect/>
          </a:stretch>
        </p:blipFill>
        <p:spPr>
          <a:xfrm rot="5400000">
            <a:off x="6624985" y="4231697"/>
            <a:ext cx="2963211" cy="1500698"/>
          </a:xfrm>
          <a:prstGeom prst="rect">
            <a:avLst/>
          </a:prstGeom>
        </p:spPr>
      </p:pic>
      <p:pic>
        <p:nvPicPr>
          <p:cNvPr id="4" name="Obrázek 3" descr="j. Balcarka37, lidé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000628" y="357166"/>
            <a:ext cx="4000496" cy="3000372"/>
          </a:xfrm>
          <a:prstGeom prst="rect">
            <a:avLst/>
          </a:prstGeom>
        </p:spPr>
      </p:pic>
      <p:pic>
        <p:nvPicPr>
          <p:cNvPr id="5" name="Obrázek 4" descr="j. Balcarka39, lebka medvěda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57158" y="3786190"/>
            <a:ext cx="3786182" cy="2839637"/>
          </a:xfrm>
          <a:prstGeom prst="rect">
            <a:avLst/>
          </a:prstGeom>
        </p:spPr>
      </p:pic>
      <p:pic>
        <p:nvPicPr>
          <p:cNvPr id="6" name="Obrázek 5" descr="j. Balcarka41, nástroje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286248" y="3857628"/>
            <a:ext cx="2928926" cy="219669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12. Jeskyně Býčí skála u Habrůvky, Moravský kras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3" name="Obrázek 2" descr="Býčí skála 8.JPG"/>
          <p:cNvPicPr>
            <a:picLocks noChangeAspect="1"/>
          </p:cNvPicPr>
          <p:nvPr/>
        </p:nvPicPr>
        <p:blipFill>
          <a:blip r:embed="rId2" cstate="print"/>
          <a:srcRect r="12047"/>
          <a:stretch>
            <a:fillRect/>
          </a:stretch>
        </p:blipFill>
        <p:spPr>
          <a:xfrm>
            <a:off x="357158" y="1571612"/>
            <a:ext cx="5193976" cy="4429156"/>
          </a:xfrm>
          <a:prstGeom prst="rect">
            <a:avLst/>
          </a:prstGeom>
        </p:spPr>
      </p:pic>
      <p:pic>
        <p:nvPicPr>
          <p:cNvPr id="4" name="Obrázek 3" descr="Býčí skála 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72066" y="3429000"/>
            <a:ext cx="3929058" cy="294679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715008" y="1643050"/>
            <a:ext cx="321471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významné magdalénské osídlení, i starší kultury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výzkumy již od 70tých let 19. stol. – J. </a:t>
            </a:r>
            <a:r>
              <a:rPr lang="cs-CZ" dirty="0" err="1" smtClean="0"/>
              <a:t>Wankel</a:t>
            </a:r>
            <a:r>
              <a:rPr lang="cs-CZ" dirty="0" smtClean="0"/>
              <a:t>, K. J. Maška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8596" y="6286520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4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Býčí skála 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5720" y="785794"/>
            <a:ext cx="6143636" cy="4607727"/>
          </a:xfrm>
          <a:prstGeom prst="rect">
            <a:avLst/>
          </a:prstGeom>
        </p:spPr>
      </p:pic>
      <p:pic>
        <p:nvPicPr>
          <p:cNvPr id="3" name="Obrázek 2" descr="Býčí skála 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643570" y="2143116"/>
            <a:ext cx="3214692" cy="4286256"/>
          </a:xfrm>
          <a:prstGeom prst="rect">
            <a:avLst/>
          </a:prstGeom>
        </p:spPr>
      </p:pic>
      <p:pic>
        <p:nvPicPr>
          <p:cNvPr id="4" name="Obrázek 3" descr="Býčí skála 9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643702" y="357166"/>
            <a:ext cx="1995801" cy="221457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Opakování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42910" y="1071546"/>
            <a:ext cx="82868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Přiřaďte k nalezištím v levém sloupci odpovídající údaje z pravého sloupce: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8596" y="1643050"/>
            <a:ext cx="328614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lphaUcParenR"/>
            </a:pPr>
            <a:r>
              <a:rPr lang="cs-CZ" dirty="0" smtClean="0"/>
              <a:t>Jeskyně Šipka</a:t>
            </a:r>
          </a:p>
          <a:p>
            <a:pPr marL="342900" indent="-342900">
              <a:buAutoNum type="alphaUcParenR"/>
            </a:pPr>
            <a:r>
              <a:rPr lang="cs-CZ" dirty="0" smtClean="0"/>
              <a:t>Jeskyně Švédův stůl</a:t>
            </a:r>
          </a:p>
          <a:p>
            <a:pPr marL="342900" indent="-342900">
              <a:buAutoNum type="alphaUcParenR"/>
            </a:pPr>
            <a:r>
              <a:rPr lang="cs-CZ" dirty="0" smtClean="0"/>
              <a:t>Jeskyně Kůlna</a:t>
            </a:r>
          </a:p>
          <a:p>
            <a:pPr marL="342900" indent="-342900">
              <a:buAutoNum type="alphaUcParenR"/>
            </a:pPr>
            <a:r>
              <a:rPr lang="cs-CZ" dirty="0" smtClean="0"/>
              <a:t>Předmostí u Přerova</a:t>
            </a:r>
          </a:p>
          <a:p>
            <a:pPr marL="342900" indent="-342900">
              <a:buAutoNum type="alphaUcParenR"/>
            </a:pPr>
            <a:r>
              <a:rPr lang="cs-CZ" dirty="0" smtClean="0"/>
              <a:t>Dolní Věstonice</a:t>
            </a:r>
          </a:p>
          <a:p>
            <a:pPr marL="342900" indent="-342900">
              <a:buAutoNum type="alphaUcParenR"/>
            </a:pPr>
            <a:r>
              <a:rPr lang="cs-CZ" dirty="0" err="1" smtClean="0"/>
              <a:t>Pavlov</a:t>
            </a:r>
            <a:endParaRPr lang="cs-CZ" dirty="0" smtClean="0"/>
          </a:p>
          <a:p>
            <a:pPr marL="342900" indent="-342900">
              <a:buAutoNum type="alphaUcParenR"/>
            </a:pPr>
            <a:r>
              <a:rPr lang="cs-CZ" dirty="0" err="1" smtClean="0"/>
              <a:t>Mladečské</a:t>
            </a:r>
            <a:r>
              <a:rPr lang="cs-CZ" dirty="0" smtClean="0"/>
              <a:t> jeskyně (</a:t>
            </a:r>
            <a:r>
              <a:rPr lang="cs-CZ" dirty="0" err="1" smtClean="0"/>
              <a:t>Mladeč</a:t>
            </a:r>
            <a:r>
              <a:rPr lang="cs-CZ" dirty="0" smtClean="0"/>
              <a:t>)</a:t>
            </a:r>
          </a:p>
          <a:p>
            <a:pPr marL="342900" indent="-342900">
              <a:buAutoNum type="alphaUcParenR"/>
            </a:pPr>
            <a:r>
              <a:rPr lang="cs-CZ" dirty="0" smtClean="0"/>
              <a:t>Jeskyně Pekárna</a:t>
            </a:r>
          </a:p>
          <a:p>
            <a:pPr marL="342900" indent="-342900">
              <a:buAutoNum type="alphaUcParenR"/>
            </a:pPr>
            <a:r>
              <a:rPr lang="cs-CZ" dirty="0" smtClean="0"/>
              <a:t>Vrch </a:t>
            </a:r>
            <a:r>
              <a:rPr lang="cs-CZ" dirty="0" err="1" smtClean="0"/>
              <a:t>Landek</a:t>
            </a:r>
            <a:endParaRPr lang="cs-CZ" dirty="0" smtClean="0"/>
          </a:p>
          <a:p>
            <a:pPr marL="342900" indent="-342900">
              <a:buAutoNum type="alphaUcParenR"/>
            </a:pPr>
            <a:r>
              <a:rPr lang="cs-CZ" dirty="0" smtClean="0"/>
              <a:t>Kolíbky u </a:t>
            </a:r>
            <a:r>
              <a:rPr lang="cs-CZ" dirty="0" err="1" smtClean="0"/>
              <a:t>Jedovnice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857620" y="1643050"/>
            <a:ext cx="4857784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arenR"/>
            </a:pPr>
            <a:r>
              <a:rPr lang="cs-CZ" dirty="0" smtClean="0"/>
              <a:t>Lovci sobů (</a:t>
            </a:r>
            <a:r>
              <a:rPr lang="cs-CZ" dirty="0" err="1" smtClean="0"/>
              <a:t>magdalénien</a:t>
            </a:r>
            <a:r>
              <a:rPr lang="cs-CZ" dirty="0" smtClean="0"/>
              <a:t>)</a:t>
            </a:r>
          </a:p>
          <a:p>
            <a:pPr marL="342900" indent="-342900">
              <a:buAutoNum type="arabicParenR"/>
            </a:pPr>
            <a:r>
              <a:rPr lang="cs-CZ" dirty="0" smtClean="0"/>
              <a:t>Kosterní nálezy neandertálců</a:t>
            </a:r>
          </a:p>
          <a:p>
            <a:pPr marL="342900" indent="-342900">
              <a:buAutoNum type="arabicParenR"/>
            </a:pPr>
            <a:r>
              <a:rPr lang="cs-CZ" dirty="0" smtClean="0"/>
              <a:t>Nález venuše (i geometrická)</a:t>
            </a:r>
          </a:p>
          <a:p>
            <a:pPr marL="342900" indent="-342900">
              <a:buAutoNum type="arabicParenR"/>
            </a:pPr>
            <a:r>
              <a:rPr lang="cs-CZ" dirty="0" smtClean="0"/>
              <a:t>Nález skládky kostí „obrů a draků“ – mamutů</a:t>
            </a:r>
          </a:p>
          <a:p>
            <a:pPr marL="342900" indent="-342900">
              <a:buAutoNum type="arabicParenR"/>
            </a:pPr>
            <a:r>
              <a:rPr lang="cs-CZ" dirty="0" smtClean="0"/>
              <a:t>Moravský kras</a:t>
            </a:r>
          </a:p>
          <a:p>
            <a:pPr marL="342900" indent="-342900">
              <a:buAutoNum type="arabicParenR"/>
            </a:pPr>
            <a:r>
              <a:rPr lang="cs-CZ" dirty="0" smtClean="0"/>
              <a:t>Štramberk</a:t>
            </a:r>
          </a:p>
          <a:p>
            <a:pPr marL="342900" indent="-342900">
              <a:buAutoNum type="arabicParenR"/>
            </a:pPr>
            <a:r>
              <a:rPr lang="cs-CZ" dirty="0" smtClean="0"/>
              <a:t>Pálava (Pavlovské vrchy)</a:t>
            </a:r>
          </a:p>
          <a:p>
            <a:pPr marL="342900" indent="-342900">
              <a:buAutoNum type="arabicParenR"/>
            </a:pPr>
            <a:r>
              <a:rPr lang="cs-CZ" dirty="0" smtClean="0"/>
              <a:t>Ostrava – Petřkovice</a:t>
            </a:r>
          </a:p>
          <a:p>
            <a:pPr marL="342900" indent="-342900">
              <a:buAutoNum type="arabicParenR"/>
            </a:pPr>
            <a:r>
              <a:rPr lang="cs-CZ" dirty="0" smtClean="0"/>
              <a:t>K. J. Maška</a:t>
            </a:r>
          </a:p>
          <a:p>
            <a:pPr marL="342900" indent="-342900">
              <a:buAutoNum type="arabicParenR"/>
            </a:pPr>
            <a:r>
              <a:rPr lang="cs-CZ" dirty="0" err="1" smtClean="0"/>
              <a:t>Trojhrob</a:t>
            </a:r>
            <a:r>
              <a:rPr lang="cs-CZ" dirty="0" smtClean="0"/>
              <a:t> lovců mamutů – nezdařený porod?</a:t>
            </a:r>
          </a:p>
          <a:p>
            <a:pPr marL="342900" indent="-342900">
              <a:buAutoNum type="arabicParenR"/>
            </a:pPr>
            <a:r>
              <a:rPr lang="cs-CZ" dirty="0" smtClean="0"/>
              <a:t>Významné rytiny na koňských žebrech</a:t>
            </a:r>
          </a:p>
          <a:p>
            <a:pPr marL="342900" indent="-342900">
              <a:buAutoNum type="arabicParenR"/>
            </a:pPr>
            <a:r>
              <a:rPr lang="cs-CZ" dirty="0" smtClean="0"/>
              <a:t>První doklad topení černým uhlím</a:t>
            </a:r>
          </a:p>
          <a:p>
            <a:pPr marL="342900" indent="-342900">
              <a:buAutoNum type="arabicParenR"/>
            </a:pPr>
            <a:r>
              <a:rPr lang="cs-CZ" dirty="0" smtClean="0"/>
              <a:t>Nález hrobu asi 20ti lidí – lovců mamutů</a:t>
            </a:r>
          </a:p>
          <a:p>
            <a:pPr marL="342900" indent="-342900">
              <a:buAutoNum type="arabicParenR"/>
            </a:pPr>
            <a:r>
              <a:rPr lang="cs-CZ" dirty="0" smtClean="0"/>
              <a:t>Lovci mamutů (</a:t>
            </a:r>
            <a:r>
              <a:rPr lang="cs-CZ" dirty="0" err="1" smtClean="0"/>
              <a:t>gravettien</a:t>
            </a:r>
            <a:r>
              <a:rPr lang="cs-CZ" dirty="0" smtClean="0"/>
              <a:t>)</a:t>
            </a:r>
          </a:p>
          <a:p>
            <a:pPr marL="342900" indent="-342900">
              <a:buAutoNum type="arabicParenR"/>
            </a:pPr>
            <a:r>
              <a:rPr lang="cs-CZ" dirty="0" smtClean="0"/>
              <a:t>Destičky sloužící jako lampy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Odpovědi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28728" y="1357298"/>
            <a:ext cx="542928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lphaUcParenR"/>
            </a:pPr>
            <a:r>
              <a:rPr lang="cs-CZ" sz="2400" dirty="0" smtClean="0"/>
              <a:t>2, 6, 9</a:t>
            </a:r>
          </a:p>
          <a:p>
            <a:pPr marL="342900" indent="-342900">
              <a:buAutoNum type="alphaUcParenR"/>
            </a:pPr>
            <a:r>
              <a:rPr lang="cs-CZ" sz="2400" dirty="0" smtClean="0"/>
              <a:t>2, 5</a:t>
            </a:r>
          </a:p>
          <a:p>
            <a:pPr marL="342900" indent="-342900">
              <a:buAutoNum type="alphaUcParenR"/>
            </a:pPr>
            <a:r>
              <a:rPr lang="cs-CZ" sz="2400" dirty="0" smtClean="0"/>
              <a:t>2, 5</a:t>
            </a:r>
          </a:p>
          <a:p>
            <a:pPr marL="342900" indent="-342900">
              <a:buAutoNum type="alphaUcParenR"/>
            </a:pPr>
            <a:r>
              <a:rPr lang="cs-CZ" sz="2400" dirty="0" smtClean="0"/>
              <a:t>3, 4, 9, 13, 14</a:t>
            </a:r>
          </a:p>
          <a:p>
            <a:pPr marL="342900" indent="-342900">
              <a:buAutoNum type="alphaUcParenR"/>
            </a:pPr>
            <a:r>
              <a:rPr lang="cs-CZ" sz="2400" dirty="0" smtClean="0"/>
              <a:t>3, 7, 10, 14</a:t>
            </a:r>
          </a:p>
          <a:p>
            <a:pPr marL="342900" indent="-342900">
              <a:buAutoNum type="alphaUcParenR"/>
            </a:pPr>
            <a:r>
              <a:rPr lang="cs-CZ" sz="2400" dirty="0" smtClean="0"/>
              <a:t>7, 14</a:t>
            </a:r>
          </a:p>
          <a:p>
            <a:pPr marL="342900" indent="-342900">
              <a:buAutoNum type="alphaUcParenR"/>
            </a:pPr>
            <a:r>
              <a:rPr lang="cs-CZ" sz="2400" dirty="0" smtClean="0"/>
              <a:t>-</a:t>
            </a:r>
          </a:p>
          <a:p>
            <a:pPr marL="342900" indent="-342900">
              <a:buAutoNum type="alphaUcParenR"/>
            </a:pPr>
            <a:r>
              <a:rPr lang="cs-CZ" sz="2400" dirty="0" smtClean="0"/>
              <a:t>1, 5, 11</a:t>
            </a:r>
          </a:p>
          <a:p>
            <a:pPr marL="342900" indent="-342900">
              <a:buAutoNum type="alphaUcParenR"/>
            </a:pPr>
            <a:r>
              <a:rPr lang="cs-CZ" sz="2400" dirty="0" smtClean="0"/>
              <a:t>3, 8, 12, 14</a:t>
            </a:r>
          </a:p>
          <a:p>
            <a:pPr marL="342900" indent="-342900">
              <a:buAutoNum type="alphaUcParenR"/>
            </a:pPr>
            <a:r>
              <a:rPr lang="cs-CZ" sz="2400" dirty="0" smtClean="0"/>
              <a:t>1, 5, 15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a doporučená literatura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42910" y="4929198"/>
            <a:ext cx="814393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SVOBODA, J. </a:t>
            </a:r>
            <a:r>
              <a:rPr lang="cs-CZ" i="1" dirty="0" smtClean="0"/>
              <a:t>Paleolit Moravy a Slezska: </a:t>
            </a:r>
            <a:r>
              <a:rPr lang="cs-CZ" i="1" dirty="0" err="1" smtClean="0"/>
              <a:t>The</a:t>
            </a:r>
            <a:r>
              <a:rPr lang="cs-CZ" i="1" dirty="0" smtClean="0"/>
              <a:t> </a:t>
            </a:r>
            <a:r>
              <a:rPr lang="cs-CZ" i="1" dirty="0" err="1" smtClean="0"/>
              <a:t>Paleolithic</a:t>
            </a:r>
            <a:r>
              <a:rPr lang="cs-CZ" i="1" dirty="0" smtClean="0"/>
              <a:t> </a:t>
            </a:r>
            <a:r>
              <a:rPr lang="cs-CZ" i="1" dirty="0" err="1" smtClean="0"/>
              <a:t>of</a:t>
            </a:r>
            <a:r>
              <a:rPr lang="cs-CZ" i="1" dirty="0" smtClean="0"/>
              <a:t> </a:t>
            </a:r>
            <a:r>
              <a:rPr lang="cs-CZ" i="1" dirty="0" err="1" smtClean="0"/>
              <a:t>Moravia</a:t>
            </a:r>
            <a:r>
              <a:rPr lang="cs-CZ" i="1" dirty="0" smtClean="0"/>
              <a:t> </a:t>
            </a:r>
            <a:r>
              <a:rPr lang="cs-CZ" i="1" dirty="0" err="1" smtClean="0"/>
              <a:t>and</a:t>
            </a:r>
            <a:r>
              <a:rPr lang="cs-CZ" i="1" dirty="0" smtClean="0"/>
              <a:t> </a:t>
            </a:r>
            <a:r>
              <a:rPr lang="cs-CZ" i="1" dirty="0" err="1" smtClean="0"/>
              <a:t>Silesia</a:t>
            </a:r>
            <a:r>
              <a:rPr lang="cs-CZ" dirty="0" smtClean="0"/>
              <a:t>. Brno: Archeologický ústav AV ČR, 1994, 209 p., [56] p.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plates</a:t>
            </a:r>
            <a:r>
              <a:rPr lang="cs-CZ" dirty="0" smtClean="0"/>
              <a:t>. </a:t>
            </a:r>
            <a:r>
              <a:rPr lang="cs-CZ" dirty="0" err="1" smtClean="0"/>
              <a:t>Dolnověstonické</a:t>
            </a:r>
            <a:r>
              <a:rPr lang="cs-CZ" dirty="0" smtClean="0"/>
              <a:t> studie, sv. 1. ISBN 80-901-6791-8.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42910" y="4071942"/>
            <a:ext cx="814393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SVOBODA, J. A. </a:t>
            </a:r>
            <a:r>
              <a:rPr lang="cs-CZ" i="1" dirty="0" smtClean="0"/>
              <a:t>Dolní Věstonice - </a:t>
            </a:r>
            <a:r>
              <a:rPr lang="cs-CZ" i="1" dirty="0" err="1" smtClean="0"/>
              <a:t>Pavlov</a:t>
            </a:r>
            <a:r>
              <a:rPr lang="cs-CZ" i="1" dirty="0" smtClean="0"/>
              <a:t>: místo: jižní Morava, čas: 30 000 let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Ilustrace Pavla Dvorská, Pavel Dvorský. Mikulov: Regionální muzeum v Mikulově, 2010, 60 s. ISBN 978-808-5088-342.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42910" y="1428736"/>
            <a:ext cx="792961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KLÍMA, B. </a:t>
            </a:r>
            <a:r>
              <a:rPr lang="cs-CZ" i="1" dirty="0" smtClean="0"/>
              <a:t>Lovci mamutů z Předmostí</a:t>
            </a:r>
            <a:r>
              <a:rPr lang="cs-CZ" dirty="0" smtClean="0"/>
              <a:t>. </a:t>
            </a:r>
            <a:r>
              <a:rPr lang="cs-CZ" dirty="0" err="1" smtClean="0"/>
              <a:t>Vyd</a:t>
            </a:r>
            <a:r>
              <a:rPr lang="cs-CZ" dirty="0" smtClean="0"/>
              <a:t>. 1. Praha: Academia, 1990, 157 p., 23 p.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plates</a:t>
            </a:r>
            <a:r>
              <a:rPr lang="cs-CZ" dirty="0" smtClean="0"/>
              <a:t>. ISBN 80-200-0041-0.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42910" y="2643182"/>
            <a:ext cx="778674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PODBORSKÝ, V. </a:t>
            </a:r>
            <a:r>
              <a:rPr lang="cs-CZ" i="1" dirty="0" smtClean="0"/>
              <a:t>Pravěké dějiny Moravy</a:t>
            </a:r>
            <a:r>
              <a:rPr lang="cs-CZ" dirty="0" smtClean="0"/>
              <a:t>. Editor Jaromír Kubíček. V Brně: Muzejní a vlastivědná společnost, 1993, 543 s., [24] s. obr. příloh. Vlastivěda moravská, sv. 3. ISBN 80-850-4845-0.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42910" y="2071678"/>
            <a:ext cx="778674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MAŠKA, O. </a:t>
            </a:r>
            <a:r>
              <a:rPr lang="cs-CZ" i="1" dirty="0" smtClean="0"/>
              <a:t>Karel Jar. Maška: život a dílo moravského badatele o pravěku</a:t>
            </a:r>
            <a:r>
              <a:rPr lang="cs-CZ" dirty="0" smtClean="0"/>
              <a:t>. V Blansku: Vlastivědné muzeum v Blansku, 1965, 62 s., [16] s. obr. </a:t>
            </a:r>
            <a:r>
              <a:rPr lang="cs-CZ" dirty="0" err="1" smtClean="0"/>
              <a:t>příl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42910" y="3500438"/>
            <a:ext cx="814393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SKLENÁŘ, K. </a:t>
            </a:r>
            <a:r>
              <a:rPr lang="cs-CZ" i="1" dirty="0" smtClean="0"/>
              <a:t>Památky pravěku na území ČSSR: od lovců mamutů ke státu Přemyslovců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Praha: Orbis, 1974, 352 s.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42910" y="5786454"/>
            <a:ext cx="79296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Informační tabule a vystavené exponáty na naučných stezkách.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680</TotalTime>
  <Words>1237</Words>
  <Application>Microsoft Office PowerPoint</Application>
  <PresentationFormat>Předvádění na obrazovce (4:3)</PresentationFormat>
  <Paragraphs>209</Paragraphs>
  <Slides>50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50</vt:i4>
      </vt:variant>
    </vt:vector>
  </HeadingPairs>
  <TitlesOfParts>
    <vt:vector size="51" baseType="lpstr">
      <vt:lpstr>Motiv sady Office</vt:lpstr>
      <vt:lpstr>Snímek 1</vt:lpstr>
      <vt:lpstr>Naleziště lidské kultury doby kamenné (paleolitu) na Moravě a ve Slezsku</vt:lpstr>
      <vt:lpstr>Přehled nalezišť</vt:lpstr>
      <vt:lpstr>1. Jeskyně Šipka u Štramberka</vt:lpstr>
      <vt:lpstr>Snímek 5</vt:lpstr>
      <vt:lpstr>Snímek 6</vt:lpstr>
      <vt:lpstr>Snímek 7</vt:lpstr>
      <vt:lpstr>2. Jeskyně Švédův stůl u Ochozu, Moravský kras</vt:lpstr>
      <vt:lpstr>Snímek 9</vt:lpstr>
      <vt:lpstr>3. Jeskyně Kůlna u Sloupu, Moravský kras</vt:lpstr>
      <vt:lpstr>Snímek 11</vt:lpstr>
      <vt:lpstr>Snímek 12</vt:lpstr>
      <vt:lpstr>Snímek 13</vt:lpstr>
      <vt:lpstr>4. Předmostí u Přerova – naučná stezka</vt:lpstr>
      <vt:lpstr>Místo nálezu – minulost 1</vt:lpstr>
      <vt:lpstr>Místo nálezu – minulost 2</vt:lpstr>
      <vt:lpstr>Místo nálezu – minulost 3</vt:lpstr>
      <vt:lpstr>Místo nálezu – současnost 1</vt:lpstr>
      <vt:lpstr>Místo nálezu – současnost 2</vt:lpstr>
      <vt:lpstr>Místo nálezu – současnost 3</vt:lpstr>
      <vt:lpstr>Naučná stezka</vt:lpstr>
      <vt:lpstr>5. Dolní Věstonice pod Pálavou – naučná stezka</vt:lpstr>
      <vt:lpstr>Muzeum v Dolních Věstonicích</vt:lpstr>
      <vt:lpstr>Kalendář věků – Dol. Věstonice II</vt:lpstr>
      <vt:lpstr>Dolní Věstonice II</vt:lpstr>
      <vt:lpstr>Dolní Věstonice III - Rajny</vt:lpstr>
      <vt:lpstr>Nejstarší keramika</vt:lpstr>
      <vt:lpstr>6. Pavlov pod Pálavou</vt:lpstr>
      <vt:lpstr>7. Mladeč u Litovle (Třesín)</vt:lpstr>
      <vt:lpstr>Snímek 30</vt:lpstr>
      <vt:lpstr>Snímek 31</vt:lpstr>
      <vt:lpstr>Vrch Třesín</vt:lpstr>
      <vt:lpstr>8. Jeskyně Pekárna u Mokré, Moravský kras</vt:lpstr>
      <vt:lpstr>Snímek 34</vt:lpstr>
      <vt:lpstr>PR Údolí Říčky</vt:lpstr>
      <vt:lpstr>Snímek 36</vt:lpstr>
      <vt:lpstr>9. Vrch Landek V Ostravě - Petřkovicích</vt:lpstr>
      <vt:lpstr>Snímek 38</vt:lpstr>
      <vt:lpstr>Snímek 39</vt:lpstr>
      <vt:lpstr>Snímek 40</vt:lpstr>
      <vt:lpstr>NPP Landek</vt:lpstr>
      <vt:lpstr>10.Kolíbky u Jedovnic, Moravský kras</vt:lpstr>
      <vt:lpstr>Snímek 43</vt:lpstr>
      <vt:lpstr>11. Balcarova skála u Ostrova u Macochy, Moravský kras</vt:lpstr>
      <vt:lpstr>Snímek 45</vt:lpstr>
      <vt:lpstr>12. Jeskyně Býčí skála u Habrůvky, Moravský kras</vt:lpstr>
      <vt:lpstr>Snímek 47</vt:lpstr>
      <vt:lpstr>Opakování</vt:lpstr>
      <vt:lpstr>Odpovědi</vt:lpstr>
      <vt:lpstr>Použitá a doporučená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petr</dc:creator>
  <cp:lastModifiedBy>Petr</cp:lastModifiedBy>
  <cp:revision>68</cp:revision>
  <dcterms:created xsi:type="dcterms:W3CDTF">2013-08-29T08:58:10Z</dcterms:created>
  <dcterms:modified xsi:type="dcterms:W3CDTF">2014-06-20T06:32:26Z</dcterms:modified>
</cp:coreProperties>
</file>