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C87498-4813-49A4-975B-77D0A6D0C622}" type="datetimeFigureOut">
              <a:rPr lang="cs-CZ" smtClean="0"/>
              <a:pPr/>
              <a:t>27. 5. 2014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63980B-B8ED-437F-95C8-291EE5D83D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88878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3980B-B8ED-437F-95C8-291EE5D83D93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96808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3980B-B8ED-437F-95C8-291EE5D83D93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7251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85453-9BA5-43D1-BC75-61F6A71A1DD4}" type="datetimeFigureOut">
              <a:rPr lang="cs-CZ" smtClean="0"/>
              <a:pPr/>
              <a:t>27. 5. 2014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2399A-B29F-4A80-9924-0FCD1CC189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85453-9BA5-43D1-BC75-61F6A71A1DD4}" type="datetimeFigureOut">
              <a:rPr lang="cs-CZ" smtClean="0"/>
              <a:pPr/>
              <a:t>27. 5. 2014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2399A-B29F-4A80-9924-0FCD1CC189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85453-9BA5-43D1-BC75-61F6A71A1DD4}" type="datetimeFigureOut">
              <a:rPr lang="cs-CZ" smtClean="0"/>
              <a:pPr/>
              <a:t>27. 5. 2014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2399A-B29F-4A80-9924-0FCD1CC189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85453-9BA5-43D1-BC75-61F6A71A1DD4}" type="datetimeFigureOut">
              <a:rPr lang="cs-CZ" smtClean="0"/>
              <a:pPr/>
              <a:t>27. 5. 2014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2399A-B29F-4A80-9924-0FCD1CC189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85453-9BA5-43D1-BC75-61F6A71A1DD4}" type="datetimeFigureOut">
              <a:rPr lang="cs-CZ" smtClean="0"/>
              <a:pPr/>
              <a:t>27. 5. 2014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2399A-B29F-4A80-9924-0FCD1CC189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85453-9BA5-43D1-BC75-61F6A71A1DD4}" type="datetimeFigureOut">
              <a:rPr lang="cs-CZ" smtClean="0"/>
              <a:pPr/>
              <a:t>27. 5. 2014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2399A-B29F-4A80-9924-0FCD1CC189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85453-9BA5-43D1-BC75-61F6A71A1DD4}" type="datetimeFigureOut">
              <a:rPr lang="cs-CZ" smtClean="0"/>
              <a:pPr/>
              <a:t>27. 5. 2014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2399A-B29F-4A80-9924-0FCD1CC189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85453-9BA5-43D1-BC75-61F6A71A1DD4}" type="datetimeFigureOut">
              <a:rPr lang="cs-CZ" smtClean="0"/>
              <a:pPr/>
              <a:t>27. 5. 2014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2399A-B29F-4A80-9924-0FCD1CC189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85453-9BA5-43D1-BC75-61F6A71A1DD4}" type="datetimeFigureOut">
              <a:rPr lang="cs-CZ" smtClean="0"/>
              <a:pPr/>
              <a:t>27. 5. 2014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2399A-B29F-4A80-9924-0FCD1CC189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85453-9BA5-43D1-BC75-61F6A71A1DD4}" type="datetimeFigureOut">
              <a:rPr lang="cs-CZ" smtClean="0"/>
              <a:pPr/>
              <a:t>27. 5. 2014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2399A-B29F-4A80-9924-0FCD1CC189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85453-9BA5-43D1-BC75-61F6A71A1DD4}" type="datetimeFigureOut">
              <a:rPr lang="cs-CZ" smtClean="0"/>
              <a:pPr/>
              <a:t>27. 5. 2014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2399A-B29F-4A80-9924-0FCD1CC189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85453-9BA5-43D1-BC75-61F6A71A1DD4}" type="datetimeFigureOut">
              <a:rPr lang="cs-CZ" smtClean="0"/>
              <a:pPr/>
              <a:t>27. 5. 2014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2399A-B29F-4A80-9924-0FCD1CC189E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Blausteinsee_Tierwelt_05.jpg" TargetMode="External"/><Relationship Id="rId2" Type="http://schemas.openxmlformats.org/officeDocument/2006/relationships/hyperlink" Target="http://commons.wikimedia.org/wiki/File:Steinkrebs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ommons.wikimedia.org/wiki/File:Armadillidium_vulgare_001.jpg" TargetMode="External"/><Relationship Id="rId5" Type="http://schemas.openxmlformats.org/officeDocument/2006/relationships/hyperlink" Target="http://commons.wikimedia.org/wiki/File:Porcellio_scaber_%28AU%29-left_01.jpg" TargetMode="External"/><Relationship Id="rId4" Type="http://schemas.openxmlformats.org/officeDocument/2006/relationships/hyperlink" Target="http://commons.wikimedia.org/wiki/File:Asellus_aquaticu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6283489"/>
              </p:ext>
            </p:extLst>
          </p:nvPr>
        </p:nvGraphicFramePr>
        <p:xfrm>
          <a:off x="665163" y="836613"/>
          <a:ext cx="7813675" cy="4048125"/>
        </p:xfrm>
        <a:graphic>
          <a:graphicData uri="http://schemas.openxmlformats.org/drawingml/2006/table">
            <a:tbl>
              <a:tblPr/>
              <a:tblGrid>
                <a:gridCol w="1316037"/>
                <a:gridCol w="6497638"/>
              </a:tblGrid>
              <a:tr h="6762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Šmerala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25/2565, 728 04, Ostrava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Korýši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poznávání, doplňovačka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Petr Vondráček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Zoologie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Prima, 2. ročník a sexta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Duben 2014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Poznávání  korýšů, opakování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Forma prezentace PowerPoint , fotografie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2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0350" y="5372100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238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908050"/>
            <a:ext cx="576262" cy="5762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Podtřída: </a:t>
            </a:r>
            <a:r>
              <a:rPr lang="cs-CZ" dirty="0" err="1" smtClean="0">
                <a:solidFill>
                  <a:srgbClr val="FFFF00"/>
                </a:solidFill>
              </a:rPr>
              <a:t>Rakovci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3" name="Obrázek 2" descr="rak říční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290" y="1214422"/>
            <a:ext cx="2852288" cy="521495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857752" y="1285860"/>
            <a:ext cx="385765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Rak říční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>
                <a:solidFill>
                  <a:srgbClr val="C00000"/>
                </a:solidFill>
              </a:rPr>
              <a:t> </a:t>
            </a:r>
            <a:r>
              <a:rPr lang="cs-CZ" sz="2000" dirty="0" smtClean="0">
                <a:solidFill>
                  <a:srgbClr val="C00000"/>
                </a:solidFill>
              </a:rPr>
              <a:t>tělo tvoří hlavohruď a zadeček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čisté a chladné vody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14876" y="3929066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Karapax</a:t>
            </a:r>
            <a:r>
              <a:rPr lang="cs-CZ" dirty="0" smtClean="0"/>
              <a:t> (krunýř) – pokrývá hlavohruď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14876" y="3000372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Antenuly</a:t>
            </a:r>
            <a:r>
              <a:rPr lang="cs-CZ" dirty="0" smtClean="0"/>
              <a:t> – krátká tykadla, čich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14876" y="2643182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Antény – dlouhá tykadla, hmat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14876" y="3500438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Oči na stopkách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14876" y="4357694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Hrudní kráčivé nohy – 5 párů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14876" y="5357826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Zadeček s končetinami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86314" y="6000768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Ocasní ploutvička</a:t>
            </a:r>
            <a:endParaRPr lang="cs-CZ" dirty="0"/>
          </a:p>
        </p:txBody>
      </p:sp>
      <p:cxnSp>
        <p:nvCxnSpPr>
          <p:cNvPr id="13" name="Přímá spojovací čára 12"/>
          <p:cNvCxnSpPr>
            <a:endCxn id="7" idx="1"/>
          </p:cNvCxnSpPr>
          <p:nvPr/>
        </p:nvCxnSpPr>
        <p:spPr>
          <a:xfrm>
            <a:off x="2857488" y="2571744"/>
            <a:ext cx="1857388" cy="256104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>
            <a:endCxn id="6" idx="1"/>
          </p:cNvCxnSpPr>
          <p:nvPr/>
        </p:nvCxnSpPr>
        <p:spPr>
          <a:xfrm flipV="1">
            <a:off x="2786050" y="3185038"/>
            <a:ext cx="1928826" cy="101086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>
            <a:endCxn id="8" idx="1"/>
          </p:cNvCxnSpPr>
          <p:nvPr/>
        </p:nvCxnSpPr>
        <p:spPr>
          <a:xfrm>
            <a:off x="2857488" y="3643314"/>
            <a:ext cx="1857388" cy="4179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>
            <a:endCxn id="5" idx="1"/>
          </p:cNvCxnSpPr>
          <p:nvPr/>
        </p:nvCxnSpPr>
        <p:spPr>
          <a:xfrm>
            <a:off x="2714612" y="3929066"/>
            <a:ext cx="2000264" cy="184666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>
            <a:endCxn id="9" idx="1"/>
          </p:cNvCxnSpPr>
          <p:nvPr/>
        </p:nvCxnSpPr>
        <p:spPr>
          <a:xfrm>
            <a:off x="3571868" y="4286256"/>
            <a:ext cx="1143008" cy="256104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>
            <a:endCxn id="9" idx="1"/>
          </p:cNvCxnSpPr>
          <p:nvPr/>
        </p:nvCxnSpPr>
        <p:spPr>
          <a:xfrm flipV="1">
            <a:off x="3714744" y="4542360"/>
            <a:ext cx="1000132" cy="243962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>
            <a:endCxn id="10" idx="1"/>
          </p:cNvCxnSpPr>
          <p:nvPr/>
        </p:nvCxnSpPr>
        <p:spPr>
          <a:xfrm flipV="1">
            <a:off x="2857488" y="5542492"/>
            <a:ext cx="1857388" cy="29648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>
            <a:endCxn id="11" idx="1"/>
          </p:cNvCxnSpPr>
          <p:nvPr/>
        </p:nvCxnSpPr>
        <p:spPr>
          <a:xfrm>
            <a:off x="2928926" y="6143644"/>
            <a:ext cx="1857388" cy="4179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4414" y="274638"/>
            <a:ext cx="5643602" cy="868346"/>
          </a:xfrm>
        </p:spPr>
        <p:txBody>
          <a:bodyPr>
            <a:normAutofit fontScale="90000"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Rak kamenáč                        Rak bahenní</a:t>
            </a: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3" name="Obrázek 2" descr="rak bahenní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2520" y="2643182"/>
            <a:ext cx="4552324" cy="3000396"/>
          </a:xfrm>
          <a:prstGeom prst="rect">
            <a:avLst/>
          </a:prstGeom>
        </p:spPr>
      </p:pic>
      <p:pic>
        <p:nvPicPr>
          <p:cNvPr id="4" name="Obrázek 3" descr="rak kamenáč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2000240"/>
            <a:ext cx="2809895" cy="421484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428728" y="1000108"/>
            <a:ext cx="25003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velmi vzácný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nesnáší znečištění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43438" y="1071546"/>
            <a:ext cx="39290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žije i ve stojatých vodách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vysazen v 19. století z východní Evropy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215074" y="6072206"/>
            <a:ext cx="24288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Zdroj snímků: </a:t>
            </a:r>
            <a:r>
              <a:rPr lang="cs-CZ" sz="1600" dirty="0" err="1" smtClean="0"/>
              <a:t>Wikipedia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Beruška vodní                          Stínka obecná</a:t>
            </a: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3" name="Obrázek 2" descr="beruška vodní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2071678"/>
            <a:ext cx="3990674" cy="3000396"/>
          </a:xfrm>
          <a:prstGeom prst="rect">
            <a:avLst/>
          </a:prstGeom>
        </p:spPr>
      </p:pic>
      <p:pic>
        <p:nvPicPr>
          <p:cNvPr id="4" name="Obrázek 3" descr="stínka obecná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1643050"/>
            <a:ext cx="3605918" cy="142876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286380" y="3214686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Svinka obecná</a:t>
            </a: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6" name="Obrázek 5" descr="svinka obecná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3857628"/>
            <a:ext cx="3786214" cy="284667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71472" y="1071546"/>
            <a:ext cx="34290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běžný korýš stojatých vod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žaberní nožky na zadečku, dýchání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00628" y="1142984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suchozemský korýš, vlhká místa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57290" y="5500702"/>
            <a:ext cx="3571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obývá i sušší místa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v ohrožení se svinuje do kuličky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143108" y="6357958"/>
            <a:ext cx="22145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Zdroj snímků: </a:t>
            </a:r>
            <a:r>
              <a:rPr lang="cs-CZ" sz="1600" dirty="0" err="1" smtClean="0"/>
              <a:t>Wikipedia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cs-CZ" sz="2800" dirty="0" smtClean="0">
                <a:solidFill>
                  <a:srgbClr val="C00000"/>
                </a:solidFill>
              </a:rPr>
              <a:t>Blešivec</a:t>
            </a:r>
            <a:r>
              <a:rPr lang="cs-CZ" dirty="0" smtClean="0"/>
              <a:t>               </a:t>
            </a:r>
            <a:r>
              <a:rPr lang="cs-CZ" dirty="0" smtClean="0">
                <a:solidFill>
                  <a:srgbClr val="FFFF00"/>
                </a:solidFill>
              </a:rPr>
              <a:t>Podtřída: Kapřivci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429124" y="1214422"/>
            <a:ext cx="35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Kapřivec obecný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000" dirty="0" smtClean="0">
                <a:solidFill>
                  <a:srgbClr val="C00000"/>
                </a:solidFill>
              </a:rPr>
              <a:t>běžný parazit našich ryb, saje krev</a:t>
            </a:r>
            <a:endParaRPr lang="cs-CZ" sz="2000" dirty="0">
              <a:solidFill>
                <a:srgbClr val="C00000"/>
              </a:solidFill>
            </a:endParaRPr>
          </a:p>
        </p:txBody>
      </p:sp>
      <p:pic>
        <p:nvPicPr>
          <p:cNvPr id="4" name="Obrázek 3" descr="blešivec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2214554"/>
            <a:ext cx="3153231" cy="4172969"/>
          </a:xfrm>
          <a:prstGeom prst="rect">
            <a:avLst/>
          </a:prstGeom>
        </p:spPr>
      </p:pic>
      <p:pic>
        <p:nvPicPr>
          <p:cNvPr id="5" name="Obrázek 4" descr="kapřivec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643182"/>
            <a:ext cx="2500330" cy="370155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00034" y="1142984"/>
            <a:ext cx="32861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000" dirty="0" smtClean="0">
                <a:solidFill>
                  <a:srgbClr val="C00000"/>
                </a:solidFill>
              </a:rPr>
              <a:t>v čistých, chladných a menších tocích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358082" y="4714884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hřbetní štít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358082" y="3786190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přísavky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358082" y="4214818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savý rypec</a:t>
            </a:r>
            <a:endParaRPr lang="cs-CZ" dirty="0"/>
          </a:p>
        </p:txBody>
      </p:sp>
      <p:cxnSp>
        <p:nvCxnSpPr>
          <p:cNvPr id="11" name="Přímá spojovací čára 10"/>
          <p:cNvCxnSpPr>
            <a:endCxn id="8" idx="1"/>
          </p:cNvCxnSpPr>
          <p:nvPr/>
        </p:nvCxnSpPr>
        <p:spPr>
          <a:xfrm flipV="1">
            <a:off x="5929322" y="3970856"/>
            <a:ext cx="1428760" cy="29648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>
            <a:endCxn id="9" idx="1"/>
          </p:cNvCxnSpPr>
          <p:nvPr/>
        </p:nvCxnSpPr>
        <p:spPr>
          <a:xfrm>
            <a:off x="5715008" y="4143380"/>
            <a:ext cx="1643074" cy="256104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>
            <a:endCxn id="7" idx="1"/>
          </p:cNvCxnSpPr>
          <p:nvPr/>
        </p:nvCxnSpPr>
        <p:spPr>
          <a:xfrm>
            <a:off x="6215074" y="4643446"/>
            <a:ext cx="1143008" cy="256104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Podtřída: Buchanky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28662" y="1000109"/>
            <a:ext cx="4143404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Buchanka obecná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běžná ve stojatých vodách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součást planktonu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po celý rok, i pod ledem</a:t>
            </a:r>
          </a:p>
          <a:p>
            <a:pPr>
              <a:buFont typeface="Arial" pitchFamily="34" charset="0"/>
              <a:buChar char="•"/>
            </a:pP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4" name="Obrázek 3" descr="buchanka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3071810"/>
            <a:ext cx="3929090" cy="3143272"/>
          </a:xfrm>
          <a:prstGeom prst="rect">
            <a:avLst/>
          </a:prstGeom>
          <a:scene3d>
            <a:camera prst="orthographicFront">
              <a:rot lat="0" lon="0" rev="16200000"/>
            </a:camera>
            <a:lightRig rig="threePt" dir="t"/>
          </a:scene3d>
        </p:spPr>
      </p:pic>
      <p:pic>
        <p:nvPicPr>
          <p:cNvPr id="5" name="Obrázek 4" descr="buchanka s vajíčky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3214686"/>
            <a:ext cx="3901440" cy="312115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643438" y="1928802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 pár tykadel, </a:t>
            </a:r>
            <a:r>
              <a:rPr lang="cs-CZ" dirty="0" err="1" smtClean="0"/>
              <a:t>antenuly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72000" y="2500306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 pár tykadel, antény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643834" y="2571744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oko</a:t>
            </a:r>
            <a:endParaRPr lang="cs-CZ" dirty="0"/>
          </a:p>
        </p:txBody>
      </p:sp>
      <p:cxnSp>
        <p:nvCxnSpPr>
          <p:cNvPr id="10" name="Přímá spojovací čára 9"/>
          <p:cNvCxnSpPr>
            <a:endCxn id="6" idx="1"/>
          </p:cNvCxnSpPr>
          <p:nvPr/>
        </p:nvCxnSpPr>
        <p:spPr>
          <a:xfrm flipV="1">
            <a:off x="2857488" y="2113468"/>
            <a:ext cx="1785950" cy="601152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>
            <a:endCxn id="7" idx="1"/>
          </p:cNvCxnSpPr>
          <p:nvPr/>
        </p:nvCxnSpPr>
        <p:spPr>
          <a:xfrm flipV="1">
            <a:off x="2714612" y="2684972"/>
            <a:ext cx="1857388" cy="243962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>
            <a:endCxn id="8" idx="2"/>
          </p:cNvCxnSpPr>
          <p:nvPr/>
        </p:nvCxnSpPr>
        <p:spPr>
          <a:xfrm rot="16200000" flipV="1">
            <a:off x="7382013" y="3524368"/>
            <a:ext cx="1345180" cy="178595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buchanka s vajíčky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1357298"/>
            <a:ext cx="4196983" cy="335758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643174" y="642918"/>
            <a:ext cx="350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Buchanky s vajíčky</a:t>
            </a: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6" name="Obrázek 5" descr="buchanka s keřenkami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357298"/>
            <a:ext cx="3839793" cy="3071834"/>
          </a:xfrm>
          <a:prstGeom prst="rect">
            <a:avLst/>
          </a:prstGeom>
        </p:spPr>
      </p:pic>
      <p:pic>
        <p:nvPicPr>
          <p:cNvPr id="10" name="Obrázek 9" descr="buchanka vajíčk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4429132"/>
            <a:ext cx="2786082" cy="2228866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3929058" y="5000636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zadečková vidlička, </a:t>
            </a:r>
            <a:r>
              <a:rPr lang="cs-CZ" dirty="0" err="1" smtClean="0"/>
              <a:t>furka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715140" y="4714884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hrudní nožky</a:t>
            </a:r>
            <a:endParaRPr lang="cs-CZ" dirty="0"/>
          </a:p>
        </p:txBody>
      </p:sp>
      <p:cxnSp>
        <p:nvCxnSpPr>
          <p:cNvPr id="14" name="Přímá spojovací čára 13"/>
          <p:cNvCxnSpPr/>
          <p:nvPr/>
        </p:nvCxnSpPr>
        <p:spPr>
          <a:xfrm rot="16200000" flipH="1">
            <a:off x="3500430" y="4429132"/>
            <a:ext cx="857256" cy="285752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rot="16200000" flipH="1">
            <a:off x="6143636" y="3929066"/>
            <a:ext cx="1071570" cy="500066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42976" y="571480"/>
            <a:ext cx="6858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Buchanky  s tzv. </a:t>
            </a:r>
            <a:r>
              <a:rPr lang="cs-CZ" sz="2800" dirty="0" err="1" smtClean="0">
                <a:solidFill>
                  <a:srgbClr val="C00000"/>
                </a:solidFill>
              </a:rPr>
              <a:t>epizoonty</a:t>
            </a:r>
            <a:r>
              <a:rPr lang="cs-CZ" sz="2800" dirty="0" smtClean="0">
                <a:solidFill>
                  <a:srgbClr val="C00000"/>
                </a:solidFill>
              </a:rPr>
              <a:t> (</a:t>
            </a:r>
            <a:r>
              <a:rPr lang="cs-CZ" sz="2800" dirty="0" err="1" smtClean="0">
                <a:solidFill>
                  <a:srgbClr val="C00000"/>
                </a:solidFill>
              </a:rPr>
              <a:t>keřenky</a:t>
            </a:r>
            <a:r>
              <a:rPr lang="cs-CZ" sz="2800" dirty="0" smtClean="0">
                <a:solidFill>
                  <a:srgbClr val="C00000"/>
                </a:solidFill>
              </a:rPr>
              <a:t>, </a:t>
            </a:r>
            <a:r>
              <a:rPr lang="cs-CZ" sz="2800" dirty="0" err="1" smtClean="0">
                <a:solidFill>
                  <a:srgbClr val="C00000"/>
                </a:solidFill>
              </a:rPr>
              <a:t>plísenky</a:t>
            </a:r>
            <a:r>
              <a:rPr lang="cs-CZ" sz="2800" dirty="0" smtClean="0">
                <a:solidFill>
                  <a:srgbClr val="C00000"/>
                </a:solidFill>
              </a:rPr>
              <a:t>)</a:t>
            </a: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3" name="Obrázek 2" descr="buchanka s keřenkami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628" y="1357298"/>
            <a:ext cx="3901440" cy="3121152"/>
          </a:xfrm>
          <a:prstGeom prst="rect">
            <a:avLst/>
          </a:prstGeom>
        </p:spPr>
      </p:pic>
      <p:pic>
        <p:nvPicPr>
          <p:cNvPr id="4" name="Obrázek 3" descr="buchanka s keřenkami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7" y="1357298"/>
            <a:ext cx="4500595" cy="3600476"/>
          </a:xfrm>
          <a:prstGeom prst="rect">
            <a:avLst/>
          </a:prstGeom>
        </p:spPr>
      </p:pic>
      <p:pic>
        <p:nvPicPr>
          <p:cNvPr id="5" name="Obrázek 4" descr="buchanka s keřenkami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43240" y="4643446"/>
            <a:ext cx="2544118" cy="2035294"/>
          </a:xfrm>
          <a:prstGeom prst="rect">
            <a:avLst/>
          </a:prstGeom>
        </p:spPr>
      </p:pic>
      <p:pic>
        <p:nvPicPr>
          <p:cNvPr id="6" name="Obrázek 5" descr="buchanka s keřenkami12.jpg"/>
          <p:cNvPicPr>
            <a:picLocks noChangeAspect="1"/>
          </p:cNvPicPr>
          <p:nvPr/>
        </p:nvPicPr>
        <p:blipFill>
          <a:blip r:embed="rId5" cstate="print"/>
          <a:srcRect l="1845" t="9227" r="2768" b="14994"/>
          <a:stretch>
            <a:fillRect/>
          </a:stretch>
        </p:blipFill>
        <p:spPr>
          <a:xfrm>
            <a:off x="5857884" y="4714884"/>
            <a:ext cx="2922512" cy="18573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Podtřída: Lupenonožci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71472" y="1214422"/>
            <a:ext cx="44291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Listonoh jarní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jarní periodické tůně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vzácný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vajíčka snášejí vyschnutí i vymrznutí</a:t>
            </a:r>
            <a:endParaRPr lang="cs-CZ" sz="2000" dirty="0">
              <a:solidFill>
                <a:srgbClr val="C00000"/>
              </a:solidFill>
            </a:endParaRPr>
          </a:p>
        </p:txBody>
      </p:sp>
      <p:pic>
        <p:nvPicPr>
          <p:cNvPr id="4" name="Obrázek 3" descr="listonoh jarní2.JPG"/>
          <p:cNvPicPr>
            <a:picLocks noChangeAspect="1"/>
          </p:cNvPicPr>
          <p:nvPr/>
        </p:nvPicPr>
        <p:blipFill>
          <a:blip r:embed="rId2"/>
          <a:srcRect l="7750" r="8611" b="12572"/>
          <a:stretch>
            <a:fillRect/>
          </a:stretch>
        </p:blipFill>
        <p:spPr>
          <a:xfrm>
            <a:off x="1214414" y="3000372"/>
            <a:ext cx="2091197" cy="284462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142976" y="6000768"/>
            <a:ext cx="25717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NPR Žebračka u Přerova</a:t>
            </a:r>
            <a:endParaRPr lang="cs-CZ" sz="1600" dirty="0"/>
          </a:p>
        </p:txBody>
      </p:sp>
      <p:pic>
        <p:nvPicPr>
          <p:cNvPr id="6" name="Obrázek 5" descr="listonoh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643050"/>
            <a:ext cx="2753666" cy="4714908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786182" y="3643314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štít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72396" y="1928802"/>
            <a:ext cx="15716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 pár hrudních noh</a:t>
            </a:r>
            <a:endParaRPr lang="cs-CZ" dirty="0"/>
          </a:p>
        </p:txBody>
      </p:sp>
      <p:cxnSp>
        <p:nvCxnSpPr>
          <p:cNvPr id="10" name="Přímá spojovací čára 9"/>
          <p:cNvCxnSpPr/>
          <p:nvPr/>
        </p:nvCxnSpPr>
        <p:spPr>
          <a:xfrm rot="10800000" flipV="1">
            <a:off x="4286248" y="3286124"/>
            <a:ext cx="714380" cy="428628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>
            <a:endCxn id="8" idx="1"/>
          </p:cNvCxnSpPr>
          <p:nvPr/>
        </p:nvCxnSpPr>
        <p:spPr>
          <a:xfrm>
            <a:off x="6786578" y="2071678"/>
            <a:ext cx="785818" cy="18029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1472" y="500042"/>
            <a:ext cx="3429024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Perloočky – hrotnatka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běžné ve stojatých vodách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součást planktonu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partenogeneze</a:t>
            </a:r>
          </a:p>
          <a:p>
            <a:pPr>
              <a:buFont typeface="Arial" pitchFamily="34" charset="0"/>
              <a:buChar char="•"/>
            </a:pP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3" name="Obrázek 2" descr="perloočka36.jpg"/>
          <p:cNvPicPr>
            <a:picLocks noChangeAspect="1"/>
          </p:cNvPicPr>
          <p:nvPr/>
        </p:nvPicPr>
        <p:blipFill>
          <a:blip r:embed="rId2" cstate="print"/>
          <a:srcRect l="7382" t="10381" r="5536" b="8074"/>
          <a:stretch>
            <a:fillRect/>
          </a:stretch>
        </p:blipFill>
        <p:spPr>
          <a:xfrm>
            <a:off x="428596" y="2786058"/>
            <a:ext cx="3643338" cy="2729422"/>
          </a:xfrm>
          <a:prstGeom prst="rect">
            <a:avLst/>
          </a:prstGeom>
        </p:spPr>
      </p:pic>
      <p:pic>
        <p:nvPicPr>
          <p:cNvPr id="5" name="Obrázek 4" descr="perloočka s vajíčky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571612"/>
            <a:ext cx="3335466" cy="473328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928662" y="2143116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složené oko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0034" y="5929330"/>
            <a:ext cx="1785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tykadlo 1. páru, </a:t>
            </a:r>
            <a:r>
              <a:rPr lang="cs-CZ" dirty="0" err="1" smtClean="0"/>
              <a:t>antenula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72066" y="785794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tykadlo 2. páru, anténa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71868" y="2000240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furkální</a:t>
            </a:r>
            <a:r>
              <a:rPr lang="cs-CZ" dirty="0" smtClean="0"/>
              <a:t> drápky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857488" y="5715016"/>
            <a:ext cx="1785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trávicí soustava, střevo</a:t>
            </a:r>
            <a:endParaRPr lang="cs-CZ" dirty="0"/>
          </a:p>
        </p:txBody>
      </p:sp>
      <p:cxnSp>
        <p:nvCxnSpPr>
          <p:cNvPr id="12" name="Přímá spojovací čára 11"/>
          <p:cNvCxnSpPr/>
          <p:nvPr/>
        </p:nvCxnSpPr>
        <p:spPr>
          <a:xfrm rot="16200000" flipV="1">
            <a:off x="964381" y="2964653"/>
            <a:ext cx="1000132" cy="71438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rot="5400000">
            <a:off x="785786" y="5286388"/>
            <a:ext cx="1143008" cy="1588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>
            <a:stCxn id="8" idx="2"/>
          </p:cNvCxnSpPr>
          <p:nvPr/>
        </p:nvCxnSpPr>
        <p:spPr>
          <a:xfrm rot="16200000" flipH="1">
            <a:off x="5917533" y="1488385"/>
            <a:ext cx="987992" cy="321473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flipV="1">
            <a:off x="4429124" y="5429264"/>
            <a:ext cx="1928826" cy="571504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8143900" y="3857628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srdce</a:t>
            </a:r>
            <a:endParaRPr lang="cs-CZ" dirty="0"/>
          </a:p>
        </p:txBody>
      </p:sp>
      <p:cxnSp>
        <p:nvCxnSpPr>
          <p:cNvPr id="30" name="Přímá spojovací čára 29"/>
          <p:cNvCxnSpPr/>
          <p:nvPr/>
        </p:nvCxnSpPr>
        <p:spPr>
          <a:xfrm rot="16200000" flipH="1">
            <a:off x="3964777" y="2964653"/>
            <a:ext cx="1714512" cy="928694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>
            <a:endCxn id="24" idx="1"/>
          </p:cNvCxnSpPr>
          <p:nvPr/>
        </p:nvCxnSpPr>
        <p:spPr>
          <a:xfrm flipV="1">
            <a:off x="7358082" y="4042294"/>
            <a:ext cx="785818" cy="386838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86050" y="500042"/>
            <a:ext cx="3929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Perloočky s vajíčky</a:t>
            </a: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4" name="Obrázek 3" descr="perloočka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1785926"/>
            <a:ext cx="4732768" cy="3786214"/>
          </a:xfrm>
          <a:prstGeom prst="rect">
            <a:avLst/>
          </a:prstGeom>
          <a:scene3d>
            <a:camera prst="orthographicFront">
              <a:rot lat="0" lon="0" rev="5400000"/>
            </a:camera>
            <a:lightRig rig="threePt" dir="t"/>
          </a:scene3d>
        </p:spPr>
      </p:pic>
      <p:pic>
        <p:nvPicPr>
          <p:cNvPr id="5" name="Obrázek 4" descr="perloočka s vajíčky.jpg"/>
          <p:cNvPicPr>
            <a:picLocks noChangeAspect="1"/>
          </p:cNvPicPr>
          <p:nvPr/>
        </p:nvPicPr>
        <p:blipFill>
          <a:blip r:embed="rId3" cstate="print"/>
          <a:srcRect t="4614" r="12918" b="4614"/>
          <a:stretch>
            <a:fillRect/>
          </a:stretch>
        </p:blipFill>
        <p:spPr>
          <a:xfrm>
            <a:off x="5072066" y="1357298"/>
            <a:ext cx="3397392" cy="2833089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214942" y="5000636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plodová komůrka s vajíčky</a:t>
            </a:r>
            <a:endParaRPr lang="cs-CZ" dirty="0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3214678" y="4857760"/>
            <a:ext cx="1928826" cy="285752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Podtřída: Žábronožky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85786" y="1285860"/>
            <a:ext cx="364333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Žábronožka sněžní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periodické stojaté vody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vzácná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solidFill>
                  <a:srgbClr val="C00000"/>
                </a:solidFill>
              </a:rPr>
              <a:t> hrudní nožky k plavání, dýchání </a:t>
            </a:r>
            <a:endParaRPr lang="cs-CZ" sz="2000" dirty="0">
              <a:solidFill>
                <a:srgbClr val="C00000"/>
              </a:solidFill>
            </a:endParaRPr>
          </a:p>
        </p:txBody>
      </p:sp>
      <p:pic>
        <p:nvPicPr>
          <p:cNvPr id="4" name="Obrázek 3" descr="žábronožka sněžní8.JPG"/>
          <p:cNvPicPr>
            <a:picLocks noChangeAspect="1"/>
          </p:cNvPicPr>
          <p:nvPr/>
        </p:nvPicPr>
        <p:blipFill>
          <a:blip r:embed="rId2"/>
          <a:srcRect l="12043" r="11116" b="5011"/>
          <a:stretch>
            <a:fillRect/>
          </a:stretch>
        </p:blipFill>
        <p:spPr>
          <a:xfrm>
            <a:off x="428596" y="2857496"/>
            <a:ext cx="2071552" cy="3314096"/>
          </a:xfrm>
          <a:prstGeom prst="rect">
            <a:avLst/>
          </a:prstGeom>
        </p:spPr>
      </p:pic>
      <p:pic>
        <p:nvPicPr>
          <p:cNvPr id="6" name="Obrázek 5" descr="žábronožka sněžní9.JPG"/>
          <p:cNvPicPr>
            <a:picLocks noChangeAspect="1"/>
          </p:cNvPicPr>
          <p:nvPr/>
        </p:nvPicPr>
        <p:blipFill>
          <a:blip r:embed="rId3" cstate="print"/>
          <a:srcRect l="9915" t="2846" r="12524" b="9961"/>
          <a:stretch>
            <a:fillRect/>
          </a:stretch>
        </p:blipFill>
        <p:spPr>
          <a:xfrm>
            <a:off x="6143636" y="4143380"/>
            <a:ext cx="2750752" cy="2268221"/>
          </a:xfrm>
          <a:prstGeom prst="rect">
            <a:avLst/>
          </a:prstGeom>
        </p:spPr>
      </p:pic>
      <p:pic>
        <p:nvPicPr>
          <p:cNvPr id="7" name="Obrázek 6" descr="tůňka s žábronožkam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29190" y="1142984"/>
            <a:ext cx="3857620" cy="2893215"/>
          </a:xfrm>
          <a:prstGeom prst="rect">
            <a:avLst/>
          </a:prstGeom>
        </p:spPr>
      </p:pic>
      <p:pic>
        <p:nvPicPr>
          <p:cNvPr id="5" name="Obrázek 4" descr="žábronožka sněžní7.JPG"/>
          <p:cNvPicPr>
            <a:picLocks noChangeAspect="1"/>
          </p:cNvPicPr>
          <p:nvPr/>
        </p:nvPicPr>
        <p:blipFill>
          <a:blip r:embed="rId5"/>
          <a:srcRect b="44601"/>
          <a:stretch>
            <a:fillRect/>
          </a:stretch>
        </p:blipFill>
        <p:spPr>
          <a:xfrm>
            <a:off x="2857488" y="3643314"/>
            <a:ext cx="2857520" cy="1830522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714612" y="5643578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hrudní nožky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572000" y="5643578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složené oko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86050" y="2928934"/>
            <a:ext cx="22145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NPR Žebračka u Přerova</a:t>
            </a:r>
            <a:endParaRPr lang="cs-CZ" sz="1600" dirty="0"/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1571604" y="4929198"/>
            <a:ext cx="1143008" cy="785818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>
            <a:stCxn id="9" idx="3"/>
          </p:cNvCxnSpPr>
          <p:nvPr/>
        </p:nvCxnSpPr>
        <p:spPr>
          <a:xfrm flipV="1">
            <a:off x="5857884" y="5786454"/>
            <a:ext cx="2357454" cy="4179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Opakování - doplňovačka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785918" y="1000108"/>
          <a:ext cx="5403850" cy="3214712"/>
        </p:xfrm>
        <a:graphic>
          <a:graphicData uri="http://schemas.openxmlformats.org/drawingml/2006/table">
            <a:tbl>
              <a:tblPr/>
              <a:tblGrid>
                <a:gridCol w="540385"/>
                <a:gridCol w="540385"/>
                <a:gridCol w="540385"/>
                <a:gridCol w="540385"/>
                <a:gridCol w="540385"/>
                <a:gridCol w="540385"/>
                <a:gridCol w="540385"/>
                <a:gridCol w="540385"/>
                <a:gridCol w="540385"/>
                <a:gridCol w="540385"/>
              </a:tblGrid>
              <a:tr h="40183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183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183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1839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1839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1839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1839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18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071670" y="4286256"/>
            <a:ext cx="51435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1600" dirty="0" smtClean="0"/>
              <a:t>Druhý pár tykadel.</a:t>
            </a:r>
          </a:p>
          <a:p>
            <a:pPr marL="342900" indent="-342900">
              <a:buAutoNum type="arabicPeriod"/>
            </a:pPr>
            <a:r>
              <a:rPr lang="cs-CZ" sz="1600" dirty="0" smtClean="0"/>
              <a:t>Vzácný druh našeho raka.</a:t>
            </a:r>
          </a:p>
          <a:p>
            <a:pPr marL="342900" indent="-342900">
              <a:buAutoNum type="arabicPeriod"/>
            </a:pPr>
            <a:r>
              <a:rPr lang="cs-CZ" sz="1600" dirty="0" smtClean="0"/>
              <a:t>Drobný korýš, potrava pro ryby.</a:t>
            </a:r>
          </a:p>
          <a:p>
            <a:pPr marL="342900" indent="-342900">
              <a:buAutoNum type="arabicPeriod"/>
            </a:pPr>
            <a:r>
              <a:rPr lang="cs-CZ" sz="1600" dirty="0" smtClean="0"/>
              <a:t>Drobný korýš, cizopasí na rybách.</a:t>
            </a:r>
          </a:p>
          <a:p>
            <a:pPr marL="342900" indent="-342900">
              <a:buAutoNum type="arabicPeriod"/>
            </a:pPr>
            <a:r>
              <a:rPr lang="cs-CZ" sz="1600" dirty="0" smtClean="0"/>
              <a:t>Buchanky a perloočky tvoří ve vodách ………..</a:t>
            </a:r>
          </a:p>
          <a:p>
            <a:pPr marL="342900" indent="-342900">
              <a:buAutoNum type="arabicPeriod"/>
            </a:pPr>
            <a:r>
              <a:rPr lang="cs-CZ" sz="1600" dirty="0" smtClean="0"/>
              <a:t>Suchozemský korýš, dokáže „</a:t>
            </a:r>
            <a:r>
              <a:rPr lang="cs-CZ" sz="1600" dirty="0" err="1" smtClean="0"/>
              <a:t>zkuličkovatět</a:t>
            </a:r>
            <a:r>
              <a:rPr lang="cs-CZ" sz="1600" dirty="0" smtClean="0"/>
              <a:t>“.</a:t>
            </a:r>
          </a:p>
          <a:p>
            <a:pPr marL="342900" indent="-342900">
              <a:buAutoNum type="arabicPeriod"/>
            </a:pPr>
            <a:r>
              <a:rPr lang="cs-CZ" sz="1600" dirty="0" smtClean="0"/>
              <a:t>Kryje hlavohruď raka.</a:t>
            </a:r>
          </a:p>
          <a:p>
            <a:pPr marL="342900" indent="-342900">
              <a:buAutoNum type="arabicPeriod"/>
            </a:pPr>
            <a:r>
              <a:rPr lang="cs-CZ" sz="1600" dirty="0" smtClean="0"/>
              <a:t>Vějířovitá ploutvička na zadečku. </a:t>
            </a:r>
            <a:endParaRPr lang="cs-CZ" sz="1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14348" y="1000108"/>
            <a:ext cx="3571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4348" y="135729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4348" y="178592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14348" y="2214554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14348" y="257174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14348" y="300037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14348" y="342900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14348" y="3786190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/>
          <a:lstStyle/>
          <a:p>
            <a:r>
              <a:rPr lang="cs-CZ" dirty="0" smtClean="0"/>
              <a:t>Řešení doplňovačky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643042" y="1285860"/>
          <a:ext cx="5857920" cy="3786212"/>
        </p:xfrm>
        <a:graphic>
          <a:graphicData uri="http://schemas.openxmlformats.org/drawingml/2006/table">
            <a:tbl>
              <a:tblPr/>
              <a:tblGrid>
                <a:gridCol w="585792"/>
                <a:gridCol w="585792"/>
                <a:gridCol w="585792"/>
                <a:gridCol w="585792"/>
                <a:gridCol w="585792"/>
                <a:gridCol w="585792"/>
                <a:gridCol w="585792"/>
                <a:gridCol w="585792"/>
                <a:gridCol w="585792"/>
                <a:gridCol w="585792"/>
              </a:tblGrid>
              <a:tr h="48158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É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158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Á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Č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58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CH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1580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Ř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158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58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158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Ý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Ř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51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357290" y="5357826"/>
            <a:ext cx="52864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Nauplius </a:t>
            </a:r>
            <a:r>
              <a:rPr lang="cs-CZ" sz="2000" dirty="0" smtClean="0"/>
              <a:t>je název pro larvu některých korýšů.</a:t>
            </a:r>
            <a:endParaRPr lang="cs-CZ"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Použitá a doporučená literatura, odkazy na elektronické zdroje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14348" y="2357430"/>
            <a:ext cx="82153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dirty="0" smtClean="0"/>
              <a:t>HUDEC 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vi-VN" dirty="0" smtClean="0"/>
              <a:t>, KOLIBÁČ</a:t>
            </a:r>
            <a:r>
              <a:rPr lang="cs-CZ" dirty="0" smtClean="0"/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</a:t>
            </a:r>
            <a:r>
              <a:rPr lang="cs-CZ" dirty="0" smtClean="0"/>
              <a:t>. </a:t>
            </a:r>
            <a:r>
              <a:rPr lang="vi-VN" dirty="0" smtClean="0"/>
              <a:t>, LAŠTŮVKA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</a:t>
            </a:r>
            <a:r>
              <a:rPr lang="cs-CZ" dirty="0" smtClean="0"/>
              <a:t>.,</a:t>
            </a:r>
            <a:r>
              <a:rPr lang="vi-VN" dirty="0" smtClean="0"/>
              <a:t> PEŇÁZ</a:t>
            </a:r>
            <a:r>
              <a:rPr lang="cs-CZ" dirty="0" smtClean="0"/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M. a kol</a:t>
            </a:r>
            <a:r>
              <a:rPr lang="vi-VN" dirty="0" smtClean="0"/>
              <a:t>. </a:t>
            </a:r>
            <a:r>
              <a:rPr lang="vi-VN" i="1" dirty="0" smtClean="0"/>
              <a:t>Příroda České republiky: průvodce faunou</a:t>
            </a:r>
            <a:r>
              <a:rPr lang="vi-VN" dirty="0" smtClean="0"/>
              <a:t>. Vyd. 1. Praha: Academia, 2007, 439 p. ISBN 80-200-1569-8.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714348" y="1714488"/>
            <a:ext cx="8001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BUCHAR, J.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 kol</a:t>
            </a:r>
            <a:r>
              <a:rPr lang="cs-CZ" dirty="0" smtClean="0"/>
              <a:t>. </a:t>
            </a:r>
            <a:r>
              <a:rPr lang="cs-CZ" i="1" dirty="0" smtClean="0"/>
              <a:t>Klíč k určování bezobratlých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Scientia</a:t>
            </a:r>
            <a:r>
              <a:rPr lang="cs-CZ" dirty="0" smtClean="0"/>
              <a:t>, 1995, 283 s., [30] s. obr. </a:t>
            </a:r>
            <a:r>
              <a:rPr lang="cs-CZ" dirty="0" err="1" smtClean="0"/>
              <a:t>příl</a:t>
            </a:r>
            <a:r>
              <a:rPr lang="cs-CZ" dirty="0" smtClean="0"/>
              <a:t>. ISBN 80-858-2781-6.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14348" y="3357562"/>
            <a:ext cx="77867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PAPÁČEK, 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a kol</a:t>
            </a:r>
            <a:r>
              <a:rPr lang="cs-CZ" dirty="0" smtClean="0"/>
              <a:t>. </a:t>
            </a:r>
            <a:r>
              <a:rPr lang="cs-CZ" i="1" dirty="0" smtClean="0"/>
              <a:t>Zoologie</a:t>
            </a:r>
            <a:r>
              <a:rPr lang="cs-CZ" dirty="0" smtClean="0"/>
              <a:t>. 3. </a:t>
            </a:r>
            <a:r>
              <a:rPr lang="cs-CZ" dirty="0" err="1" smtClean="0"/>
              <a:t>upr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Scientia</a:t>
            </a:r>
            <a:r>
              <a:rPr lang="cs-CZ" dirty="0" smtClean="0"/>
              <a:t>, 2000, 286 s. ISBN 80-718-3203-0.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14348" y="4000504"/>
            <a:ext cx="79296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SEDLÁK, E. </a:t>
            </a:r>
            <a:r>
              <a:rPr lang="cs-CZ" i="1" dirty="0" smtClean="0"/>
              <a:t>Zoologie bezobratlých</a:t>
            </a:r>
            <a:r>
              <a:rPr lang="cs-CZ" dirty="0" smtClean="0"/>
              <a:t>. 2., </a:t>
            </a:r>
            <a:r>
              <a:rPr lang="cs-CZ" dirty="0" err="1" smtClean="0"/>
              <a:t>přeprac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Brno: Masarykova univerzita, 2002, 336 s., 1 </a:t>
            </a:r>
            <a:r>
              <a:rPr lang="cs-CZ" dirty="0" err="1" smtClean="0"/>
              <a:t>příl</a:t>
            </a:r>
            <a:r>
              <a:rPr lang="cs-CZ" dirty="0" smtClean="0"/>
              <a:t>. ISBN 80-210-2892-0.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14348" y="4643446"/>
            <a:ext cx="60721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commons.wikimedia.org/wiki/File:Steinkrebs.jpg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14348" y="4929198"/>
            <a:ext cx="75300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commons.wikimedia.org/wiki/File:Blausteinsee_Tierwelt_05.jpg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14348" y="5214950"/>
            <a:ext cx="61436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commons.wikimedia.org/wiki/File:Asellus_aquaticus.jpg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714348" y="5500702"/>
            <a:ext cx="81439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5"/>
              </a:rPr>
              <a:t>http://commons.wikimedia.org/wiki/File:Porcellio_scaber_%</a:t>
            </a:r>
            <a:r>
              <a:rPr lang="cs-CZ" dirty="0" smtClean="0">
                <a:hlinkClick r:id="rId5"/>
              </a:rPr>
              <a:t>28AU%29-left_01.jpg</a:t>
            </a:r>
            <a:r>
              <a:rPr lang="cs-CZ" dirty="0" smtClean="0"/>
              <a:t> </a:t>
            </a:r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commons.wikimedia.org/wiki/File:Armadillidium_vulgare_001.jpg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578</Words>
  <Application>Microsoft Office PowerPoint</Application>
  <PresentationFormat>Předvádění na obrazovce (4:3)</PresentationFormat>
  <Paragraphs>179</Paragraphs>
  <Slides>15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Arial</vt:lpstr>
      <vt:lpstr>Calibri</vt:lpstr>
      <vt:lpstr>Times New Roman</vt:lpstr>
      <vt:lpstr>Motiv sady Office</vt:lpstr>
      <vt:lpstr>Prezentace aplikace PowerPoint</vt:lpstr>
      <vt:lpstr>Podtřída: Rakovci</vt:lpstr>
      <vt:lpstr>Rak kamenáč                        Rak bahenní</vt:lpstr>
      <vt:lpstr>Beruška vodní                          Stínka obecná</vt:lpstr>
      <vt:lpstr>Blešivec               Podtřída: Kapřivci</vt:lpstr>
      <vt:lpstr>Podtřída: Buchanky</vt:lpstr>
      <vt:lpstr>Prezentace aplikace PowerPoint</vt:lpstr>
      <vt:lpstr>Prezentace aplikace PowerPoint</vt:lpstr>
      <vt:lpstr>Podtřída: Lupenonožci</vt:lpstr>
      <vt:lpstr>Prezentace aplikace PowerPoint</vt:lpstr>
      <vt:lpstr>Prezentace aplikace PowerPoint</vt:lpstr>
      <vt:lpstr>Podtřída: Žábronožky</vt:lpstr>
      <vt:lpstr>Opakování - doplňovačka</vt:lpstr>
      <vt:lpstr>Řešení doplňovačky</vt:lpstr>
      <vt:lpstr>Použitá a doporučená literatura, odkazy na elektronické 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</dc:creator>
  <cp:lastModifiedBy>Fismol Tomáš</cp:lastModifiedBy>
  <cp:revision>37</cp:revision>
  <dcterms:created xsi:type="dcterms:W3CDTF">2014-04-22T19:27:58Z</dcterms:created>
  <dcterms:modified xsi:type="dcterms:W3CDTF">2014-05-27T08:23:49Z</dcterms:modified>
</cp:coreProperties>
</file>