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56" r:id="rId3"/>
    <p:sldId id="257" r:id="rId4"/>
    <p:sldId id="301" r:id="rId5"/>
    <p:sldId id="258" r:id="rId6"/>
    <p:sldId id="259" r:id="rId7"/>
    <p:sldId id="260" r:id="rId8"/>
    <p:sldId id="282" r:id="rId9"/>
    <p:sldId id="261" r:id="rId10"/>
    <p:sldId id="283" r:id="rId11"/>
    <p:sldId id="262" r:id="rId12"/>
    <p:sldId id="263" r:id="rId13"/>
    <p:sldId id="291" r:id="rId14"/>
    <p:sldId id="284" r:id="rId15"/>
    <p:sldId id="265" r:id="rId16"/>
    <p:sldId id="274" r:id="rId17"/>
    <p:sldId id="288" r:id="rId18"/>
    <p:sldId id="267" r:id="rId19"/>
    <p:sldId id="268" r:id="rId20"/>
    <p:sldId id="285" r:id="rId21"/>
    <p:sldId id="269" r:id="rId22"/>
    <p:sldId id="270" r:id="rId23"/>
    <p:sldId id="286" r:id="rId24"/>
    <p:sldId id="271" r:id="rId25"/>
    <p:sldId id="276" r:id="rId26"/>
    <p:sldId id="289" r:id="rId27"/>
    <p:sldId id="273" r:id="rId28"/>
    <p:sldId id="272" r:id="rId29"/>
    <p:sldId id="287" r:id="rId30"/>
    <p:sldId id="275" r:id="rId31"/>
    <p:sldId id="266" r:id="rId32"/>
    <p:sldId id="292" r:id="rId33"/>
    <p:sldId id="294" r:id="rId34"/>
    <p:sldId id="295" r:id="rId35"/>
    <p:sldId id="279" r:id="rId36"/>
    <p:sldId id="280" r:id="rId37"/>
    <p:sldId id="296" r:id="rId38"/>
    <p:sldId id="297" r:id="rId39"/>
    <p:sldId id="298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7" autoAdjust="0"/>
    <p:restoredTop sz="94660"/>
  </p:normalViewPr>
  <p:slideViewPr>
    <p:cSldViewPr>
      <p:cViewPr>
        <p:scale>
          <a:sx n="94" d="100"/>
          <a:sy n="94" d="100"/>
        </p:scale>
        <p:origin x="-1482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86505505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- Belgie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25. 5.  2013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301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5100" i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Belgie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688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1.</a:t>
            </a:r>
            <a:endParaRPr lang="cs-CZ" altLang="en-US" dirty="0"/>
          </a:p>
        </p:txBody>
      </p:sp>
      <p:pic>
        <p:nvPicPr>
          <p:cNvPr id="40962" name="Picture 2" descr="Soubor:Flag of Belgium (civil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0843" y="1700808"/>
            <a:ext cx="6983002" cy="4655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679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Brusel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</a:t>
            </a:r>
            <a:r>
              <a:rPr lang="it-IT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49°30‘ a 51°30‘ s. š. a mezi 2°33‘ a 6°24‘ v. d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30 529 km²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10 583 382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347 ob. / km² 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 (EUR)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nizozemština, francouzština, němčina</a:t>
            </a:r>
          </a:p>
        </p:txBody>
      </p:sp>
    </p:spTree>
    <p:extLst>
      <p:ext uri="{BB962C8B-B14F-4D97-AF65-F5344CB8AC3E}">
        <p14:creationId xmlns:p14="http://schemas.microsoft.com/office/powerpoint/2010/main" xmlns="" val="1382754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  <p:pic>
        <p:nvPicPr>
          <p:cNvPr id="38914" name="Picture 2" descr="Soubor:EU-Belgium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48680"/>
            <a:ext cx="6791325" cy="5715000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1119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  <p:pic>
        <p:nvPicPr>
          <p:cNvPr id="38914" name="Picture 2" descr="Soubor:EU-Belgium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48680"/>
            <a:ext cx="6791325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7111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se nachází v západní Evropě na pobřeží Severního moře mezi Francií a Nizozemskem, společně s Nizozemskem a Lucemburskem je Belgie součástí Beneluxu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Belgie je z větší části ploché a nížinaté, nadmořská výška a členitost terénu stoupají směrem k oblasti Arden na jihu Belgie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 je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Signal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Botrange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(694 m)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pobřeží je charakteristické písčitými plážemi a dunami, za nimi se nachází oblast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polderů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je kvůli riziku zaplavení mořem chráněna hrázemi (v oblasti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polderů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velice úrodné půdy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95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  <p:pic>
        <p:nvPicPr>
          <p:cNvPr id="1028" name="Picture 4" descr="http://www.ezilon.com/maps/images/europe/Belgium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399218" cy="582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5778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  <p:pic>
        <p:nvPicPr>
          <p:cNvPr id="3" name="Picture 4" descr="http://www.ezilon.com/maps/images/europe/Belgium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399218" cy="582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656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Belgická federace se skládá ze 3 společenství, rozdělených podle jazykového principu :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Vlámského společenství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Valonsko-bruselská federace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ěmeckojazyčného společenství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a ze 3 regionů, rozčleněných podle principu územního: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Vlámský region 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Valonský region 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 Brusel-hlavní město</a:t>
            </a: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16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  <p:pic>
        <p:nvPicPr>
          <p:cNvPr id="3" name="Picture 2" descr="http://www.ezilon.com/maps/images/europe/Belgium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99296"/>
            <a:ext cx="7016651" cy="569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2191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  <p:pic>
        <p:nvPicPr>
          <p:cNvPr id="6" name="Picture 2" descr="http://www.ezilon.com/maps/images/europe/Belgium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99296"/>
            <a:ext cx="7016651" cy="569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203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olovina původních lesů byla vymýcena a přeměněna na pastviny a ornou půdu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ejvíce zalesněny jsou Ardeny (dubové a bukové porosty)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SV se vyskytují vřesoviště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dunách podél pobřeží roste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(vysoká tráva, zpevňující pohyblivé písky)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ijí zde divočáci, srčí, kočka divoká apod.</a:t>
            </a:r>
          </a:p>
        </p:txBody>
      </p:sp>
    </p:spTree>
    <p:extLst>
      <p:ext uri="{BB962C8B-B14F-4D97-AF65-F5344CB8AC3E}">
        <p14:creationId xmlns:p14="http://schemas.microsoft.com/office/powerpoint/2010/main" xmlns="" val="349741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29698" name="Picture 2" descr="Soubor:Cinquanten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7620000" cy="5743948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Cinquantenaire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v Bruselu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22407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5" name="Picture 2" descr="Soubor:Cinquanten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7620000" cy="57439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652037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belgické klima je přímořské, spadá do mírného podnebného pásu.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srážky jsou časté ve všech ročních obdobích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teplota v lednu je 3 °C, v červenci 18 °C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průměrné srážky činí 65 mm v lednu, v červenci 73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mm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42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26626" name="Picture 2" descr="Soubor:Semo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620000" cy="6264696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Belgická příroda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352491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3" name="Picture 2" descr="Soubor:Semo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620000" cy="62646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3918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ápadní břehy omývají vody Atlantského oceánu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ejdelší řekou Belgie je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Meuse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(celkem 930 km, na území Belgie 170km) a Šelda (435 km)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vláštností v zemi jsou tzv.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pás území, široký asi 15km ( kdysi bažinaté území bylo vysušeno a vznikla tak charakteristická krajina hrází a kanálů)</a:t>
            </a:r>
          </a:p>
        </p:txBody>
      </p:sp>
    </p:spTree>
    <p:extLst>
      <p:ext uri="{BB962C8B-B14F-4D97-AF65-F5344CB8AC3E}">
        <p14:creationId xmlns:p14="http://schemas.microsoft.com/office/powerpoint/2010/main" xmlns="" val="273801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  <p:pic>
        <p:nvPicPr>
          <p:cNvPr id="23554" name="Picture 2" descr="Soubor:Belgium-Waterloo-The-Thombs-19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7620000" cy="5505451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Bojiště ve Waterloo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87554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  <p:pic>
        <p:nvPicPr>
          <p:cNvPr id="3" name="Picture 2" descr="Soubor:Belgium-Waterloo-The-Thombs-19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7620000" cy="55054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0797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je vysoce vyspělý průmyslový stát s intenzivním zemědělstvím a významné středisko mezinárodního obchodu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zemědělství dominuje živočišná výroba (skot, vepři, rybolov)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průmyslu je to výroba jaderné energie, ocelářství, barevná metalurgie, těžké strojírenství, výroba umělých hmot a hnojiv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Antverpy – 70  světového obchodu s diamanty (také broušení diamantů)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průmysl – výroba krajek, čokolády (pralinek) a piva (Stella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Artois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má nejhustší silniční a železniční síť na světě,největším uzlem je Brusel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Antverpy jsou pátým největším přístavem na světě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816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  <p:pic>
        <p:nvPicPr>
          <p:cNvPr id="20482" name="Picture 2" descr="Soubor:Skyline Antwerp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656692"/>
            <a:ext cx="7440827" cy="5580620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Město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Antwerpen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366959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  <p:pic>
        <p:nvPicPr>
          <p:cNvPr id="5" name="Picture 2" descr="Soubor:Skyline Antwerp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656692"/>
            <a:ext cx="7440827" cy="55806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0814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je federativní konstituční monarchií, hlavou státu je král (výkonnou moc má vláda)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j členem Severoatlantického paktu (NATO) a zakládajícím členem evropského společenství, jehož hlavní sídlo je v Bruselu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 patří k nejhustěji osídleným zemím v Evropě (Nejvyšší hustotu zalidnění má oblast známá jako „vlámský diamant“, kterou vymezují aglomerace Bruselu, Antverp,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Gentu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Lovaně)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převážná většina obyvatelů jsou katolíci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načnou část belgické populace tvoří Vlámové (58 %)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Valoni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(31 %).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Zbývajících 11 % představují příslušníci dalších evropských národů (zvláště Italové, Francouzi a Němci), ale také přistěhovalci ze severní Afriky (zejména z Maroka a Alžírska) a z Turecka</a:t>
            </a:r>
          </a:p>
        </p:txBody>
      </p:sp>
    </p:spTree>
    <p:extLst>
      <p:ext uri="{BB962C8B-B14F-4D97-AF65-F5344CB8AC3E}">
        <p14:creationId xmlns:p14="http://schemas.microsoft.com/office/powerpoint/2010/main" xmlns="" val="429071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971600" y="1124744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8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  <p:pic>
        <p:nvPicPr>
          <p:cNvPr id="17410" name="Picture 2" descr="http://upload.wikimedia.org/wikipedia/commons/9/90/Wappers_belgian_revolu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7620000" cy="5276851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Revoluce z roku1830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958478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8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  <p:pic>
        <p:nvPicPr>
          <p:cNvPr id="3" name="Picture 2" descr="http://upload.wikimedia.org/wikipedia/commons/9/90/Wappers_belgian_revolu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7620000" cy="52768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552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nejstarších dobách obývalo Belgii několik různých keltských kmenů. V dobách římské říše byly tyto kmeny, nacházející se v oblasti mezi Severním mořem, Rýnem, Seinou a Marnou, označovány latinským slovem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Belgae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tedy Belgové. Odtud pochází název státu Belgie.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 královské vojenské akademie Belgie nemá žádné dvojjazyčné univerzity, jednotná média, společné kulturní, či vědecké instituce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045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  <p:pic>
        <p:nvPicPr>
          <p:cNvPr id="5" name="Picture 2" descr="Soubor:Pralines cu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8248" y="692696"/>
            <a:ext cx="3800475" cy="5705476"/>
          </a:xfrm>
          <a:prstGeom prst="rect">
            <a:avLst/>
          </a:prstGeom>
          <a:noFill/>
        </p:spPr>
      </p:pic>
      <p:sp>
        <p:nvSpPr>
          <p:cNvPr id="8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Výroba pralinek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6789019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  <p:pic>
        <p:nvPicPr>
          <p:cNvPr id="5" name="Picture 2" descr="Soubor:Pralines cu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8248" y="692696"/>
            <a:ext cx="3800475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4437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Atomium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model základní buňky krystalové mřížky železa zvětšený 165 miliardkrát. Tuto stavbu stojící v Bruselu navrhl inženýr André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Waterkeyn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ku příležitosti mezinárodní výstavy Expo 58. Tato ocelová stavba dosahující výšky 102 metrů je dominantou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Heysel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plateau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Stabilitu objektu zajišťují tři masivní sloupy, kterými je stavba ukotvena k zemi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Manneken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 (česky Čurající chlapeček) je jedním ze symbolů Bruselu. Jde o malou bronzovou sošku zobrazující malého chlapce čurajícího do fontány, nachází se na rohu ulic, asi 240 metrů jihozápadně od Velkého náměstí (Grande-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Grote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01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  <p:pic>
        <p:nvPicPr>
          <p:cNvPr id="5" name="Picture 2" descr="Soubor:Bruxelles Manneken P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5568" y="692696"/>
            <a:ext cx="3781425" cy="5715000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755576" y="3000389"/>
            <a:ext cx="748883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Maneken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Piss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598398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  <p:pic>
        <p:nvPicPr>
          <p:cNvPr id="5" name="Picture 2" descr="Soubor:Bruxelles Manneken P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5568" y="692696"/>
            <a:ext cx="3781425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26051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Benelux?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bylo postaveno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Atomium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víš o bitvě u Waterloo?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 alespoň čtyři belgická města.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Maneken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. . 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hlavní město . . . . . . . Je sídlem . . . . . . . a některých institucí . . . . . . . . . . . ., a proto bývá neoficiálně označován jako „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Evropy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“. Brusel je zároveň hlavní město . . . . . . . a Francouzského společenství Belgie.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429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700808"/>
            <a:ext cx="65344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6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1987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marL="594360" indent="-457200">
              <a:buFont typeface="+mj-lt"/>
              <a:buAutoNum type="arabicPeriod"/>
            </a:pPr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File:Flag of Belgium (civil).</a:t>
            </a:r>
            <a:r>
              <a:rPr lang="en-US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://commons.wikimedia.org/wiki/File:Flag_of_Belgium_(civil).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svg&gt;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File:EU-Belgium.svg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&lt;http://commons.wikimedia.org/wiki/File:EU-Belgium.svg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4360" indent="-457200">
              <a:buFont typeface="+mj-lt"/>
              <a:buAutoNum type="arabicPeriod"/>
            </a:pP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Belgium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Belgium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4360" indent="-457200">
              <a:buFont typeface="+mj-lt"/>
              <a:buAutoNum type="arabicPeriod"/>
            </a:pP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Belgium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Belgium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85266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3011" name="Zástupný symbol pro obsah 2"/>
          <p:cNvSpPr>
            <a:spLocks noGrp="1" noChangeArrowheads="1"/>
          </p:cNvSpPr>
          <p:nvPr>
            <p:ph idx="4294967295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</a:t>
            </a:r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:Semois.jpg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commons.wikimedia.org/wiki/File:Semois.jpg&gt;</a:t>
            </a:r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File:Belgium-Waterloo-The-Thombs-1900.jpg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commons.wikimedia.org/wiki/File:Belgium-Waterloo-The-Thombs-1900.jpg&gt;</a:t>
            </a:r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4360" indent="-457200">
              <a:buFont typeface="+mj-lt"/>
              <a:buAutoNum type="arabicPeriod" startAt="5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File:Skyline_Antwerpen.jpg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&lt;http://commons.wikimedia.org/wiki/File:Skyline_Antwerpen.jpg&gt;</a:t>
            </a:r>
          </a:p>
          <a:p>
            <a:pPr marL="594360" indent="-457200">
              <a:buFont typeface="+mj-lt"/>
              <a:buAutoNum type="arabicPeriod" startAt="5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File:Wappers_belgian_revolution.jpg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&lt;http://commons.wikimedia.org/wiki/File:Wappers_belgian_revolution.jpg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204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4035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marL="594360" indent="-457200">
              <a:buFont typeface="+mj-lt"/>
              <a:buAutoNum type="arabicPeriod" startAt="9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File:Pralines_cut.jpg. Dostupné z WWW: 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commons.wikimedia.org/wiki/File:Pralines_cut.jpg&gt;</a:t>
            </a:r>
          </a:p>
          <a:p>
            <a:pPr marL="594360" indent="-457200">
              <a:buFont typeface="+mj-lt"/>
              <a:buAutoNum type="arabicPeriod" startAt="9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File:Bruxelles_Manneken_Pis.jpg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commons.wikimedia.org/wiki/File:Bruxelles_Manneken_Pis.jpg&gt;</a:t>
            </a:r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41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Z__CEJ_06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VY_32_INOVACE_Z__CEJ_06</Template>
  <TotalTime>486</TotalTime>
  <Words>979</Words>
  <Application>Microsoft Office PowerPoint</Application>
  <PresentationFormat>Předvádění na obrazovce (4:3)</PresentationFormat>
  <Paragraphs>143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VY_32_INOVACE_Z__CEJ_06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Státní zřízení a obyvatelsvo</vt:lpstr>
      <vt:lpstr>Snímek 25</vt:lpstr>
      <vt:lpstr>Snímek 26</vt:lpstr>
      <vt:lpstr>Dějiny a kultura</vt:lpstr>
      <vt:lpstr>Snímek 28</vt:lpstr>
      <vt:lpstr>Snímek 29</vt:lpstr>
      <vt:lpstr>Zajímavosti</vt:lpstr>
      <vt:lpstr>Snímek 31</vt:lpstr>
      <vt:lpstr>Snímek 32</vt:lpstr>
      <vt:lpstr>Otázky</vt:lpstr>
      <vt:lpstr>Doplňte</vt:lpstr>
      <vt:lpstr>Konec</vt:lpstr>
      <vt:lpstr>Reference</vt:lpstr>
      <vt:lpstr>Reference</vt:lpstr>
      <vt:lpstr>Reference</vt:lpstr>
      <vt:lpstr>Reference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Richard</cp:lastModifiedBy>
  <cp:revision>55</cp:revision>
  <dcterms:created xsi:type="dcterms:W3CDTF">2013-08-13T13:30:30Z</dcterms:created>
  <dcterms:modified xsi:type="dcterms:W3CDTF">2013-09-27T09:28:00Z</dcterms:modified>
</cp:coreProperties>
</file>