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3" r:id="rId2"/>
    <p:sldId id="256" r:id="rId3"/>
    <p:sldId id="257" r:id="rId4"/>
    <p:sldId id="301" r:id="rId5"/>
    <p:sldId id="259" r:id="rId6"/>
    <p:sldId id="260" r:id="rId7"/>
    <p:sldId id="282" r:id="rId8"/>
    <p:sldId id="261" r:id="rId9"/>
    <p:sldId id="262" r:id="rId10"/>
    <p:sldId id="283" r:id="rId11"/>
    <p:sldId id="263" r:id="rId12"/>
    <p:sldId id="291" r:id="rId13"/>
    <p:sldId id="265" r:id="rId14"/>
    <p:sldId id="274" r:id="rId15"/>
    <p:sldId id="267" r:id="rId16"/>
    <p:sldId id="268" r:id="rId17"/>
    <p:sldId id="269" r:id="rId18"/>
    <p:sldId id="270" r:id="rId19"/>
    <p:sldId id="271" r:id="rId20"/>
    <p:sldId id="276" r:id="rId21"/>
    <p:sldId id="273" r:id="rId22"/>
    <p:sldId id="272" r:id="rId23"/>
    <p:sldId id="275" r:id="rId24"/>
    <p:sldId id="303" r:id="rId25"/>
    <p:sldId id="294" r:id="rId26"/>
    <p:sldId id="295" r:id="rId27"/>
    <p:sldId id="279" r:id="rId28"/>
    <p:sldId id="280" r:id="rId29"/>
    <p:sldId id="296" r:id="rId30"/>
    <p:sldId id="297" r:id="rId31"/>
    <p:sldId id="298" r:id="rId32"/>
    <p:sldId id="299" r:id="rId33"/>
    <p:sldId id="300" r:id="rId3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6505505"/>
              </p:ext>
            </p:extLst>
          </p:nvPr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geografie - Slovensko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Stašicová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Čejková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– regionální geografie Evropy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 vyššího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25. 5.  2013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Zkvalitnění výuky zeměpisu na MGO.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vytvořen v PowerPoint, k výuce je zapotřebí PC a dataprojektor nebo televize.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3018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endParaRPr lang="cs-CZ" sz="5100" i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67544" y="332656"/>
            <a:ext cx="8229600" cy="1143000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5100" i="1" cap="none" dirty="0" smtClean="0">
                <a:solidFill>
                  <a:schemeClr val="tx1"/>
                </a:solidFill>
                <a:latin typeface="+mn-lt"/>
              </a:rPr>
              <a:t>Slovensko</a:t>
            </a:r>
            <a:endParaRPr lang="cs-CZ" sz="5100" i="1" cap="none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805863" y="620688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>
                <a:solidFill>
                  <a:srgbClr val="FFFFFF"/>
                </a:solidFill>
                <a:sym typeface="HG明朝B" charset="0"/>
              </a:rPr>
              <a:t>1.</a:t>
            </a:r>
            <a:endParaRPr lang="cs-CZ" altLang="en-US" dirty="0"/>
          </a:p>
        </p:txBody>
      </p:sp>
      <p:pic>
        <p:nvPicPr>
          <p:cNvPr id="40962" name="Picture 2" descr="File:Flag of Slovakia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628800"/>
            <a:ext cx="7620000" cy="50768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6792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Evropa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město: Bratislava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 </a:t>
            </a:r>
            <a:r>
              <a:rPr lang="cs-CZ" sz="2400" dirty="0" smtClean="0"/>
              <a:t>49° 0′ s. </a:t>
            </a:r>
            <a:r>
              <a:rPr lang="cs-CZ" sz="2400" dirty="0" err="1" smtClean="0"/>
              <a:t>š</a:t>
            </a:r>
            <a:r>
              <a:rPr lang="cs-CZ" sz="2400" dirty="0" smtClean="0"/>
              <a:t>., 20° 0′ v. d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rozloha: </a:t>
            </a:r>
            <a:r>
              <a:rPr lang="cs-CZ" sz="2400" dirty="0" smtClean="0"/>
              <a:t>49 036 km²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obyvatel: </a:t>
            </a:r>
            <a:r>
              <a:rPr lang="cs-CZ" sz="2400" dirty="0" smtClean="0"/>
              <a:t>5 411000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osídlení: </a:t>
            </a:r>
            <a:r>
              <a:rPr lang="cs-CZ" sz="2400" dirty="0" smtClean="0"/>
              <a:t>110 ob. / km² </a:t>
            </a:r>
            <a:endParaRPr lang="cs-CZ" sz="2400" baseline="30000" dirty="0" smtClean="0"/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měna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 (</a:t>
            </a:r>
            <a:r>
              <a:rPr lang="cs-CZ" sz="2400" dirty="0" smtClean="0"/>
              <a:t>EUR)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úřední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jazyk: </a:t>
            </a:r>
            <a:r>
              <a:rPr lang="cs-CZ" sz="2400" dirty="0" smtClean="0"/>
              <a:t>slovenština</a:t>
            </a:r>
          </a:p>
        </p:txBody>
      </p:sp>
    </p:spTree>
    <p:extLst>
      <p:ext uri="{BB962C8B-B14F-4D97-AF65-F5344CB8AC3E}">
        <p14:creationId xmlns:p14="http://schemas.microsoft.com/office/powerpoint/2010/main" val="138275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1428728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Poloha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2.</a:t>
            </a:r>
            <a:endParaRPr lang="cs-CZ" altLang="en-US" dirty="0"/>
          </a:p>
        </p:txBody>
      </p:sp>
      <p:pic>
        <p:nvPicPr>
          <p:cNvPr id="38914" name="Picture 2" descr="File:Eu location slovakia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764704"/>
            <a:ext cx="7620000" cy="5715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71119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Poloha a 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severním a středním oblastem Slovenska dominují na především rozsáhlé horské masivy,které jsou součástí Západních Karpat ( vnější, střední a vnitřní )</a:t>
            </a:r>
            <a:endParaRPr lang="cs-CZ" baseline="30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-Vnější Západní Karpaty zahrnují Malé Karpaty, Javorníky a Beskydy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- Střední Západní Karpaty se skládají z Vysokých (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Gerlachovský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štít – 2655 m ) a Nízkých Tater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-Vnitřní Karpaty postupují dále na jih do Maďarska, jejich součástí je především Slovenské rudohoří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níže položené oblasti jsou ve velké většině na jihu při hranicích s Maďarskem -Podunajská a Východoslovenská nížina</a:t>
            </a:r>
          </a:p>
          <a:p>
            <a:pPr>
              <a:buClr>
                <a:srgbClr val="00B0F0"/>
              </a:buClr>
              <a:buNone/>
            </a:pPr>
            <a:endParaRPr lang="cs-CZ" dirty="0" smtClean="0"/>
          </a:p>
          <a:p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37160" indent="0">
              <a:buNone/>
            </a:pP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1959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ezilon.com/maps/images/europe/physical-map-of-Slovaki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424" y="999187"/>
            <a:ext cx="8489032" cy="4701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Fyzická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3.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1465778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3.</a:t>
            </a:r>
            <a:endParaRPr lang="cs-CZ" altLang="en-US" dirty="0"/>
          </a:p>
        </p:txBody>
      </p:sp>
      <p:pic>
        <p:nvPicPr>
          <p:cNvPr id="3" name="Picture 2" descr="http://www.ezilon.com/maps/images/europe/physical-map-of-Slovaki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424" y="999187"/>
            <a:ext cx="8489032" cy="4701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6565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Administrativní členění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>
            <a:norm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současnosti se Slovensko dělí na 8 samosprávných krajů - Bratislavský, Košický, Nitranský, Prešovský, Žilinský, Trenčínský, Trnavský a Banskobystrický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Slovensko se dále dělí na 79 okresů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hlavním městem je Bratislava (446 819 obyvatel)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dalšími velkými městy jsou Košice (240 915 obyvatel), Prešov (92 687), Nitra (87 357), Žilina (86 685) a Banská Bystrica (84 919)</a:t>
            </a:r>
          </a:p>
        </p:txBody>
      </p:sp>
    </p:spTree>
    <p:extLst>
      <p:ext uri="{BB962C8B-B14F-4D97-AF65-F5344CB8AC3E}">
        <p14:creationId xmlns:p14="http://schemas.microsoft.com/office/powerpoint/2010/main" val="3954160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http://www.ezilon.com/maps/images/europe/Slovakian-political-map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425" y="836862"/>
            <a:ext cx="8489032" cy="4863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Politická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4.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262203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4.</a:t>
            </a:r>
            <a:endParaRPr lang="cs-CZ" altLang="en-US" dirty="0"/>
          </a:p>
        </p:txBody>
      </p:sp>
      <p:pic>
        <p:nvPicPr>
          <p:cNvPr id="3" name="Picture 4" descr="http://www.ezilon.com/maps/images/europe/Slovakian-political-map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425" y="836862"/>
            <a:ext cx="8489032" cy="4863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2191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Fauna a flóra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>
            <a:normAutofit fontScale="85000" lnSpcReduction="10000"/>
          </a:bodyPr>
          <a:lstStyle/>
          <a:p>
            <a:pPr>
              <a:buClr>
                <a:schemeClr val="tx1"/>
              </a:buClr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existuje zde na 29 tisíc druhů živočichů, 11 tisíc druhů rostlin a přes tisíc druhů prvoků </a:t>
            </a:r>
          </a:p>
          <a:p>
            <a:pPr>
              <a:buClr>
                <a:schemeClr val="tx1"/>
              </a:buClr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žijí zde medvědi, vlci, rysi, divoké kočky, svišti, vydry, kuny, norci a kamzíci (kteří jsou celostátně chránění)</a:t>
            </a:r>
          </a:p>
          <a:p>
            <a:pPr>
              <a:buClr>
                <a:schemeClr val="tx1"/>
              </a:buClr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lesích a v nížinách se nacházejí také koroptve, bažanti, divoké husy a kachny</a:t>
            </a:r>
          </a:p>
          <a:p>
            <a:pPr>
              <a:buClr>
                <a:schemeClr val="tx1"/>
              </a:buClr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se týče rostlinstva, ze stromů převládají v nížinách duby, na úpatích hor buky, ve vyšších polohách smrky a na nejvyšších místech převažuje co do biomů tajga a tundra</a:t>
            </a:r>
          </a:p>
          <a:p>
            <a:pPr>
              <a:buClr>
                <a:srgbClr val="C00000"/>
              </a:buClr>
              <a:buFont typeface="Wingdings" pitchFamily="2" charset="2"/>
              <a:buChar char="§"/>
            </a:pPr>
            <a:endParaRPr lang="cs-CZ" sz="24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Clr>
                <a:srgbClr val="C00000"/>
              </a:buClr>
              <a:buNone/>
            </a:pPr>
            <a:endParaRPr lang="cs-CZ" sz="2400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Clr>
                <a:srgbClr val="C00000"/>
              </a:buClr>
              <a:buNone/>
            </a:pPr>
            <a:r>
              <a:rPr lang="cs-CZ" sz="2400" b="1" i="1" dirty="0" smtClean="0">
                <a:solidFill>
                  <a:schemeClr val="tx2">
                    <a:lumMod val="75000"/>
                  </a:schemeClr>
                </a:solidFill>
              </a:rPr>
              <a:t> 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9741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5.</a:t>
            </a:r>
            <a:endParaRPr lang="cs-CZ" altLang="en-US" dirty="0"/>
          </a:p>
        </p:txBody>
      </p:sp>
      <p:pic>
        <p:nvPicPr>
          <p:cNvPr id="29698" name="Picture 2" descr="File:Gämse am Fried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692696"/>
            <a:ext cx="6324600" cy="57054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38224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Slovensko se nachází v mírném podnebném pásu Většinou na jeho území převládají studenější léta a chladné vlhké zimy s vysokou oblačností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průměrná teplota ve vyšších polohách, především v Tatrách, činí kolem -4 °C a naopak v nížinách se pohybuje kolem 10 °C 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zatímco v nížinách při Dunaji průměrné srážky dosahují 570 mm, při návětrných stranách hor se šplhají až na 1100 mm. Na vyšších vrcholcích hor zůstává sníh až do letních měsíců</a:t>
            </a:r>
          </a:p>
          <a:p>
            <a:pPr marL="137160" indent="0"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88427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6.</a:t>
            </a:r>
            <a:endParaRPr lang="cs-CZ" altLang="en-US" dirty="0"/>
          </a:p>
        </p:txBody>
      </p:sp>
      <p:pic>
        <p:nvPicPr>
          <p:cNvPr id="27650" name="Picture 2" descr="File:Vysoké Tatry, výhled z vrcholu Rysy, zá&amp;rcaron;í 2011 (29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764704"/>
            <a:ext cx="7620000" cy="5715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03524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>
            <a:norm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jednu z nejvýznamnějších řek protékajících Slovenskem představuje Dunaj, který spolu s Moravou tvoří slovenskou jihozápadní hranici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nejdelším slovenským vodním tokem je Váh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další významné řeky patří Hron,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Hornád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Bodrog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Poprad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Slovensku jsou častá rovněž horská jezera – tzv. plesa ( ledovcového původu) a minerální i termální prameny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38013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7.</a:t>
            </a:r>
            <a:endParaRPr lang="cs-CZ" altLang="en-US" dirty="0"/>
          </a:p>
        </p:txBody>
      </p:sp>
      <p:pic>
        <p:nvPicPr>
          <p:cNvPr id="2" name="Picture 2" descr="File:Slovakia High Tatras Strbske Pleso 037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836712"/>
            <a:ext cx="7620000" cy="5715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7087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 a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>
            <a:normAutofit fontScale="77500" lnSpcReduction="20000"/>
          </a:bodyPr>
          <a:lstStyle/>
          <a:p>
            <a:pPr>
              <a:buClr>
                <a:schemeClr val="tx1"/>
              </a:buClr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zemědělská činnost je především Podunajské a Východoslovenské nížině,v rostlinné výrobě převažuje zejména pšenice a kukuřice, brambory, cukrová řepa, ječmen, ovoce, vinná réva, V rámci živočišné výroby jsou chována prasata, skot a drůbež, ve vyšších polohách převažuje chov ovcí</a:t>
            </a:r>
          </a:p>
          <a:p>
            <a:pPr>
              <a:buClr>
                <a:schemeClr val="tx1"/>
              </a:buClr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významné odvětví průmyslu představuje automobilový průmysl ( Volkswagen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Slovakia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PSA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Peugeot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Citroën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Motors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>
              <a:buClr>
                <a:schemeClr val="tx1"/>
              </a:buClr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východní části země postupně obnovily svou výrobu Východoslovenské železárny v Košicích</a:t>
            </a:r>
          </a:p>
          <a:p>
            <a:pPr>
              <a:buClr>
                <a:schemeClr val="tx1"/>
              </a:buClr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důležitý je také chemický a elektrochemický, ropný, potravinářský, papírenský a strojírenský průmysl</a:t>
            </a:r>
          </a:p>
          <a:p>
            <a:pPr>
              <a:buClr>
                <a:schemeClr val="tx1"/>
              </a:buClr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 rozkvět zažil především cestovní ruch ( NP,historické památky, umělecké festivaly, přírodní krásy či minerální a termální prameny)</a:t>
            </a:r>
            <a:endParaRPr lang="cs-CZ" b="1" i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58167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8.</a:t>
            </a:r>
            <a:endParaRPr lang="cs-CZ" altLang="en-US" dirty="0"/>
          </a:p>
        </p:txBody>
      </p:sp>
      <p:pic>
        <p:nvPicPr>
          <p:cNvPr id="24578" name="Picture 2" descr="File:Bratislava10Slovakia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908720"/>
            <a:ext cx="7620000" cy="52863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8366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Státní zřízení a </a:t>
            </a:r>
            <a:r>
              <a:rPr lang="cs-CZ" dirty="0" err="1" smtClean="0"/>
              <a:t>obyvatelsvo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populace Slovenska čítala k 31. březnu 2013 přibližně 5 410 728 obyvatel</a:t>
            </a:r>
          </a:p>
          <a:p>
            <a:pPr>
              <a:buClr>
                <a:schemeClr val="tx1"/>
              </a:buClr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85,8 % obyvatelstva se hlásí ke slovenské národnosti, 9,7 % k maďarské, 1,7 % k romské, 0,8 % k české, 0,4 % k rusínské a 0,2 % k ukrajinské</a:t>
            </a:r>
          </a:p>
          <a:p>
            <a:pPr>
              <a:buClr>
                <a:schemeClr val="tx1"/>
              </a:buClr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úředním jazykem je slovenština, z dalších jazyků je především na jihu rozšířená maďarština</a:t>
            </a:r>
          </a:p>
          <a:p>
            <a:pPr>
              <a:buClr>
                <a:schemeClr val="tx1"/>
              </a:buClr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Slovensku je na základě ústavy oddělena církev od státu, k římskokatolické církvi  se hlásí 68,9 % obyvatel, celkem 13 % obyvatel je bez vyznání</a:t>
            </a:r>
          </a:p>
        </p:txBody>
      </p:sp>
    </p:spTree>
    <p:extLst>
      <p:ext uri="{BB962C8B-B14F-4D97-AF65-F5344CB8AC3E}">
        <p14:creationId xmlns:p14="http://schemas.microsoft.com/office/powerpoint/2010/main" val="4290712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899592" y="3000389"/>
            <a:ext cx="712879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>
                <a:solidFill>
                  <a:srgbClr val="FFFFFF"/>
                </a:solidFill>
                <a:sym typeface="HG明朝B" charset="0"/>
              </a:rPr>
              <a:t>9</a:t>
            </a:r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.</a:t>
            </a:r>
            <a:endParaRPr lang="cs-CZ" altLang="en-US" dirty="0"/>
          </a:p>
        </p:txBody>
      </p:sp>
      <p:pic>
        <p:nvPicPr>
          <p:cNvPr id="17410" name="Picture 2" descr="File:Stre&amp;ccaron;no2 - ranní mlh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484784"/>
            <a:ext cx="7620000" cy="50768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18958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Dějiny a 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>
            <a:noAutofit/>
          </a:bodyPr>
          <a:lstStyle/>
          <a:p>
            <a:r>
              <a:rPr lang="cs-CZ" sz="2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slovanské osídlení se objevilo přibližně od 5. století, od roku 568 země sousedila a byla i pod nadvládou nomádských Avarů a v 7. století se stala součástí Sámovy říše</a:t>
            </a:r>
          </a:p>
          <a:p>
            <a:r>
              <a:rPr lang="cs-CZ" sz="2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vytvořilo se Moravské a Nitranské knížectví a po roce 833 následovala integrace obou knížectví do celku Velké Moravy, nazývaného v období vlády Svatopluka Velkomoravská říše</a:t>
            </a:r>
          </a:p>
          <a:p>
            <a:r>
              <a:rPr lang="cs-CZ" sz="2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až do roku 1918 bylo Slovensko součástí Uherského království</a:t>
            </a:r>
          </a:p>
          <a:p>
            <a:r>
              <a:rPr lang="cs-CZ" sz="2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lety 1918–1939 se Slovensko s téměř dnešním vytyčením hranic stalo jako samosprávná Slovenská země součástí nově vzniklé Československé republiky</a:t>
            </a:r>
          </a:p>
          <a:p>
            <a:r>
              <a:rPr lang="cs-CZ" sz="21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1. lednu 1993 Česká a Slovenská Federativní Republika zanikla a stávající Slovenská republika i Česká republika se staly samostatnými státy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80458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10.</a:t>
            </a:r>
            <a:endParaRPr lang="cs-CZ" altLang="en-US" dirty="0"/>
          </a:p>
        </p:txBody>
      </p:sp>
      <p:pic>
        <p:nvPicPr>
          <p:cNvPr id="14338" name="Picture 2" descr="File:50 Slovak Koruna 1944 front Josef Tis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692696"/>
            <a:ext cx="5610225" cy="5715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96789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současnosti se na Slovensku nachází 9 národních parků a 14 chráněných krajinných oblastí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roce 2004 zasáhla Vysoké Tatry větrná smršť, která silně poškodila zdejší lesní porost a způsobila škody v hodnotě několika miliard korun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Slovensko má osm památek UNESCO – historické město Banská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Štiavnica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památková rezervace lidové architektury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Vlkolínec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Spišský hrad s okolními památkami (Spišské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Podhradie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Spišská Kapitula, a kostel sv. Ducha v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Žehře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v roce 2000 bylo přidáno historické šarišské město Bardejov a v roce 2008 dřevěné kostely Karpatského oblouku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přírodními památkami v sezname UNESCO reprezentují Slovensko jeskyně a propasti Slovenského krasu a Dobšinská ledová jeskyně</a:t>
            </a:r>
          </a:p>
          <a:p>
            <a:pPr>
              <a:buNone/>
            </a:pPr>
            <a:endParaRPr lang="cs-CZ" sz="24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467544" y="1556792"/>
            <a:ext cx="813690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rgbClr val="C00000"/>
              </a:buClr>
            </a:pPr>
            <a:endParaRPr lang="cs-CZ" dirty="0" smtClean="0"/>
          </a:p>
          <a:p>
            <a:pPr>
              <a:buClr>
                <a:srgbClr val="C00000"/>
              </a:buClr>
            </a:pPr>
            <a:endParaRPr lang="cs-CZ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Clr>
                <a:srgbClr val="C00000"/>
              </a:buClr>
            </a:pPr>
            <a:endParaRPr lang="cs-CZ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Clr>
                <a:srgbClr val="C00000"/>
              </a:buClr>
            </a:pPr>
            <a:endParaRPr lang="cs-CZ" b="1" i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Clr>
                <a:srgbClr val="C00000"/>
              </a:buClr>
            </a:pPr>
            <a:r>
              <a:rPr lang="cs-CZ" dirty="0" smtClean="0"/>
              <a:t> </a:t>
            </a:r>
          </a:p>
          <a:p>
            <a:pPr>
              <a:buClr>
                <a:srgbClr val="C00000"/>
              </a:buClr>
            </a:pPr>
            <a:endParaRPr lang="cs-CZ" dirty="0" smtClean="0"/>
          </a:p>
          <a:p>
            <a:pPr>
              <a:buClr>
                <a:srgbClr val="C00000"/>
              </a:buClr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1011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rgbClr val="C00000"/>
              </a:buCl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 descr="File:Ivan Gašparovi&amp;ccaron;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908720"/>
            <a:ext cx="5095875" cy="57054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Jaký je povrch Slovenska?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nazývájí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největší a nejvýznamnější řeky?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je státní zřízení Slovenska?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Jaké jsou hlavní obory slovenské ekonomiky?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Jmenuj slovenské kraje jejich hlavní města.</a:t>
            </a:r>
          </a:p>
          <a:p>
            <a:pPr>
              <a:buNone/>
            </a:pPr>
            <a:endParaRPr lang="cs-CZ" sz="2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Slovenská …………… je ……………….. Stát nacházející se ve ……….Evropě. 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východě sousedí s ……………., na jihu s ……………., na jihozápadě s ………………, na západě s …….. a na severu s ………... V roce 2013 zde žilo přibližně ………….. Lidí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Hlavním městem je ………….., úředním jazykem je ……………………..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>
            <a:spLocks noGrp="1"/>
          </p:cNvSpPr>
          <p:nvPr>
            <p:ph type="title"/>
          </p:nvPr>
        </p:nvSpPr>
        <p:spPr>
          <a:xfrm>
            <a:off x="457200" y="249289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4294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1700808"/>
            <a:ext cx="777686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BATEMAN, Graham. 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Lexikon zemí světa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2.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Kartografie, 2002, 168 s. ISBN 80-701-1698-6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BATEMAN, Graham. 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Encyklopedie Zeměpis světa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1.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Columbus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1999, 512 s. ISBN 80-717-6022-6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Toulky světem: pozoruhodná místa pěti kontinentů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3.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Překlad Martina Vojtová.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Čestlice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Rebo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2008, 416 s. ISBN 978-80-255-0006-4.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3265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Reference</a:t>
            </a:r>
          </a:p>
        </p:txBody>
      </p:sp>
      <p:sp>
        <p:nvSpPr>
          <p:cNvPr id="41987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(1)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Otevřená encyklopedie Wikipedie [online]. </a:t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2014-02-18]. </a:t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Dostupné z WWW: http://cs.wikipedia.org/wiki/Soubor: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File:Flag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Slovakia.svg</a:t>
            </a: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cs-CZ" altLang="zh-CN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(2)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Otevřená encyklopedie Wikipedie [online]. </a:t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2014-02-18]. </a:t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Dostupné z WWW:http://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cs.wikipedia.org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/Soubor: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location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slovakia.svg</a:t>
            </a:r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/>
          </a:p>
          <a:p>
            <a:endParaRPr lang="cs-CZ" altLang="zh-CN" sz="2400" dirty="0" smtClean="0"/>
          </a:p>
        </p:txBody>
      </p:sp>
    </p:spTree>
    <p:extLst>
      <p:ext uri="{BB962C8B-B14F-4D97-AF65-F5344CB8AC3E}">
        <p14:creationId xmlns:p14="http://schemas.microsoft.com/office/powerpoint/2010/main" val="8526668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Reference</a:t>
            </a:r>
          </a:p>
        </p:txBody>
      </p:sp>
      <p:sp>
        <p:nvSpPr>
          <p:cNvPr id="43011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(3)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Ezilon.com [online]. </a:t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2014-02-18]. </a:t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Dostupné z WWW: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http://www.ezilon.com/maps/images/europe/physical-map-of-Slovakia.gif 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(4)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Ezilon.com [online]. </a:t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2014-02-18]. </a:t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Dostupné z WWW: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http://www.ezilon.com/maps/images/europe/Slovakian-political-map.gif</a:t>
            </a:r>
            <a:endParaRPr lang="cs-CZ" altLang="zh-CN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720433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Reference</a:t>
            </a:r>
          </a:p>
        </p:txBody>
      </p:sp>
      <p:sp>
        <p:nvSpPr>
          <p:cNvPr id="44035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(5)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Otevřená encyklopedie Wikipedie [online]. </a:t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2014-02-18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 </a:t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Dostupné z WWW: http://cs.wikipedia.org/wiki/Soubor:</a:t>
            </a:r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File:Gämse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Frieder.jpg</a:t>
            </a:r>
            <a:endParaRPr lang="pt-BR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altLang="zh-CN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(6)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Otevřená encyklopedie Wikipedie [online]. </a:t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cit. 2014-02-18 ]. 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Dostupné z WWW: http://cs.wikipedia.org/wiki/Soubor: File:Vysoké Tatry, výhled z vrcholu Rysy, září 2011 (29).JPG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endParaRPr lang="cs-CZ" altLang="zh-CN" sz="2400" dirty="0" smtClean="0"/>
          </a:p>
        </p:txBody>
      </p:sp>
    </p:spTree>
    <p:extLst>
      <p:ext uri="{BB962C8B-B14F-4D97-AF65-F5344CB8AC3E}">
        <p14:creationId xmlns:p14="http://schemas.microsoft.com/office/powerpoint/2010/main" val="34141083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Reference</a:t>
            </a:r>
          </a:p>
        </p:txBody>
      </p:sp>
      <p:sp>
        <p:nvSpPr>
          <p:cNvPr id="45059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>
            <a:normAutofit lnSpcReduction="10000"/>
          </a:bodyPr>
          <a:lstStyle/>
          <a:p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(7)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Otevřená encyklopedie Wikipedie [online]. </a:t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cit. 2014-02-18 ]. 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Dostupné z WWW: http://cs.wikipedia.org/wiki/Soubor: File:Slovakia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Tatras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Strbske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Pleso 0374.jpg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altLang="zh-CN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(8)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Otevřená encyklopedie Wikipedie [online]. </a:t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cit. 2014-02-18 ]. 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Dostupné z WWW: http://cs.wikipedia.org/wiki/Soubor:File:Bratislava10Slovakia7.JPG</a:t>
            </a:r>
          </a:p>
          <a:p>
            <a:r>
              <a:rPr lang="cs-CZ" sz="2400" b="1" dirty="0" smtClean="0"/>
              <a:t> </a:t>
            </a:r>
          </a:p>
          <a:p>
            <a:endParaRPr lang="pt-BR" sz="2400" b="1" dirty="0" smtClean="0"/>
          </a:p>
          <a:p>
            <a:endParaRPr lang="cs-CZ" altLang="zh-CN" sz="2400" dirty="0" smtClean="0"/>
          </a:p>
        </p:txBody>
      </p:sp>
    </p:spTree>
    <p:extLst>
      <p:ext uri="{BB962C8B-B14F-4D97-AF65-F5344CB8AC3E}">
        <p14:creationId xmlns:p14="http://schemas.microsoft.com/office/powerpoint/2010/main" val="183082363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Reference</a:t>
            </a:r>
          </a:p>
        </p:txBody>
      </p:sp>
      <p:sp>
        <p:nvSpPr>
          <p:cNvPr id="45059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>
            <a:normAutofit lnSpcReduction="10000"/>
          </a:bodyPr>
          <a:lstStyle/>
          <a:p>
            <a:r>
              <a:rPr lang="cs-CZ" altLang="zh-CN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(9) </a:t>
            </a:r>
            <a:r>
              <a:rPr lang="cs-CZ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Otevřená encyklopedie Wikipedie [online]. </a:t>
            </a:r>
            <a:r>
              <a:rPr lang="cs-CZ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2014-02-18 ]. </a:t>
            </a:r>
            <a:r>
              <a:rPr lang="cs-CZ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Dostupné z WWW: http://cs.wikipedia.org/wiki/Soubor:</a:t>
            </a:r>
            <a:r>
              <a:rPr lang="pt-BR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File:Strečno2 - ranní mlhy.</a:t>
            </a:r>
            <a:r>
              <a:rPr lang="cs-CZ" sz="2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jpg</a:t>
            </a:r>
            <a:endParaRPr lang="cs-CZ" sz="2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altLang="zh-CN" sz="2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altLang="zh-CN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(10) </a:t>
            </a:r>
            <a:r>
              <a:rPr lang="cs-CZ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Otevřená encyklopedie Wikipedie [online]. </a:t>
            </a:r>
            <a:r>
              <a:rPr lang="cs-CZ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2014-02-18 ]. </a:t>
            </a:r>
            <a:r>
              <a:rPr lang="cs-CZ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br>
              <a:rPr lang="cs-CZ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Dostupné z WWW: http://cs.wikipedia.org/wiki/Soubor:</a:t>
            </a:r>
            <a:r>
              <a:rPr lang="pt-BR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File:50 </a:t>
            </a:r>
            <a:r>
              <a:rPr lang="cs-CZ" sz="2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Slovak</a:t>
            </a:r>
            <a:r>
              <a:rPr lang="cs-CZ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Koruna 1944 front Josef Tiso.</a:t>
            </a:r>
            <a:r>
              <a:rPr lang="cs-CZ" sz="2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png</a:t>
            </a:r>
            <a:endParaRPr lang="cs-CZ" sz="2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2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(11) Otevřená encyklopedie Wikipedie [online]. </a:t>
            </a:r>
            <a:r>
              <a:rPr lang="cs-CZ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[cit. 2014-02-18 ]. </a:t>
            </a:r>
            <a:r>
              <a:rPr lang="cs-CZ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Dostupné z WWW: http://cs.wikipedia.org/wiki/Soubor: File:Ivan </a:t>
            </a:r>
            <a:r>
              <a:rPr lang="cs-CZ" sz="22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Gašparovič.jpg</a:t>
            </a:r>
            <a:endParaRPr lang="cs-CZ" sz="2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/>
          </a:p>
          <a:p>
            <a:pPr>
              <a:buNone/>
            </a:pPr>
            <a:endParaRPr lang="pt-BR" sz="2400" b="1" dirty="0" smtClean="0"/>
          </a:p>
          <a:p>
            <a:endParaRPr lang="cs-CZ" sz="2400" b="1" dirty="0" smtClean="0"/>
          </a:p>
          <a:p>
            <a:endParaRPr lang="pt-BR" sz="2400" b="1" dirty="0" smtClean="0"/>
          </a:p>
          <a:p>
            <a:endParaRPr lang="cs-CZ" altLang="zh-CN" sz="2400" dirty="0"/>
          </a:p>
          <a:p>
            <a:pPr eaLnBrk="1" hangingPunct="1"/>
            <a:endParaRPr lang="cs-CZ" altLang="zh-CN" sz="2400" dirty="0" smtClean="0"/>
          </a:p>
        </p:txBody>
      </p:sp>
    </p:spTree>
    <p:extLst>
      <p:ext uri="{BB962C8B-B14F-4D97-AF65-F5344CB8AC3E}">
        <p14:creationId xmlns:p14="http://schemas.microsoft.com/office/powerpoint/2010/main" val="2579181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Y_32_INOVACE_Z__CEJ_06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VY_32_INOVACE_Z__CEJ_06</Template>
  <TotalTime>509</TotalTime>
  <Words>1004</Words>
  <Application>Microsoft Office PowerPoint</Application>
  <PresentationFormat>Předvádění na obrazovce (4:3)</PresentationFormat>
  <Paragraphs>152</Paragraphs>
  <Slides>33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33</vt:i4>
      </vt:variant>
    </vt:vector>
  </HeadingPairs>
  <TitlesOfParts>
    <vt:vector size="34" baseType="lpstr">
      <vt:lpstr>VY_32_INOVACE_Z__CEJ_06</vt:lpstr>
      <vt:lpstr>Prezentace aplikace PowerPoint</vt:lpstr>
      <vt:lpstr>Prezentace aplikace PowerPoint</vt:lpstr>
      <vt:lpstr>Základní údaje</vt:lpstr>
      <vt:lpstr>Prezentace aplikace PowerPoint</vt:lpstr>
      <vt:lpstr>Poloha a povrch</vt:lpstr>
      <vt:lpstr>Prezentace aplikace PowerPoint</vt:lpstr>
      <vt:lpstr>Prezentace aplikace PowerPoint</vt:lpstr>
      <vt:lpstr>Administrativní členění</vt:lpstr>
      <vt:lpstr>Prezentace aplikace PowerPoint</vt:lpstr>
      <vt:lpstr>Prezentace aplikace PowerPoint</vt:lpstr>
      <vt:lpstr>Fauna a flóra</vt:lpstr>
      <vt:lpstr>Prezentace aplikace PowerPoint</vt:lpstr>
      <vt:lpstr>Podnebí</vt:lpstr>
      <vt:lpstr>Prezentace aplikace PowerPoint</vt:lpstr>
      <vt:lpstr>Vodstvo</vt:lpstr>
      <vt:lpstr>Prezentace aplikace PowerPoint</vt:lpstr>
      <vt:lpstr>Hospodářství a doprava</vt:lpstr>
      <vt:lpstr>Prezentace aplikace PowerPoint</vt:lpstr>
      <vt:lpstr>Státní zřízení a obyvatelsvo</vt:lpstr>
      <vt:lpstr>Prezentace aplikace PowerPoint</vt:lpstr>
      <vt:lpstr>Dějiny a kultura</vt:lpstr>
      <vt:lpstr>Prezentace aplikace PowerPoint</vt:lpstr>
      <vt:lpstr>Zajímavosti</vt:lpstr>
      <vt:lpstr>Prezentace aplikace PowerPoint</vt:lpstr>
      <vt:lpstr>Otázky</vt:lpstr>
      <vt:lpstr>Doplňte</vt:lpstr>
      <vt:lpstr>Konec</vt:lpstr>
      <vt:lpstr>Reference</vt:lpstr>
      <vt:lpstr>Reference</vt:lpstr>
      <vt:lpstr>Reference</vt:lpstr>
      <vt:lpstr>Reference</vt:lpstr>
      <vt:lpstr>Reference</vt:lpstr>
      <vt:lpstr>Reference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Petra</dc:creator>
  <cp:lastModifiedBy>cejkova</cp:lastModifiedBy>
  <cp:revision>42</cp:revision>
  <dcterms:created xsi:type="dcterms:W3CDTF">2013-08-13T13:30:30Z</dcterms:created>
  <dcterms:modified xsi:type="dcterms:W3CDTF">2014-03-27T11:43:31Z</dcterms:modified>
</cp:coreProperties>
</file>