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3" r:id="rId2"/>
    <p:sldId id="256" r:id="rId3"/>
    <p:sldId id="257" r:id="rId4"/>
    <p:sldId id="258" r:id="rId5"/>
    <p:sldId id="259" r:id="rId6"/>
    <p:sldId id="282" r:id="rId7"/>
    <p:sldId id="261" r:id="rId8"/>
    <p:sldId id="283" r:id="rId9"/>
    <p:sldId id="263" r:id="rId10"/>
    <p:sldId id="284" r:id="rId11"/>
    <p:sldId id="265" r:id="rId12"/>
    <p:sldId id="288" r:id="rId13"/>
    <p:sldId id="267" r:id="rId14"/>
    <p:sldId id="285" r:id="rId15"/>
    <p:sldId id="269" r:id="rId16"/>
    <p:sldId id="286" r:id="rId17"/>
    <p:sldId id="271" r:id="rId18"/>
    <p:sldId id="276" r:id="rId19"/>
    <p:sldId id="289" r:id="rId20"/>
    <p:sldId id="273" r:id="rId21"/>
    <p:sldId id="272" r:id="rId22"/>
    <p:sldId id="275" r:id="rId23"/>
    <p:sldId id="292" r:id="rId24"/>
    <p:sldId id="294" r:id="rId25"/>
    <p:sldId id="295" r:id="rId26"/>
    <p:sldId id="279" r:id="rId27"/>
    <p:sldId id="280" r:id="rId28"/>
    <p:sldId id="302" r:id="rId29"/>
    <p:sldId id="300" r:id="rId30"/>
    <p:sldId id="301" r:id="rId31"/>
    <p:sldId id="303" r:id="rId32"/>
    <p:sldId id="304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505505"/>
              </p:ext>
            </p:extLst>
          </p:nvPr>
        </p:nvGraphicFramePr>
        <p:xfrm>
          <a:off x="665163" y="836613"/>
          <a:ext cx="7813675" cy="404812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Regionální geografie - Španělsko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Petra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Stašicová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Čejková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Zeměpis – regionální geografie Evropy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 vyššího 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25. 5.  2013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Zkvalitnění výuky zeměpisu na MGO.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vytvořen v PowerPoint, k výuce je zapotřebí PC a dataprojektor nebo televize.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0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cs-CZ" sz="5100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67544" y="332656"/>
            <a:ext cx="8229600" cy="11430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5100" i="1" cap="none" dirty="0" smtClean="0">
                <a:solidFill>
                  <a:schemeClr val="tx1"/>
                </a:solidFill>
                <a:latin typeface="+mn-lt"/>
              </a:rPr>
              <a:t>Španělsko</a:t>
            </a:r>
            <a:endParaRPr lang="cs-CZ" sz="5100" i="1" cap="none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37129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36866" name="Picture 2" descr="File:Flag of Spain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7143750" cy="4762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7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 Evropa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město: Madrid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 51°00´ severní šířky, 10° 00' východní délky</a:t>
            </a: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rozloha: </a:t>
            </a:r>
            <a:r>
              <a:rPr lang="cs-CZ" sz="2400" dirty="0" smtClean="0"/>
              <a:t>504 782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km</a:t>
            </a:r>
            <a:r>
              <a:rPr lang="cs-CZ" sz="2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obyvatel: </a:t>
            </a:r>
            <a:r>
              <a:rPr lang="cs-CZ" sz="2400" dirty="0" smtClean="0"/>
              <a:t>46 063 511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hustota osídlení: </a:t>
            </a:r>
            <a:r>
              <a:rPr lang="cs-CZ" sz="2400" dirty="0" smtClean="0"/>
              <a:t>87,8 obyvatel/km</a:t>
            </a:r>
            <a:r>
              <a:rPr lang="cs-CZ" sz="2400" baseline="30000" dirty="0" smtClean="0"/>
              <a:t>2 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měna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 (</a:t>
            </a:r>
            <a:r>
              <a:rPr lang="cs-CZ" sz="2400" dirty="0" smtClean="0"/>
              <a:t>EUR)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úřední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jazyk: </a:t>
            </a:r>
            <a:r>
              <a:rPr lang="cs-CZ" sz="2400" dirty="0" smtClean="0"/>
              <a:t>španělština</a:t>
            </a:r>
          </a:p>
        </p:txBody>
      </p:sp>
    </p:spTree>
    <p:extLst>
      <p:ext uri="{BB962C8B-B14F-4D97-AF65-F5344CB8AC3E}">
        <p14:creationId xmlns:p14="http://schemas.microsoft.com/office/powerpoint/2010/main" val="138275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 txBox="1">
            <a:spLocks/>
          </p:cNvSpPr>
          <p:nvPr/>
        </p:nvSpPr>
        <p:spPr bwMode="auto">
          <a:xfrm>
            <a:off x="1428728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 Poloha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637129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7" name="Picture 2" descr="File:EU location ESP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798004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1119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Poloha a 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248512"/>
          </a:xfrm>
        </p:spPr>
        <p:txBody>
          <a:bodyPr>
            <a:normAutofit fontScale="62500" lnSpcReduction="20000"/>
          </a:bodyPr>
          <a:lstStyle/>
          <a:p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vnitrozemí Španělska dominují vysoké náhorní plošiny (</a:t>
            </a:r>
            <a:r>
              <a:rPr lang="cs-CZ" sz="35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mesetas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jako Meseta León a La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Mancha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pohoří Pyreneje, Sierra Nevada a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Kantaberské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pohoří.</a:t>
            </a:r>
          </a:p>
          <a:p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 těchto pohoří vytékají řeky Tajo, Ebro,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Duero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Guadiana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Guadalquivir</a:t>
            </a:r>
          </a:p>
          <a:p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 východu Španělsko omývá Středozemní moře, ve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terém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nacházejí Baleárské ostrovy; ze severu Biskajský záliv, ze západu Atlantský oceán, ve kterém se nacházejí Kanárské ostrovy.</a:t>
            </a:r>
          </a:p>
          <a:p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horou je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Pico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Teide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(3718 m) na ostrově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Tenerife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jedna z největších sopek světa</a:t>
            </a:r>
          </a:p>
          <a:p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pevninském Španělsku náleží prvenství hoře </a:t>
            </a:r>
            <a:r>
              <a:rPr lang="cs-CZ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Mulhacén</a:t>
            </a:r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(3478 m) u Granady</a:t>
            </a:r>
          </a:p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37160" indent="0">
              <a:buNone/>
            </a:pP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9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1026" name="Picture 2" descr="http://www.zonu.com/images/0X0/2009-12-02-11304/Spain-physical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236470" cy="588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56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Administrativní členění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Španělské království se dělí do 17 autonomních společenství (</a:t>
            </a:r>
            <a:r>
              <a:rPr lang="cs-CZ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comunidades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autónomas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 2 autonomní města (</a:t>
            </a:r>
            <a:r>
              <a:rPr lang="cs-CZ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ciudades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autónomas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 jsou dál rozděleny do 50 provincií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 žádá o navrácení Gibraltaru, malé britské državy na jižním pobřeží ( byl obsazen během Války o španělské dědictví v roce 1704 a byl přiznán Británii roku 1713 Utrechtskou smlouvou)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416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2050" name="Picture 2" descr="http://www.ezilon.com/maps/images/europe/political-map-of-Spai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769526"/>
            <a:ext cx="8157835" cy="578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19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Fauna a flóra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ouze na severu roste listnatý a jehličnatý porost, na jihu rostou korkové duby, ale většina území byla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odlesněnaa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nahrazena keři (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tomillares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zemi je řada endemitů – plazi, ženetka ( podobná divoké kočce), dikobraz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 leží na migrační trase ptactva mezi Evropou a Afrikou</a:t>
            </a:r>
          </a:p>
        </p:txBody>
      </p:sp>
    </p:spTree>
    <p:extLst>
      <p:ext uri="{BB962C8B-B14F-4D97-AF65-F5344CB8AC3E}">
        <p14:creationId xmlns:p14="http://schemas.microsoft.com/office/powerpoint/2010/main" val="349741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24578" name="Picture 2" descr="File:Map of the Canary Island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7620000" cy="3381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520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Španělsko je možno rozdělit podle podnebí do čtyř oblastí:</a:t>
            </a:r>
          </a:p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cs-CZ" dirty="0" smtClean="0"/>
              <a:t>pobřeží Středozemního moře: nejteplejší na východní a jižní části země</a:t>
            </a:r>
          </a:p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-  </a:t>
            </a:r>
            <a:r>
              <a:rPr lang="cs-CZ" dirty="0" smtClean="0"/>
              <a:t>vnitrozemí -velmi studené zimy (na severu a v Madridu často se sněhem, teploty až -10 °C) a horká a suchá léta (teploty až 40 °C)</a:t>
            </a:r>
          </a:p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cs-CZ" dirty="0" smtClean="0"/>
              <a:t>severní atlantické pobřeží - ostré zimy s klidnými léty (trošku chladnějšími)</a:t>
            </a:r>
          </a:p>
          <a:p>
            <a:pPr>
              <a:buNone/>
            </a:pPr>
            <a:r>
              <a:rPr lang="cs-CZ" dirty="0" smtClean="0"/>
              <a:t>     - Kanárské ostrovy -  subtropické počasí, s příjemnými teplotami (18 °C až 24 °C) po celý rok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842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028384" y="332656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21506" name="Picture 2" descr="File:Lanzarote Jameos del Agua Po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3918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největšími řekami jsou Tajo, Ebro,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Duero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Guadiana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Guadalquivir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údolní nivy jsou podél pobřeží, největší z nich leží u Guadalquivir v Andalusii, na východě jsou údolí řek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Júcar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Turia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 východu Španělsko omývá Středozemní moře, ve kterém se nacházejí Baleárské ostrovy; ze severu Biskajský záliv, ze západu Atlantský oceán, ve kterém se nacházejí Kanárské ostrovy</a:t>
            </a:r>
          </a:p>
        </p:txBody>
      </p:sp>
    </p:spTree>
    <p:extLst>
      <p:ext uri="{BB962C8B-B14F-4D97-AF65-F5344CB8AC3E}">
        <p14:creationId xmlns:p14="http://schemas.microsoft.com/office/powerpoint/2010/main" val="273801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3" name="Picture 2" descr="File:050529 Barcelona 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764704"/>
            <a:ext cx="428625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97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Hospodářství a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nevýznamnější odvětví španělského průmyslu je dopravní (automobily, lodě) a lehké strojírenství (kuchyňské elektrospotřebiče). Velký rozvoj zaznamenal chemický průmysl, obuvnictví, oděvní průmysl (se zaměřením na módní doplňky), potravinářství a zpracování korku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 je největším pěstitelem oliv na světě, významná je produkce vinné révy, citrusů, zeleniny a korkového dubu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 patří díky přírodní i kulturněhistorické atraktivitě k nejnavštěvovanějším zemím světa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816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pic>
        <p:nvPicPr>
          <p:cNvPr id="16386" name="Picture 2" descr="File:Barcelona col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620688"/>
            <a:ext cx="5715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814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Státní zřízení a </a:t>
            </a:r>
            <a:r>
              <a:rPr lang="cs-CZ" dirty="0" err="1" smtClean="0"/>
              <a:t>obyvatelsvo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Španělské království je konstituční monarchie s parlamentní formou vlády, král je hlava státu a premiér je hlava vlády</a:t>
            </a:r>
          </a:p>
          <a:p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panělé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evropský národ převážně románského původu, hovořící hlavně románskými jazyky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okolo 135 milionů jejich potomků žije v Latinské Americe, v Africe a na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Filipínach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(jejich jazykem je španělština a vyznání je převážně římskokatolické)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071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 txBox="1">
            <a:spLocks/>
          </p:cNvSpPr>
          <p:nvPr/>
        </p:nvSpPr>
        <p:spPr bwMode="auto">
          <a:xfrm>
            <a:off x="899592" y="3000389"/>
            <a:ext cx="712879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4" name="Picture 2" descr="File:Christopher Columbu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548680"/>
            <a:ext cx="4743450" cy="5705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895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12290" name="Picture 2" descr="File:Christopher Columbu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620688"/>
            <a:ext cx="4743450" cy="5705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529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Dějiny a 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5301208"/>
          </a:xfrm>
        </p:spPr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lidé usadili na Pyrenejském poloostrově před 35 000 lety (Iberové byli následováni Kelty, Féničany, Řeky a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Kartáginci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Římané, kteří poloostrovu přinesli svoji civilizaci, jazyk a později rovněž křesťanství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roce 711 obsadili území muslimští Maurové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1492 mořeplavec Kryštof Kolumbus objevil Nový svět, čímž započala éra španělské říše</a:t>
            </a:r>
          </a:p>
        </p:txBody>
      </p:sp>
    </p:spTree>
    <p:extLst>
      <p:ext uri="{BB962C8B-B14F-4D97-AF65-F5344CB8AC3E}">
        <p14:creationId xmlns:p14="http://schemas.microsoft.com/office/powerpoint/2010/main" val="338045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pic>
        <p:nvPicPr>
          <p:cNvPr id="10242" name="Picture 2" descr="File:Viajes de colon c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24744"/>
            <a:ext cx="7620000" cy="51054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678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tradiční španělská kultura je pevně zakořeněna v katolictví</a:t>
            </a:r>
          </a:p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vlivy cikánské kultury se odrážejí v tanci a hudbě flamenca</a:t>
            </a:r>
          </a:p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maurské dědictví se projevuje nejvíce v architektuře (Alhambra)</a:t>
            </a:r>
          </a:p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 proslavili světově věhlasní umělci – Picasso, Dalí,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Gaudí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či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Miró</a:t>
            </a:r>
            <a:endParaRPr lang="cs-CZ" sz="2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španělskou tradicí jsou býčí zápasy neboli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corrida</a:t>
            </a:r>
            <a:endParaRPr lang="cs-CZ" sz="2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posledních desetiletích nabývá ve Španělsku na významu kinematografie( např. režisér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Pedro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Almodóvar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 jehož filmech se proslavila herečka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Penélope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Cruz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71011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3" name="Picture 2" descr="File:Toroencorri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051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a kdy se formoval povrh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Španělska?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nerostné suroviny se těží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Španělsku?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je státní zřízení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Španělska?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byly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španělské kolonie a ve kterých zemích je španělština úředním jazykem?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jmenují nejznámější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španělští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mořeplavci a objevitelé?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Španělsko, oficiálně ………………je stát ležící na ………………poloostrově. Na západě hraničí s ……… na severovýchodě s ……… a ……….. a na jihu s …………….a  španělské severoafrické državy ……….a …………mají pozemní hranici s Marokem. Ke Španělskému království patří i ………..ostrovy  v Atlantském oceánu a ………… ve Středozemním moři.  Součástí Španělska je i katalánské město ………, které je zcela obklopeno územím Francie.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429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Reference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59632" y="1700808"/>
            <a:ext cx="6534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BATEMAN, Graham. 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Lexikon zemí světa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Kartografie, 2002, 168 s. ISBN 80-701-1698-6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BATEMAN, Graham. 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Zeměpis světa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1999, 512 s. ISBN 80-717-6022-6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Toulky světem: pozoruhodná místa pěti kontinentů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3.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Překlad Martina Vojtová.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Čestlice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Rebo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2008, 416 s. ISBN 978-80-255-0006-4.</a:t>
            </a:r>
          </a:p>
          <a:p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265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Otevřená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Wikipedie [online]. 	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WWW: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cs.wikipedia.org/wiki/File:Flag </a:t>
            </a:r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Spain.svg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Otevřená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Wikipedie [online]. 	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WWW: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cs.wikipedia.org/wiki/Soubor:File:EUlocation </a:t>
            </a:r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ESP.svg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4330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(3)</a:t>
            </a:r>
            <a:r>
              <a:rPr lang="cs-CZ" dirty="0"/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Zonu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2014-02-18].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WWW: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www.zonu.com/images/0X0/2009-12-02-11304/Spain-physical-map.jpg</a:t>
            </a:r>
          </a:p>
          <a:p>
            <a:pPr marL="342900" indent="-342900"/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(4)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Ezilon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2014-02-18].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WWW: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www.ezilon.com/maps/images/europe/political-map-of-Spain.gif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94864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(5) Otevřená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Wikipedie [online].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WWW: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://cs.wikipedia.org/wiki/Soubor: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File:Map of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Canary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Islands.svg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/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(6) Otevřená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Wikipedie [online].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WWW: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://cs.wikipedia.org/wiki/Soubor: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File:Lanzarote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Jameos del Agua Pool.jpg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68545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(8) Otevřená encyklopedie Wikipedie [online].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File:Barcelona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collage.JPG</a:t>
            </a:r>
          </a:p>
          <a:p>
            <a:pPr marL="137160" indent="0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(9) Otevřená encyklopedie Wikipedie [online].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File:Christopher Columbus.PNG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6196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(10) Otevřená encyklopedie Wikipedie [online].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File:Viajes de </a:t>
            </a:r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colon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cs.svg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37160" indent="0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(11) Otevřená encyklopedie Wikipedie [online].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2014-02-18].  </a:t>
            </a:r>
            <a:b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 File:Toroencorrida.JPG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51660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611</TotalTime>
  <Words>651</Words>
  <Application>Microsoft Office PowerPoint</Application>
  <PresentationFormat>Předvádění na obrazovce (4:3)</PresentationFormat>
  <Paragraphs>120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šablona</vt:lpstr>
      <vt:lpstr>Prezentace aplikace PowerPoint</vt:lpstr>
      <vt:lpstr>Prezentace aplikace PowerPoint</vt:lpstr>
      <vt:lpstr>Základní údaje</vt:lpstr>
      <vt:lpstr>Prezentace aplikace PowerPoint</vt:lpstr>
      <vt:lpstr>Poloha a povrch</vt:lpstr>
      <vt:lpstr>Prezentace aplikace PowerPoint</vt:lpstr>
      <vt:lpstr>Administrativní členění</vt:lpstr>
      <vt:lpstr>Prezentace aplikace PowerPoint</vt:lpstr>
      <vt:lpstr>Fauna a flóra</vt:lpstr>
      <vt:lpstr>Prezentace aplikace PowerPoint</vt:lpstr>
      <vt:lpstr>Podnebí</vt:lpstr>
      <vt:lpstr>Prezentace aplikace PowerPoint</vt:lpstr>
      <vt:lpstr>Vodstvo</vt:lpstr>
      <vt:lpstr>Prezentace aplikace PowerPoint</vt:lpstr>
      <vt:lpstr>Hospodářství a doprava</vt:lpstr>
      <vt:lpstr>Prezentace aplikace PowerPoint</vt:lpstr>
      <vt:lpstr>Státní zřízení a obyvatelsvo</vt:lpstr>
      <vt:lpstr>Prezentace aplikace PowerPoint</vt:lpstr>
      <vt:lpstr>Prezentace aplikace PowerPoint</vt:lpstr>
      <vt:lpstr>Dějiny a kultura</vt:lpstr>
      <vt:lpstr>Prezentace aplikace PowerPoint</vt:lpstr>
      <vt:lpstr>Zajímavosti</vt:lpstr>
      <vt:lpstr>Prezentace aplikace PowerPoint</vt:lpstr>
      <vt:lpstr>Otázky</vt:lpstr>
      <vt:lpstr>Doplňte</vt:lpstr>
      <vt:lpstr>Konec</vt:lpstr>
      <vt:lpstr>Reference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cejkova</dc:creator>
  <cp:lastModifiedBy>cejkova</cp:lastModifiedBy>
  <cp:revision>49</cp:revision>
  <dcterms:created xsi:type="dcterms:W3CDTF">2013-06-14T09:14:46Z</dcterms:created>
  <dcterms:modified xsi:type="dcterms:W3CDTF">2014-03-27T11:39:35Z</dcterms:modified>
</cp:coreProperties>
</file>