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3"/>
  </p:notesMasterIdLst>
  <p:sldIdLst>
    <p:sldId id="317" r:id="rId2"/>
    <p:sldId id="284" r:id="rId3"/>
    <p:sldId id="339" r:id="rId4"/>
    <p:sldId id="327" r:id="rId5"/>
    <p:sldId id="328" r:id="rId6"/>
    <p:sldId id="257" r:id="rId7"/>
    <p:sldId id="299" r:id="rId8"/>
    <p:sldId id="356" r:id="rId9"/>
    <p:sldId id="295" r:id="rId10"/>
    <p:sldId id="288" r:id="rId11"/>
    <p:sldId id="341" r:id="rId12"/>
    <p:sldId id="285" r:id="rId13"/>
    <p:sldId id="301" r:id="rId14"/>
    <p:sldId id="324" r:id="rId15"/>
    <p:sldId id="283" r:id="rId16"/>
    <p:sldId id="307" r:id="rId17"/>
    <p:sldId id="325" r:id="rId18"/>
    <p:sldId id="266" r:id="rId19"/>
    <p:sldId id="306" r:id="rId20"/>
    <p:sldId id="342" r:id="rId21"/>
    <p:sldId id="259" r:id="rId22"/>
    <p:sldId id="355" r:id="rId23"/>
    <p:sldId id="260" r:id="rId24"/>
    <p:sldId id="314" r:id="rId25"/>
    <p:sldId id="344" r:id="rId26"/>
    <p:sldId id="294" r:id="rId27"/>
    <p:sldId id="329" r:id="rId28"/>
    <p:sldId id="348" r:id="rId29"/>
    <p:sldId id="261" r:id="rId30"/>
    <p:sldId id="312" r:id="rId31"/>
    <p:sldId id="347" r:id="rId32"/>
    <p:sldId id="286" r:id="rId33"/>
    <p:sldId id="349" r:id="rId34"/>
    <p:sldId id="296" r:id="rId35"/>
    <p:sldId id="264" r:id="rId36"/>
    <p:sldId id="333" r:id="rId37"/>
    <p:sldId id="350" r:id="rId38"/>
    <p:sldId id="351" r:id="rId39"/>
    <p:sldId id="352" r:id="rId40"/>
    <p:sldId id="353" r:id="rId41"/>
    <p:sldId id="354" r:id="rId4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505" autoAdjust="0"/>
    <p:restoredTop sz="97500" autoAdjust="0"/>
  </p:normalViewPr>
  <p:slideViewPr>
    <p:cSldViewPr>
      <p:cViewPr>
        <p:scale>
          <a:sx n="50" d="100"/>
          <a:sy n="50" d="100"/>
        </p:scale>
        <p:origin x="-112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1596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1290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28.12.2013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e/Flag_of_the_United_Kingdom.svg" TargetMode="External"/><Relationship Id="rId2" Type="http://schemas.openxmlformats.org/officeDocument/2006/relationships/hyperlink" Target="//upload.wikimedia.org/wikipedia/commons/b/bc/Flag_of_Finland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04980662"/>
              </p:ext>
            </p:extLst>
          </p:nvPr>
        </p:nvGraphicFramePr>
        <p:xfrm>
          <a:off x="665163" y="836613"/>
          <a:ext cx="7813675" cy="412813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+mn-cs"/>
                        </a:rPr>
                        <a:t>Švýcarska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či televize.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" name="Rectangle 4">
            <a:hlinkClick r:id="rId2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5">
            <a:hlinkClick r:id="rId2"/>
          </p:cNvPr>
          <p:cNvSpPr>
            <a:spLocks noChangeArrowheads="1"/>
          </p:cNvSpPr>
          <p:nvPr/>
        </p:nvSpPr>
        <p:spPr bwMode="auto">
          <a:xfrm>
            <a:off x="6096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1">
            <a:hlinkClick r:id="rId3"/>
          </p:cNvPr>
          <p:cNvSpPr>
            <a:spLocks noChangeArrowheads="1"/>
          </p:cNvSpPr>
          <p:nvPr/>
        </p:nvSpPr>
        <p:spPr bwMode="auto">
          <a:xfrm>
            <a:off x="762000" y="762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2">
            <a:hlinkClick r:id="rId3"/>
          </p:cNvPr>
          <p:cNvSpPr>
            <a:spLocks noChangeArrowheads="1"/>
          </p:cNvSpPr>
          <p:nvPr/>
        </p:nvSpPr>
        <p:spPr bwMode="auto">
          <a:xfrm>
            <a:off x="914400" y="914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Rectangle 3">
            <a:hlinkClick r:id="rId3"/>
          </p:cNvPr>
          <p:cNvSpPr>
            <a:spLocks noChangeArrowheads="1"/>
          </p:cNvSpPr>
          <p:nvPr/>
        </p:nvSpPr>
        <p:spPr bwMode="auto">
          <a:xfrm>
            <a:off x="1066800" y="1066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Rectangle 4">
            <a:hlinkClick r:id="rId3"/>
          </p:cNvPr>
          <p:cNvSpPr>
            <a:spLocks noChangeArrowheads="1"/>
          </p:cNvSpPr>
          <p:nvPr/>
        </p:nvSpPr>
        <p:spPr bwMode="auto">
          <a:xfrm>
            <a:off x="1219200" y="1219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5058" name="Picture 2" descr="Soubor:Flag of Switzerland (Pantone)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476672"/>
            <a:ext cx="6336704" cy="59046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9153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Zákldní</a:t>
            </a:r>
            <a:r>
              <a:rPr lang="cs-CZ" dirty="0" smtClean="0"/>
              <a:t>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</a:t>
            </a:r>
            <a:r>
              <a:rPr lang="cs-CZ" sz="2400" dirty="0" smtClean="0"/>
              <a:t> </a:t>
            </a:r>
            <a:r>
              <a:rPr lang="cs-CZ" sz="2400" b="1" dirty="0" smtClean="0"/>
              <a:t>Bern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 47 N,13 8 E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</a:t>
            </a:r>
            <a:r>
              <a:rPr lang="pl-PL" sz="2400" dirty="0" smtClean="0"/>
              <a:t>41 285 km² (132. na světě)</a:t>
            </a:r>
            <a:endParaRPr lang="cs-CZ" sz="2400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obyvatel:</a:t>
            </a:r>
            <a:r>
              <a:rPr lang="cs-CZ" sz="2400" dirty="0" smtClean="0"/>
              <a:t>8,039 milionu 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</a:t>
            </a:r>
            <a:r>
              <a:rPr lang="cs-CZ" sz="2400" dirty="0" smtClean="0"/>
              <a:t>188 ob. / km²</a:t>
            </a:r>
            <a:endParaRPr lang="cs-CZ" sz="2400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švýcarský frank (CHF)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</a:t>
            </a:r>
            <a:r>
              <a:rPr lang="cs-CZ" sz="2400" dirty="0" smtClean="0"/>
              <a:t>němčina 63,7 % </a:t>
            </a:r>
            <a:br>
              <a:rPr lang="cs-CZ" sz="2400" dirty="0" smtClean="0"/>
            </a:br>
            <a:r>
              <a:rPr lang="cs-CZ" sz="2400" dirty="0" smtClean="0"/>
              <a:t>francouzština 20,4 %</a:t>
            </a:r>
            <a:br>
              <a:rPr lang="cs-CZ" sz="2400" dirty="0" smtClean="0"/>
            </a:br>
            <a:r>
              <a:rPr lang="cs-CZ" sz="2400" dirty="0" smtClean="0"/>
              <a:t>italština 6,7 %</a:t>
            </a:r>
            <a:br>
              <a:rPr lang="cs-CZ" sz="2400" dirty="0" smtClean="0"/>
            </a:br>
            <a:r>
              <a:rPr lang="cs-CZ" sz="2400" dirty="0" smtClean="0"/>
              <a:t>rétorománština 0,5 %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90724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Europe location CH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7620000" cy="5715000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139808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41986" name="Picture 2" descr="Soubor:Europe location CH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7620000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062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/>
              <a:t>Švýcarsko je vnitrozemní stát ve střední Evropě, leží mezi Bodamským jezerem na severovýchodě, Ženevským jezerem na západě, Horním a Alpským Rýnem na východě a Rýnem na severu, Jurou na severu a jižními Alpami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/>
              <a:t>Švýcarsko sousedí s následujícími státy, se kterými má suchozemské hranice: s Itálií je 734,2 km, s Francií 571,8 km, s Německem 345,7 km, s Rakouskem 165,1 km (přerušena Lichtenštejnskem) a s Lichtenštejnskem 41,1 km; celkem 1857,9 km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41986" name="Picture 2" descr="File:800x513-Carte-Suisse-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24744"/>
            <a:ext cx="7620000" cy="4886326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41986" name="Picture 2" descr="File:800x513-Carte-Suisse-R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24744"/>
            <a:ext cx="7620000" cy="4886326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200" dirty="0" smtClean="0"/>
              <a:t>Švýcarsko, Švýcarský spolkový stát, tvoří jeho 26 </a:t>
            </a:r>
            <a:r>
              <a:rPr lang="cs-CZ" sz="2200" dirty="0"/>
              <a:t>autonomních členských států, </a:t>
            </a:r>
            <a:r>
              <a:rPr lang="cs-CZ" sz="2200" b="1" dirty="0"/>
              <a:t>kantonů</a:t>
            </a:r>
            <a:endParaRPr lang="cs-CZ" sz="2200" dirty="0"/>
          </a:p>
          <a:p>
            <a:r>
              <a:rPr lang="cs-CZ" sz="2200" dirty="0" smtClean="0"/>
              <a:t>Kantony v historicky podmíněním pořadí, jak jsou </a:t>
            </a:r>
            <a:r>
              <a:rPr lang="cs-CZ" sz="2200" dirty="0"/>
              <a:t>uvedeny ve Spolkové ústavě -  </a:t>
            </a:r>
            <a:r>
              <a:rPr lang="cs-CZ" sz="2200" dirty="0" err="1"/>
              <a:t>Aargau</a:t>
            </a:r>
            <a:r>
              <a:rPr lang="cs-CZ" sz="2200" dirty="0"/>
              <a:t>(</a:t>
            </a:r>
            <a:r>
              <a:rPr lang="cs-CZ" sz="2200" dirty="0" err="1"/>
              <a:t>Aarau</a:t>
            </a:r>
            <a:r>
              <a:rPr lang="cs-CZ" sz="2200" dirty="0"/>
              <a:t>), </a:t>
            </a:r>
            <a:r>
              <a:rPr lang="cs-CZ" sz="2200" dirty="0" err="1"/>
              <a:t>Appenzell</a:t>
            </a:r>
            <a:r>
              <a:rPr lang="cs-CZ" sz="2200" dirty="0"/>
              <a:t> </a:t>
            </a:r>
            <a:r>
              <a:rPr lang="cs-CZ" sz="2200" dirty="0" err="1"/>
              <a:t>Innerrhoden</a:t>
            </a:r>
            <a:r>
              <a:rPr lang="cs-CZ" sz="2200" dirty="0"/>
              <a:t>(</a:t>
            </a:r>
            <a:r>
              <a:rPr lang="cs-CZ" sz="2200" dirty="0" err="1"/>
              <a:t>Appenzell</a:t>
            </a:r>
            <a:r>
              <a:rPr lang="cs-CZ" sz="2200" dirty="0"/>
              <a:t>), </a:t>
            </a:r>
            <a:r>
              <a:rPr lang="cs-CZ" sz="2200" dirty="0" err="1"/>
              <a:t>Appenzell</a:t>
            </a:r>
            <a:r>
              <a:rPr lang="cs-CZ" sz="2200" dirty="0"/>
              <a:t> </a:t>
            </a:r>
            <a:r>
              <a:rPr lang="cs-CZ" sz="2200" dirty="0" err="1"/>
              <a:t>Ausserrhoden</a:t>
            </a:r>
            <a:r>
              <a:rPr lang="cs-CZ" sz="2200" dirty="0"/>
              <a:t>(</a:t>
            </a:r>
            <a:r>
              <a:rPr lang="cs-CZ" sz="2200" dirty="0" err="1"/>
              <a:t>Herisau</a:t>
            </a:r>
            <a:r>
              <a:rPr lang="cs-CZ" sz="2200" dirty="0"/>
              <a:t>), Basilej-venkov (</a:t>
            </a:r>
            <a:r>
              <a:rPr lang="cs-CZ" sz="2200" dirty="0" err="1"/>
              <a:t>Liestal</a:t>
            </a:r>
            <a:r>
              <a:rPr lang="cs-CZ" sz="2200" dirty="0"/>
              <a:t>), Basilej-město (Basilej), Bern (Bern), </a:t>
            </a:r>
            <a:r>
              <a:rPr lang="cs-CZ" sz="2200" dirty="0" err="1"/>
              <a:t>Fribourg</a:t>
            </a:r>
            <a:r>
              <a:rPr lang="cs-CZ" sz="2200" dirty="0"/>
              <a:t> (</a:t>
            </a:r>
            <a:r>
              <a:rPr lang="cs-CZ" sz="2200" dirty="0" err="1"/>
              <a:t>Fribourg</a:t>
            </a:r>
            <a:r>
              <a:rPr lang="cs-CZ" sz="2200" dirty="0"/>
              <a:t>), Ženeva(Ženeva), </a:t>
            </a:r>
            <a:r>
              <a:rPr lang="cs-CZ" sz="2200" dirty="0" err="1"/>
              <a:t>Glarus</a:t>
            </a:r>
            <a:r>
              <a:rPr lang="cs-CZ" sz="2200" dirty="0"/>
              <a:t>(</a:t>
            </a:r>
            <a:r>
              <a:rPr lang="cs-CZ" sz="2200" dirty="0" err="1"/>
              <a:t>Glarus</a:t>
            </a:r>
            <a:r>
              <a:rPr lang="cs-CZ" sz="2200" dirty="0"/>
              <a:t>), </a:t>
            </a:r>
            <a:r>
              <a:rPr lang="cs-CZ" sz="2200" dirty="0" err="1"/>
              <a:t>Graubünden</a:t>
            </a:r>
            <a:r>
              <a:rPr lang="cs-CZ" sz="2200" dirty="0"/>
              <a:t>(</a:t>
            </a:r>
            <a:r>
              <a:rPr lang="cs-CZ" sz="2200" dirty="0" err="1"/>
              <a:t>Chur</a:t>
            </a:r>
            <a:r>
              <a:rPr lang="cs-CZ" sz="2200" dirty="0"/>
              <a:t>), Jura(</a:t>
            </a:r>
            <a:r>
              <a:rPr lang="cs-CZ" sz="2200" dirty="0" err="1"/>
              <a:t>Delémont</a:t>
            </a:r>
            <a:r>
              <a:rPr lang="cs-CZ" sz="2200" dirty="0"/>
              <a:t>), </a:t>
            </a:r>
            <a:r>
              <a:rPr lang="cs-CZ" sz="2200" dirty="0" err="1"/>
              <a:t>Lucern</a:t>
            </a:r>
            <a:r>
              <a:rPr lang="cs-CZ" sz="2200" dirty="0"/>
              <a:t>(</a:t>
            </a:r>
            <a:r>
              <a:rPr lang="cs-CZ" sz="2200" dirty="0" err="1"/>
              <a:t>Lucern</a:t>
            </a:r>
            <a:r>
              <a:rPr lang="cs-CZ" sz="2200" dirty="0"/>
              <a:t>), </a:t>
            </a:r>
            <a:r>
              <a:rPr lang="cs-CZ" sz="2200" dirty="0" err="1"/>
              <a:t>Neuchâtel</a:t>
            </a:r>
            <a:r>
              <a:rPr lang="cs-CZ" sz="2200" dirty="0"/>
              <a:t>(</a:t>
            </a:r>
            <a:r>
              <a:rPr lang="cs-CZ" sz="2200" dirty="0" err="1"/>
              <a:t>Neuchâtel</a:t>
            </a:r>
            <a:r>
              <a:rPr lang="cs-CZ" sz="2200" dirty="0"/>
              <a:t>), </a:t>
            </a:r>
            <a:r>
              <a:rPr lang="cs-CZ" sz="2200" dirty="0" err="1"/>
              <a:t>Nidwalden</a:t>
            </a:r>
            <a:r>
              <a:rPr lang="cs-CZ" sz="2200" dirty="0"/>
              <a:t> (</a:t>
            </a:r>
            <a:r>
              <a:rPr lang="cs-CZ" sz="2200" dirty="0" err="1"/>
              <a:t>Stans</a:t>
            </a:r>
            <a:r>
              <a:rPr lang="cs-CZ" sz="2200" dirty="0"/>
              <a:t>), </a:t>
            </a:r>
            <a:r>
              <a:rPr lang="cs-CZ" sz="2200" dirty="0" err="1"/>
              <a:t>Obwalden</a:t>
            </a:r>
            <a:r>
              <a:rPr lang="cs-CZ" sz="2200" dirty="0"/>
              <a:t>(</a:t>
            </a:r>
            <a:r>
              <a:rPr lang="cs-CZ" sz="2200" dirty="0" err="1"/>
              <a:t>Sarnen</a:t>
            </a:r>
            <a:r>
              <a:rPr lang="cs-CZ" sz="2200" dirty="0"/>
              <a:t>), </a:t>
            </a:r>
            <a:r>
              <a:rPr lang="cs-CZ" sz="2200" dirty="0" err="1"/>
              <a:t>Schaffhausen</a:t>
            </a:r>
            <a:r>
              <a:rPr lang="cs-CZ" sz="2200" dirty="0"/>
              <a:t>(</a:t>
            </a:r>
            <a:r>
              <a:rPr lang="cs-CZ" sz="2200" dirty="0" err="1"/>
              <a:t>Schaffhausen</a:t>
            </a:r>
            <a:r>
              <a:rPr lang="cs-CZ" sz="2200" dirty="0"/>
              <a:t>),</a:t>
            </a:r>
            <a:r>
              <a:rPr lang="cs-CZ" sz="2200" dirty="0" err="1"/>
              <a:t>Schwyz</a:t>
            </a:r>
            <a:r>
              <a:rPr lang="cs-CZ" sz="2200" dirty="0"/>
              <a:t>(</a:t>
            </a:r>
            <a:r>
              <a:rPr lang="cs-CZ" sz="2200" dirty="0" err="1"/>
              <a:t>Schwyz</a:t>
            </a:r>
            <a:r>
              <a:rPr lang="cs-CZ" sz="2200" dirty="0"/>
              <a:t>), </a:t>
            </a:r>
            <a:r>
              <a:rPr lang="cs-CZ" sz="2200" dirty="0" err="1"/>
              <a:t>Solothurn</a:t>
            </a:r>
            <a:r>
              <a:rPr lang="cs-CZ" sz="2200" dirty="0"/>
              <a:t>(</a:t>
            </a:r>
            <a:r>
              <a:rPr lang="cs-CZ" sz="2200" dirty="0" err="1"/>
              <a:t>Solothurn</a:t>
            </a:r>
            <a:r>
              <a:rPr lang="cs-CZ" sz="2200" dirty="0"/>
              <a:t>), </a:t>
            </a:r>
            <a:r>
              <a:rPr lang="cs-CZ" sz="2200" dirty="0" err="1"/>
              <a:t>Sankt</a:t>
            </a:r>
            <a:r>
              <a:rPr lang="cs-CZ" sz="2200" dirty="0"/>
              <a:t> </a:t>
            </a:r>
            <a:r>
              <a:rPr lang="cs-CZ" sz="2200" dirty="0" err="1"/>
              <a:t>Gallen</a:t>
            </a:r>
            <a:r>
              <a:rPr lang="cs-CZ" sz="2200" dirty="0"/>
              <a:t>(St. </a:t>
            </a:r>
            <a:r>
              <a:rPr lang="cs-CZ" sz="2200" dirty="0" err="1"/>
              <a:t>Gallen</a:t>
            </a:r>
            <a:r>
              <a:rPr lang="cs-CZ" sz="2200" dirty="0"/>
              <a:t>), </a:t>
            </a:r>
            <a:r>
              <a:rPr lang="cs-CZ" sz="2200" dirty="0" err="1"/>
              <a:t>Thurgau</a:t>
            </a:r>
            <a:r>
              <a:rPr lang="cs-CZ" sz="2200" dirty="0"/>
              <a:t>(</a:t>
            </a:r>
            <a:r>
              <a:rPr lang="cs-CZ" sz="2200" dirty="0" err="1"/>
              <a:t>Frauenfeld</a:t>
            </a:r>
            <a:r>
              <a:rPr lang="cs-CZ" sz="2200" dirty="0"/>
              <a:t>), Ticino(</a:t>
            </a:r>
            <a:r>
              <a:rPr lang="cs-CZ" sz="2200" dirty="0" err="1"/>
              <a:t>Bellinzona</a:t>
            </a:r>
            <a:r>
              <a:rPr lang="cs-CZ" sz="2200" dirty="0"/>
              <a:t>), </a:t>
            </a:r>
            <a:r>
              <a:rPr lang="cs-CZ" sz="2200" dirty="0" err="1"/>
              <a:t>Uri</a:t>
            </a:r>
            <a:r>
              <a:rPr lang="cs-CZ" sz="2200" dirty="0"/>
              <a:t>(</a:t>
            </a:r>
            <a:r>
              <a:rPr lang="cs-CZ" sz="2200" dirty="0" err="1"/>
              <a:t>Altdorf</a:t>
            </a:r>
            <a:r>
              <a:rPr lang="cs-CZ" sz="2200" dirty="0"/>
              <a:t>), </a:t>
            </a:r>
            <a:r>
              <a:rPr lang="cs-CZ" sz="2200" dirty="0" err="1"/>
              <a:t>Valais</a:t>
            </a:r>
            <a:r>
              <a:rPr lang="cs-CZ" sz="2200" dirty="0"/>
              <a:t> (Sion), </a:t>
            </a:r>
            <a:r>
              <a:rPr lang="cs-CZ" sz="2200" dirty="0" err="1"/>
              <a:t>Vaud</a:t>
            </a:r>
            <a:r>
              <a:rPr lang="cs-CZ" sz="2200" dirty="0"/>
              <a:t> (Lausanne), </a:t>
            </a:r>
            <a:r>
              <a:rPr lang="cs-CZ" sz="2200" dirty="0" err="1"/>
              <a:t>Zug</a:t>
            </a:r>
            <a:r>
              <a:rPr lang="cs-CZ" sz="2200" dirty="0"/>
              <a:t>(</a:t>
            </a:r>
            <a:r>
              <a:rPr lang="cs-CZ" sz="2200" dirty="0" err="1"/>
              <a:t>Zug</a:t>
            </a:r>
            <a:r>
              <a:rPr lang="cs-CZ" sz="2200" dirty="0"/>
              <a:t>), Curych(Curych)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26" name="Picture 2" descr="Soubor:Karte Kantone der Schweiz farbig 201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98" y="805354"/>
            <a:ext cx="7620000" cy="5248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1026" name="Picture 2" descr="Soubor:Karte Kantone der Schweiz farbig 201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98" y="805354"/>
            <a:ext cx="7620000" cy="52482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35522887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odlesnění a spásání poškodily  horskou vegetaci, přesto patří k nejbohatším v Evropě ( výskyt hořců a alpských protěží)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jižních údolích rostou cypřiše a fíkovníky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ypická je alpská zvířena – kamzík, kozorožec a svišť</a:t>
            </a:r>
          </a:p>
          <a:p>
            <a:pPr marL="136525" indent="0"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6" name="Picture 2" descr="Soubor:Gämse am Fried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805354"/>
            <a:ext cx="6324600" cy="57054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2975237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kumimoji="0" lang="cs-CZ" sz="51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kamzík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2050" name="Picture 2" descr="Soubor:Gämse am Fried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805354"/>
            <a:ext cx="6324600" cy="57054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2218707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odnebí je mírné, s vlivy kontinentálními, oceánskými i středomořskými, silně ovlivňováno výškou a expozicí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podzim a na jaře klesá z hor teplý a suchý místní vítr fén, který způsobuje prudké tání sněhu a povodně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4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ára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věčného sněhu leží ve výšce 2500 – 3000 m. n. m.</a:t>
            </a: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6" name="Picture 2" descr="Soubor:Matterhorn-EastAndNorthside-viewedFromZermatt landscapeforma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1026" name="Picture 2" descr="Soubor:Matterhorn-EastAndNorthside-viewedFromZermatt landscapeforma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885339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n</a:t>
            </a:r>
            <a:r>
              <a:rPr lang="cs-CZ" sz="2400" dirty="0" smtClean="0"/>
              <a:t>ejvětší </a:t>
            </a:r>
            <a:r>
              <a:rPr lang="cs-CZ" sz="2400" dirty="0"/>
              <a:t>švýcarskou řekou je Rýn, který zde vzniká soutokem dvou pramenných řek - Předního Rýna a Zadního </a:t>
            </a:r>
            <a:r>
              <a:rPr lang="cs-CZ" sz="2400" dirty="0" smtClean="0"/>
              <a:t>Rýna</a:t>
            </a:r>
          </a:p>
          <a:p>
            <a:r>
              <a:rPr lang="cs-CZ" sz="2400" dirty="0" smtClean="0"/>
              <a:t>dalšími velkými řekami, pramenícími ve švýcarských alpách, jsou </a:t>
            </a:r>
            <a:r>
              <a:rPr lang="cs-CZ" sz="2400" dirty="0" err="1" smtClean="0"/>
              <a:t>Rhóna</a:t>
            </a:r>
            <a:r>
              <a:rPr lang="cs-CZ" sz="2400" dirty="0"/>
              <a:t> </a:t>
            </a:r>
            <a:r>
              <a:rPr lang="cs-CZ" sz="2400" dirty="0" smtClean="0"/>
              <a:t>a Inn</a:t>
            </a:r>
          </a:p>
          <a:p>
            <a:r>
              <a:rPr lang="cs-CZ" sz="2400" dirty="0"/>
              <a:t>Švýcarsko je zemí neobyčejně bohatou na přírodní </a:t>
            </a:r>
            <a:r>
              <a:rPr lang="cs-CZ" sz="2400" dirty="0" smtClean="0"/>
              <a:t>jezera, </a:t>
            </a:r>
            <a:r>
              <a:rPr lang="cs-CZ" sz="2400" dirty="0"/>
              <a:t>údaje hovoří o více jak 2 000 jezerních </a:t>
            </a:r>
            <a:r>
              <a:rPr lang="cs-CZ" sz="2400" dirty="0" smtClean="0"/>
              <a:t>plochách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ejvětším </a:t>
            </a:r>
            <a:r>
              <a:rPr lang="cs-CZ" sz="2400" dirty="0"/>
              <a:t>jezerem Alp je Ženevské jezero s rozlohou 581 km² a s maximální hloubkou 310 </a:t>
            </a:r>
            <a:r>
              <a:rPr lang="cs-CZ" sz="2400" dirty="0" smtClean="0"/>
              <a:t>m, </a:t>
            </a:r>
            <a:r>
              <a:rPr lang="cs-CZ" sz="2400" dirty="0"/>
              <a:t>n</a:t>
            </a:r>
            <a:r>
              <a:rPr lang="cs-CZ" sz="2400" dirty="0" smtClean="0"/>
              <a:t>ásleduje</a:t>
            </a:r>
            <a:r>
              <a:rPr lang="cs-CZ" sz="2400" dirty="0"/>
              <a:t> Bodamské jezero, </a:t>
            </a:r>
            <a:r>
              <a:rPr lang="cs-CZ" sz="2400" dirty="0" err="1"/>
              <a:t>Lac</a:t>
            </a:r>
            <a:r>
              <a:rPr lang="cs-CZ" sz="2400" dirty="0"/>
              <a:t> de </a:t>
            </a:r>
            <a:r>
              <a:rPr lang="cs-CZ" sz="2400" dirty="0" err="1"/>
              <a:t>Neuchâtel</a:t>
            </a:r>
            <a:r>
              <a:rPr lang="cs-CZ" sz="2400" dirty="0"/>
              <a:t>, </a:t>
            </a:r>
            <a:r>
              <a:rPr lang="cs-CZ" sz="2400" dirty="0" err="1"/>
              <a:t>Lago</a:t>
            </a:r>
            <a:r>
              <a:rPr lang="cs-CZ" sz="2400" dirty="0"/>
              <a:t> </a:t>
            </a:r>
            <a:r>
              <a:rPr lang="cs-CZ" sz="2400" dirty="0" err="1" smtClean="0"/>
              <a:t>Maggiore</a:t>
            </a:r>
            <a:r>
              <a:rPr lang="cs-CZ" sz="2400" dirty="0" smtClean="0"/>
              <a:t>, . . . . 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050" name="Picture 2" descr="Soubor:Rhone bei steinha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92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050" name="Picture 2" descr="Soubor:Rhone bei steinhau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92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64594954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Švýcarsko v průběhu rozvoje změnilo z převážně zemědělsky orientovaného </a:t>
            </a:r>
            <a:r>
              <a:rPr lang="cs-CZ" sz="2400" dirty="0" smtClean="0"/>
              <a:t>státu </a:t>
            </a:r>
            <a:r>
              <a:rPr lang="cs-CZ" sz="2400" dirty="0"/>
              <a:t>ve stát s rozvinutým průmyslem různého charakteru: hodinářství, přesné a </a:t>
            </a:r>
            <a:r>
              <a:rPr lang="cs-CZ" sz="2600" dirty="0"/>
              <a:t>jemné</a:t>
            </a:r>
            <a:r>
              <a:rPr lang="cs-CZ" sz="2400" dirty="0"/>
              <a:t> strojírenství, přístrojová </a:t>
            </a:r>
            <a:r>
              <a:rPr lang="cs-CZ" sz="2400" dirty="0" smtClean="0"/>
              <a:t>technika chemický průmysl</a:t>
            </a:r>
            <a:r>
              <a:rPr lang="cs-CZ" sz="2400" dirty="0"/>
              <a:t>, potravinářský průmysl, farmaceutický průmysl, lékařské přístroje a vybavení </a:t>
            </a:r>
            <a:r>
              <a:rPr lang="cs-CZ" sz="2400" dirty="0" smtClean="0"/>
              <a:t>aj.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nejznámější oblastí služeb ve Švýcarku je </a:t>
            </a:r>
            <a:r>
              <a:rPr lang="cs-CZ" sz="2400" dirty="0" smtClean="0"/>
              <a:t>bankovnictví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t</a:t>
            </a:r>
            <a:r>
              <a:rPr lang="cs-CZ" sz="2400" dirty="0" smtClean="0"/>
              <a:t>uristika </a:t>
            </a:r>
            <a:r>
              <a:rPr lang="cs-CZ" sz="2400" dirty="0"/>
              <a:t>v Alpách </a:t>
            </a:r>
            <a:r>
              <a:rPr lang="cs-CZ" sz="2400" dirty="0" smtClean="0"/>
              <a:t>je významnou </a:t>
            </a:r>
            <a:r>
              <a:rPr lang="cs-CZ" sz="2400" dirty="0"/>
              <a:t>oblastí hospodářství </a:t>
            </a:r>
            <a:r>
              <a:rPr lang="cs-CZ" sz="2400" dirty="0" smtClean="0"/>
              <a:t>Švýcarska</a:t>
            </a:r>
          </a:p>
          <a:p>
            <a:r>
              <a:rPr lang="cs-CZ" sz="2400" dirty="0"/>
              <a:t>d</a:t>
            </a:r>
            <a:r>
              <a:rPr lang="cs-CZ" sz="2400" dirty="0" smtClean="0"/>
              <a:t>oprava </a:t>
            </a:r>
            <a:r>
              <a:rPr lang="cs-CZ" sz="2400" dirty="0"/>
              <a:t>je spojujícím odvětvím pro celé hospodářství, propojující </a:t>
            </a:r>
            <a:r>
              <a:rPr lang="cs-CZ" sz="2400" dirty="0" smtClean="0"/>
              <a:t>infrastrukturu (</a:t>
            </a:r>
            <a:r>
              <a:rPr lang="cs-CZ" sz="2400" dirty="0"/>
              <a:t>hustá sít silnic a dálnic, silnice přes </a:t>
            </a:r>
            <a:r>
              <a:rPr lang="cs-CZ" sz="2400" dirty="0" smtClean="0"/>
              <a:t>průsmyky, </a:t>
            </a:r>
            <a:r>
              <a:rPr lang="cs-CZ" sz="2400" dirty="0"/>
              <a:t>tunely, </a:t>
            </a:r>
            <a:r>
              <a:rPr lang="cs-CZ" sz="2400" dirty="0" smtClean="0"/>
              <a:t>, </a:t>
            </a:r>
            <a:r>
              <a:rPr lang="cs-CZ" sz="2400" dirty="0"/>
              <a:t>příměstské rychlodráhy (S-</a:t>
            </a:r>
            <a:r>
              <a:rPr lang="cs-CZ" sz="2400" dirty="0" err="1"/>
              <a:t>Bahn</a:t>
            </a:r>
            <a:r>
              <a:rPr lang="cs-CZ" sz="2400" dirty="0"/>
              <a:t>), </a:t>
            </a:r>
            <a:r>
              <a:rPr lang="cs-CZ" sz="2400" dirty="0" smtClean="0"/>
              <a:t> </a:t>
            </a:r>
            <a:r>
              <a:rPr lang="cs-CZ" sz="2400" dirty="0"/>
              <a:t>lanovky: </a:t>
            </a:r>
            <a:r>
              <a:rPr lang="cs-CZ" sz="2400" dirty="0" smtClean="0"/>
              <a:t>SBB-CFF-FFS, horské </a:t>
            </a:r>
            <a:r>
              <a:rPr lang="cs-CZ" sz="2400" dirty="0"/>
              <a:t>dráhy, horské </a:t>
            </a:r>
            <a:r>
              <a:rPr lang="cs-CZ" sz="2400" dirty="0" smtClean="0"/>
              <a:t>lanovky,</a:t>
            </a:r>
            <a:endParaRPr lang="cs-CZ" sz="2400" dirty="0"/>
          </a:p>
          <a:p>
            <a:pPr marL="136525" indent="0">
              <a:buNone/>
            </a:pPr>
            <a:r>
              <a:rPr lang="cs-CZ" sz="2400" dirty="0" smtClean="0"/>
              <a:t>      letecké společnosti</a:t>
            </a:r>
            <a:endParaRPr lang="cs-CZ" sz="2400" dirty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r>
              <a:rPr lang="cs-CZ" sz="2400" dirty="0"/>
              <a:t> </a:t>
            </a:r>
            <a:endParaRPr lang="cs-CZ" sz="2400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Vintage Omega Speedmaster 145.012-6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692696"/>
            <a:ext cx="7620000" cy="54726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Švýcarsko je federací 26 autonomních </a:t>
            </a:r>
            <a:r>
              <a:rPr lang="cs-CZ" sz="2400" dirty="0" smtClean="0"/>
              <a:t>kantonů, formálně </a:t>
            </a:r>
            <a:r>
              <a:rPr lang="cs-CZ" sz="2400" dirty="0"/>
              <a:t>je plnými kantony jen 20 z nich, zatímco zbývajících 6 je </a:t>
            </a:r>
            <a:r>
              <a:rPr lang="cs-CZ" sz="2400" dirty="0" err="1" smtClean="0"/>
              <a:t>polokantony</a:t>
            </a:r>
            <a:endParaRPr lang="cs-CZ" sz="2400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/>
              <a:t>k</a:t>
            </a:r>
            <a:r>
              <a:rPr lang="cs-CZ" sz="2400" dirty="0" smtClean="0"/>
              <a:t>aždý </a:t>
            </a:r>
            <a:r>
              <a:rPr lang="cs-CZ" sz="2400" dirty="0"/>
              <a:t>z těchto celků má vlastní parlament, zákony, vládu, rozpočet i </a:t>
            </a:r>
            <a:r>
              <a:rPr lang="cs-CZ" sz="2400" dirty="0" smtClean="0"/>
              <a:t>ústavu</a:t>
            </a:r>
            <a:endParaRPr lang="cs-CZ" sz="2400" dirty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/>
              <a:t>Švýcarsko ve </a:t>
            </a:r>
            <a:r>
              <a:rPr lang="cs-CZ" sz="2400" dirty="0"/>
              <a:t>své </a:t>
            </a:r>
            <a:r>
              <a:rPr lang="cs-CZ" sz="2400" dirty="0" smtClean="0"/>
              <a:t>ústavě deklarovalo </a:t>
            </a:r>
            <a:r>
              <a:rPr lang="cs-CZ" sz="2400" dirty="0"/>
              <a:t>rovnoprávnost jazyků původně žijících </a:t>
            </a:r>
            <a:r>
              <a:rPr lang="cs-CZ" sz="2400" dirty="0" smtClean="0"/>
              <a:t>obyvatel (</a:t>
            </a:r>
            <a:r>
              <a:rPr lang="cs-CZ" sz="2400" dirty="0"/>
              <a:t>n</a:t>
            </a:r>
            <a:r>
              <a:rPr lang="cs-CZ" sz="2400" dirty="0" smtClean="0"/>
              <a:t>ěmčinou</a:t>
            </a:r>
            <a:r>
              <a:rPr lang="cs-CZ" sz="2400" dirty="0"/>
              <a:t> hovoří </a:t>
            </a:r>
            <a:r>
              <a:rPr lang="cs-CZ" sz="2400" b="1" dirty="0"/>
              <a:t>63,7 %</a:t>
            </a:r>
            <a:r>
              <a:rPr lang="cs-CZ" sz="2400" dirty="0"/>
              <a:t> </a:t>
            </a:r>
            <a:r>
              <a:rPr lang="cs-CZ" sz="2400" dirty="0" smtClean="0"/>
              <a:t>obyvatel, francouzštinou</a:t>
            </a:r>
            <a:r>
              <a:rPr lang="cs-CZ" sz="2400" dirty="0"/>
              <a:t> hovoří </a:t>
            </a:r>
            <a:r>
              <a:rPr lang="cs-CZ" sz="2400" b="1" dirty="0"/>
              <a:t>20,4 %</a:t>
            </a:r>
            <a:r>
              <a:rPr lang="cs-CZ" sz="2400" dirty="0"/>
              <a:t> </a:t>
            </a:r>
            <a:r>
              <a:rPr lang="cs-CZ" sz="2400" dirty="0" smtClean="0"/>
              <a:t>obyvatel, </a:t>
            </a:r>
            <a:r>
              <a:rPr lang="cs-CZ" sz="2400" dirty="0"/>
              <a:t>i</a:t>
            </a:r>
            <a:r>
              <a:rPr lang="cs-CZ" sz="2400" dirty="0" smtClean="0"/>
              <a:t>talštinou</a:t>
            </a:r>
            <a:r>
              <a:rPr lang="cs-CZ" sz="2400" dirty="0"/>
              <a:t> hovoří </a:t>
            </a:r>
            <a:r>
              <a:rPr lang="cs-CZ" sz="2400" b="1" dirty="0"/>
              <a:t>6,7 %</a:t>
            </a:r>
            <a:r>
              <a:rPr lang="cs-CZ" sz="2400" dirty="0"/>
              <a:t> </a:t>
            </a:r>
            <a:r>
              <a:rPr lang="cs-CZ" sz="2400" dirty="0" smtClean="0"/>
              <a:t>obyvatel a </a:t>
            </a:r>
            <a:r>
              <a:rPr lang="cs-CZ" sz="2400" dirty="0"/>
              <a:t>r</a:t>
            </a:r>
            <a:r>
              <a:rPr lang="cs-CZ" sz="2400" dirty="0" smtClean="0"/>
              <a:t>étorománštinou</a:t>
            </a:r>
            <a:r>
              <a:rPr lang="cs-CZ" sz="2400" dirty="0"/>
              <a:t> hovoří </a:t>
            </a:r>
            <a:r>
              <a:rPr lang="cs-CZ" sz="2400" b="1" dirty="0"/>
              <a:t>0,5 %</a:t>
            </a:r>
            <a:r>
              <a:rPr lang="cs-CZ" sz="2400" dirty="0"/>
              <a:t> </a:t>
            </a:r>
            <a:r>
              <a:rPr lang="cs-CZ" sz="2400" dirty="0" smtClean="0"/>
              <a:t>obyvatel)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6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2190377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1026" name="Picture 2" descr="Soubor:Pontifical Swiss Guards in their traditional unifor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988" y="1214063"/>
            <a:ext cx="3048000" cy="4381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2190377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pic>
        <p:nvPicPr>
          <p:cNvPr id="1026" name="Picture 2" descr="Soubor:Pontifical Swiss Guards in their traditional unifor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988" y="1214063"/>
            <a:ext cx="3048000" cy="4381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57267110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m</a:t>
            </a:r>
            <a:r>
              <a:rPr lang="cs-CZ" sz="2400" dirty="0" smtClean="0"/>
              <a:t>oderní </a:t>
            </a:r>
            <a:r>
              <a:rPr lang="cs-CZ" sz="2400" dirty="0"/>
              <a:t>Švýcarsko vzniklo v první polovině 19. </a:t>
            </a:r>
            <a:r>
              <a:rPr lang="cs-CZ" sz="2400" dirty="0" smtClean="0"/>
              <a:t>století, </a:t>
            </a:r>
            <a:r>
              <a:rPr lang="cs-CZ" sz="2400" dirty="0"/>
              <a:t>t</a:t>
            </a:r>
            <a:r>
              <a:rPr lang="cs-CZ" sz="2400" dirty="0" smtClean="0"/>
              <a:t>ehdejší </a:t>
            </a:r>
            <a:r>
              <a:rPr lang="cs-CZ" sz="2400" dirty="0"/>
              <a:t>elity do přelomu 18. a 19. století spolu soupeřících států, (kantonů), </a:t>
            </a:r>
            <a:r>
              <a:rPr lang="cs-CZ" sz="2400" dirty="0" smtClean="0"/>
              <a:t>se </a:t>
            </a:r>
            <a:r>
              <a:rPr lang="cs-CZ" sz="2400" dirty="0"/>
              <a:t>odhodlaly ukončit tuto staletou tradici </a:t>
            </a:r>
            <a:r>
              <a:rPr lang="cs-CZ" sz="2400" dirty="0" smtClean="0"/>
              <a:t>válčení</a:t>
            </a:r>
          </a:p>
          <a:p>
            <a:r>
              <a:rPr lang="cs-CZ" sz="2400" dirty="0"/>
              <a:t> Švýcarsko </a:t>
            </a:r>
            <a:r>
              <a:rPr lang="cs-CZ" sz="2400" dirty="0" smtClean="0"/>
              <a:t>je </a:t>
            </a:r>
            <a:r>
              <a:rPr lang="cs-CZ" sz="2400" dirty="0"/>
              <a:t>přísně neutrální, tedy neúčastnící se ve vojenských </a:t>
            </a:r>
            <a:r>
              <a:rPr lang="cs-CZ" sz="2400" dirty="0" smtClean="0"/>
              <a:t>blocích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ato</a:t>
            </a:r>
            <a:r>
              <a:rPr lang="cs-CZ" sz="2400" dirty="0"/>
              <a:t> </a:t>
            </a:r>
            <a:r>
              <a:rPr lang="cs-CZ" sz="2400" u="sng" dirty="0"/>
              <a:t>federace</a:t>
            </a:r>
            <a:r>
              <a:rPr lang="cs-CZ" sz="2400" dirty="0"/>
              <a:t> 26 kantonů má 8,039 milionů obyvatel, z toho je více jak 1/5 </a:t>
            </a:r>
            <a:r>
              <a:rPr lang="cs-CZ" sz="2400" dirty="0" smtClean="0"/>
              <a:t>cizinců, </a:t>
            </a:r>
            <a:r>
              <a:rPr lang="cs-CZ" sz="2400" dirty="0"/>
              <a:t>je členem Rady Evropy, OSN, EFTA, OECD a WTO a součástí schengenského </a:t>
            </a:r>
            <a:r>
              <a:rPr lang="cs-CZ" sz="2400" dirty="0" smtClean="0"/>
              <a:t>prostoru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j</a:t>
            </a:r>
            <a:r>
              <a:rPr lang="cs-CZ" sz="2400" dirty="0" smtClean="0"/>
              <a:t>ednání </a:t>
            </a:r>
            <a:r>
              <a:rPr lang="cs-CZ" sz="2400" dirty="0"/>
              <a:t>o vstupu do EU občané v referendu odmítli a tak, krom Lichtenštejnska, je to jediná země mimo EU v </a:t>
            </a:r>
            <a:r>
              <a:rPr lang="cs-CZ" sz="2400" dirty="0" smtClean="0"/>
              <a:t>prostoru střední </a:t>
            </a:r>
            <a:r>
              <a:rPr lang="cs-CZ" sz="2400" dirty="0"/>
              <a:t>Evropy.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4098" name="Picture 2" descr="Soubor:Nationalratssaal Wintersession 20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784716"/>
            <a:ext cx="7620000" cy="53085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632378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4098" name="Picture 2" descr="Soubor:Nationalratssaal Wintersession 200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266" y="784716"/>
            <a:ext cx="7620000" cy="53085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633005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b="1" dirty="0" err="1"/>
              <a:t>Victorinox</a:t>
            </a:r>
            <a:r>
              <a:rPr lang="cs-CZ" sz="2400" b="1" dirty="0"/>
              <a:t> AG</a:t>
            </a:r>
            <a:r>
              <a:rPr lang="cs-CZ" sz="2400" dirty="0"/>
              <a:t> je firma vyrábějící především nože (</a:t>
            </a:r>
            <a:r>
              <a:rPr lang="cs-CZ" sz="2400" dirty="0" err="1"/>
              <a:t>Swiss</a:t>
            </a:r>
            <a:r>
              <a:rPr lang="cs-CZ" sz="2400" dirty="0"/>
              <a:t> </a:t>
            </a:r>
            <a:r>
              <a:rPr lang="cs-CZ" sz="2400" dirty="0" err="1"/>
              <a:t>Army</a:t>
            </a:r>
            <a:r>
              <a:rPr lang="cs-CZ" sz="2400" dirty="0"/>
              <a:t> </a:t>
            </a:r>
            <a:r>
              <a:rPr lang="cs-CZ" sz="2400" dirty="0" err="1"/>
              <a:t>Knife</a:t>
            </a:r>
            <a:r>
              <a:rPr lang="cs-CZ" sz="2400" dirty="0"/>
              <a:t>), která byla založená ve městě </a:t>
            </a:r>
            <a:r>
              <a:rPr lang="cs-CZ" sz="2400" dirty="0" err="1"/>
              <a:t>Ibach</a:t>
            </a:r>
            <a:r>
              <a:rPr lang="cs-CZ" sz="2400" dirty="0"/>
              <a:t> ve Švýcarsku roku 1884. Od roku 2005, kdy koupila konkurenční společnost </a:t>
            </a:r>
            <a:r>
              <a:rPr lang="cs-CZ" sz="2400" dirty="0" err="1"/>
              <a:t>Wenger</a:t>
            </a:r>
            <a:r>
              <a:rPr lang="cs-CZ" sz="2400" dirty="0"/>
              <a:t>, se stala jediným dodavatelem víceúčelových nožů pro švýcarskou </a:t>
            </a:r>
            <a:r>
              <a:rPr lang="cs-CZ" sz="2400" dirty="0" smtClean="0"/>
              <a:t>armádu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b="1" dirty="0" err="1"/>
              <a:t>Glacier</a:t>
            </a:r>
            <a:r>
              <a:rPr lang="cs-CZ" sz="2400" b="1" dirty="0"/>
              <a:t> Express</a:t>
            </a:r>
            <a:r>
              <a:rPr lang="cs-CZ" sz="2400" dirty="0"/>
              <a:t> je slavný švýcarský horský vlak. Jezdí ze Svatého Mořice a Davosu do </a:t>
            </a:r>
            <a:r>
              <a:rPr lang="cs-CZ" sz="2400" dirty="0" err="1"/>
              <a:t>Zermattu</a:t>
            </a:r>
            <a:r>
              <a:rPr lang="cs-CZ" sz="2400" dirty="0"/>
              <a:t> a zpět. Vlak dostal jméno „ledovcový“, protože jeho trasa je vedena po nejvýše položených úzkorozchodných tratích v blízkosti některých velkých švýcarských ledovců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2050" name="Picture 2" descr="Soubor:Albulabahn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488" y="1340768"/>
            <a:ext cx="5715000" cy="42862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2050" name="Picture 2" descr="Soubor:Albulabahn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488" y="1340768"/>
            <a:ext cx="5715000" cy="42862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14038487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státní zřízení a hlavní město Švýcarska 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nejvyšší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 Švýcarska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Jakými jazyky se hovoří ve Švýcarsku?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řeky pramení ve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výcarských Alpách?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kanton?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jsou nejdůležitější odvětví švýcarského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346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Tato </a:t>
            </a:r>
            <a:r>
              <a:rPr lang="cs-CZ" sz="2400" dirty="0" smtClean="0"/>
              <a:t>. . . . . . . . </a:t>
            </a:r>
            <a:r>
              <a:rPr lang="cs-CZ" sz="2400" dirty="0"/>
              <a:t> 26  </a:t>
            </a:r>
            <a:r>
              <a:rPr lang="cs-CZ" sz="2400" dirty="0" smtClean="0"/>
              <a:t>. . . . . . . .</a:t>
            </a:r>
            <a:r>
              <a:rPr lang="cs-CZ" sz="2400" dirty="0"/>
              <a:t> má 8,039 milionů obyvatel, z toho je více jak </a:t>
            </a:r>
            <a:r>
              <a:rPr lang="cs-CZ" sz="2400" dirty="0" smtClean="0"/>
              <a:t>. . . . . .  </a:t>
            </a:r>
            <a:r>
              <a:rPr lang="cs-CZ" sz="2400" dirty="0"/>
              <a:t>cizinců. Švýcarsko je členem Rady </a:t>
            </a:r>
            <a:r>
              <a:rPr lang="cs-CZ" sz="2400" dirty="0" smtClean="0"/>
              <a:t>Evropy . . . . . . . ,</a:t>
            </a:r>
            <a:r>
              <a:rPr lang="cs-CZ" sz="2400" dirty="0"/>
              <a:t> OSN, </a:t>
            </a:r>
            <a:r>
              <a:rPr lang="cs-CZ" sz="2400" dirty="0" smtClean="0"/>
              <a:t> . . . . . . ., . </a:t>
            </a:r>
            <a:r>
              <a:rPr lang="cs-CZ" sz="2400" dirty="0"/>
              <a:t> OECD a WTO a součástí  </a:t>
            </a:r>
            <a:r>
              <a:rPr lang="cs-CZ" sz="2400" dirty="0" smtClean="0"/>
              <a:t>. . . . . . . . . . .  </a:t>
            </a:r>
            <a:r>
              <a:rPr lang="cs-CZ" sz="2400" dirty="0"/>
              <a:t>prostoru. Jednání o vstupu do  </a:t>
            </a:r>
            <a:r>
              <a:rPr lang="cs-CZ" sz="2400" dirty="0" smtClean="0"/>
              <a:t>. . . . . </a:t>
            </a:r>
            <a:r>
              <a:rPr lang="cs-CZ" sz="2400" dirty="0"/>
              <a:t> občané v referendu odmítli a tak, krom Lichtenštejnska, je to jediná země mimo  </a:t>
            </a:r>
            <a:r>
              <a:rPr lang="cs-CZ" sz="2400" dirty="0" smtClean="0"/>
              <a:t>. . . . . . . </a:t>
            </a:r>
            <a:r>
              <a:rPr lang="cs-CZ" sz="2400"/>
              <a:t>v </a:t>
            </a:r>
            <a:r>
              <a:rPr lang="cs-CZ" sz="2400" smtClean="0"/>
              <a:t>prostoru Střední </a:t>
            </a:r>
            <a:r>
              <a:rPr lang="cs-CZ" sz="2400" dirty="0"/>
              <a:t>Evropy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8113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Lexikon zemí světa</a:t>
            </a:r>
            <a:r>
              <a:rPr lang="cs-CZ" sz="2400" dirty="0" smtClean="0"/>
              <a:t>. 2.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Kartografie, 2002, 168 s. ISBN 80-701-1698-6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BATEMAN, Graham. </a:t>
            </a:r>
            <a:r>
              <a:rPr lang="cs-CZ" sz="2400" i="1" dirty="0" smtClean="0"/>
              <a:t>Encyklopedie Zeměpis světa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</a:t>
            </a:r>
            <a:r>
              <a:rPr lang="cs-CZ" sz="2400" dirty="0" err="1" smtClean="0"/>
              <a:t>Columbus</a:t>
            </a:r>
            <a:r>
              <a:rPr lang="cs-CZ" sz="2400" dirty="0" smtClean="0"/>
              <a:t>, 1999, 512 s. ISBN 80-717-6022-6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i="1" dirty="0" smtClean="0"/>
              <a:t>Toulky světem: pozoruhodná místa pěti kontinentů</a:t>
            </a:r>
            <a:r>
              <a:rPr lang="cs-CZ" sz="2400" dirty="0" smtClean="0"/>
              <a:t>. 3.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Překlad Martina Vojtová. </a:t>
            </a:r>
            <a:r>
              <a:rPr lang="cs-CZ" sz="2400" dirty="0" err="1" smtClean="0"/>
              <a:t>Čestlice</a:t>
            </a:r>
            <a:r>
              <a:rPr lang="cs-CZ" sz="2400" dirty="0" smtClean="0"/>
              <a:t>: </a:t>
            </a:r>
            <a:r>
              <a:rPr lang="cs-CZ" sz="2400" dirty="0" err="1" smtClean="0"/>
              <a:t>Rebo</a:t>
            </a:r>
            <a:r>
              <a:rPr lang="cs-CZ" sz="2400" dirty="0" smtClean="0"/>
              <a:t>, 2008, 416 s. ISBN 978-80-255-0006-4.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(1) 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/>
              <a:t>Soubor:Flag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Switzerland</a:t>
            </a:r>
            <a:r>
              <a:rPr lang="cs-CZ" dirty="0"/>
              <a:t> (</a:t>
            </a:r>
            <a:r>
              <a:rPr lang="cs-CZ" dirty="0" err="1"/>
              <a:t>Pantone</a:t>
            </a:r>
            <a:r>
              <a:rPr lang="cs-CZ" dirty="0"/>
              <a:t>).</a:t>
            </a:r>
            <a:r>
              <a:rPr lang="cs-CZ" dirty="0" err="1"/>
              <a:t>svg</a:t>
            </a:r>
            <a:endParaRPr lang="cs-CZ" dirty="0"/>
          </a:p>
          <a:p>
            <a:pPr lvl="0"/>
            <a:endParaRPr lang="cs-CZ" dirty="0" smtClean="0"/>
          </a:p>
          <a:p>
            <a:r>
              <a:rPr lang="cs-CZ" dirty="0" smtClean="0"/>
              <a:t>(2)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</a:t>
            </a:r>
            <a:r>
              <a:rPr lang="cs-CZ" dirty="0"/>
              <a:t>Soubor:Europe </a:t>
            </a:r>
            <a:r>
              <a:rPr lang="cs-CZ" dirty="0" err="1"/>
              <a:t>location</a:t>
            </a:r>
            <a:r>
              <a:rPr lang="cs-CZ" dirty="0"/>
              <a:t> CHE.png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40484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(3)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://en.wikipedia.org/wiki/</a:t>
            </a:r>
            <a:r>
              <a:rPr lang="cs-CZ" b="1" dirty="0" smtClean="0"/>
              <a:t>File:800x513-Carte-Suisse-R2.jpg</a:t>
            </a:r>
          </a:p>
          <a:p>
            <a:pPr lvl="0"/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(4)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</a:t>
            </a:r>
            <a:r>
              <a:rPr lang="cs-CZ" b="1" dirty="0" smtClean="0"/>
              <a:t>Soubor:Karte Kantone der </a:t>
            </a:r>
            <a:r>
              <a:rPr lang="cs-CZ" b="1" dirty="0" err="1" smtClean="0"/>
              <a:t>Schweiz</a:t>
            </a:r>
            <a:r>
              <a:rPr lang="cs-CZ" b="1" dirty="0" smtClean="0"/>
              <a:t> </a:t>
            </a:r>
            <a:r>
              <a:rPr lang="cs-CZ" b="1" dirty="0" err="1" smtClean="0"/>
              <a:t>farbig</a:t>
            </a:r>
            <a:r>
              <a:rPr lang="cs-CZ" b="1" dirty="0" smtClean="0"/>
              <a:t> 2011.png</a:t>
            </a: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878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(5)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 err="1"/>
              <a:t>Soubor:Gämse</a:t>
            </a:r>
            <a:r>
              <a:rPr lang="cs-CZ" dirty="0"/>
              <a:t> </a:t>
            </a:r>
            <a:r>
              <a:rPr lang="cs-CZ" dirty="0" err="1"/>
              <a:t>am</a:t>
            </a:r>
            <a:r>
              <a:rPr lang="cs-CZ" dirty="0"/>
              <a:t> </a:t>
            </a:r>
            <a:r>
              <a:rPr lang="cs-CZ" dirty="0" smtClean="0"/>
              <a:t>Frieder.jpg</a:t>
            </a:r>
          </a:p>
          <a:p>
            <a:pPr lvl="0"/>
            <a:endParaRPr lang="cs-CZ" sz="2000" dirty="0" smtClean="0"/>
          </a:p>
          <a:p>
            <a:r>
              <a:rPr lang="cs-CZ" dirty="0" smtClean="0"/>
              <a:t>(6)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</a:t>
            </a:r>
            <a:r>
              <a:rPr lang="cs-CZ" dirty="0"/>
              <a:t>Soubor:Matterhorn-EastAndNorthside-viewedFromZermatt landscapeformat.jpg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5878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(7)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/>
              <a:t>Soubor:Rhone </a:t>
            </a:r>
            <a:r>
              <a:rPr lang="cs-CZ" dirty="0" err="1"/>
              <a:t>bei</a:t>
            </a:r>
            <a:r>
              <a:rPr lang="cs-CZ" dirty="0"/>
              <a:t> steinhaus.jpg</a:t>
            </a:r>
            <a:endParaRPr lang="cs-CZ" dirty="0" smtClean="0"/>
          </a:p>
          <a:p>
            <a:r>
              <a:rPr lang="cs-CZ" dirty="0" smtClean="0"/>
              <a:t>(8)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http://en.wikipedia.org/wiki/</a:t>
            </a:r>
            <a:r>
              <a:rPr lang="cs-CZ" b="1" dirty="0" smtClean="0"/>
              <a:t>File:Vintage Omega </a:t>
            </a:r>
            <a:r>
              <a:rPr lang="cs-CZ" b="1" dirty="0" err="1" smtClean="0"/>
              <a:t>Speedmaster</a:t>
            </a:r>
            <a:r>
              <a:rPr lang="cs-CZ" b="1" dirty="0" smtClean="0"/>
              <a:t> 145.012-67.jpg</a:t>
            </a: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5878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(9)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/>
              <a:t>Soubor:Pontifical </a:t>
            </a:r>
            <a:r>
              <a:rPr lang="cs-CZ" dirty="0" err="1"/>
              <a:t>Swiss</a:t>
            </a:r>
            <a:r>
              <a:rPr lang="cs-CZ" dirty="0"/>
              <a:t> </a:t>
            </a:r>
            <a:r>
              <a:rPr lang="cs-CZ" dirty="0" err="1"/>
              <a:t>Guards</a:t>
            </a:r>
            <a:r>
              <a:rPr lang="cs-CZ" dirty="0"/>
              <a:t> in </a:t>
            </a:r>
            <a:r>
              <a:rPr lang="cs-CZ" dirty="0" err="1"/>
              <a:t>their</a:t>
            </a:r>
            <a:r>
              <a:rPr lang="cs-CZ" dirty="0"/>
              <a:t> </a:t>
            </a:r>
            <a:r>
              <a:rPr lang="cs-CZ" dirty="0" err="1"/>
              <a:t>traditional</a:t>
            </a:r>
            <a:r>
              <a:rPr lang="cs-CZ" dirty="0"/>
              <a:t> </a:t>
            </a:r>
            <a:r>
              <a:rPr lang="cs-CZ" dirty="0" err="1" smtClean="0"/>
              <a:t>uniform.jpg</a:t>
            </a:r>
            <a:endParaRPr lang="cs-CZ" dirty="0" smtClean="0"/>
          </a:p>
          <a:p>
            <a:r>
              <a:rPr lang="cs-CZ" dirty="0" smtClean="0"/>
              <a:t>(10)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</a:t>
            </a:r>
            <a:r>
              <a:rPr lang="cs-CZ" dirty="0"/>
              <a:t>Soubor:Nationalratssaal </a:t>
            </a:r>
            <a:r>
              <a:rPr lang="cs-CZ" dirty="0" err="1"/>
              <a:t>Wintersession</a:t>
            </a:r>
            <a:r>
              <a:rPr lang="cs-CZ" dirty="0"/>
              <a:t> 2006.jpg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5878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(</a:t>
            </a:r>
            <a:r>
              <a:rPr lang="cs-CZ" dirty="0" smtClean="0"/>
              <a:t>11)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/>
              <a:t>Soubor:Albulabahn01.jpg</a:t>
            </a:r>
            <a:endParaRPr lang="cs-CZ" dirty="0" smtClean="0"/>
          </a:p>
          <a:p>
            <a:pPr marL="136525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58781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Dánsko-v1</Template>
  <TotalTime>1698</TotalTime>
  <Words>477</Words>
  <Application>Microsoft Office PowerPoint</Application>
  <PresentationFormat>Předvádění na obrazovce (4:3)</PresentationFormat>
  <Paragraphs>156</Paragraphs>
  <Slides>41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Dánsko-v1</vt:lpstr>
      <vt:lpstr>Snímek 1</vt:lpstr>
      <vt:lpstr>Snímek 2</vt:lpstr>
      <vt:lpstr>Zákldní údaje</vt:lpstr>
      <vt:lpstr>Snímek 4</vt:lpstr>
      <vt:lpstr>Snímek 5</vt:lpstr>
      <vt:lpstr>Poloha a povrch</vt:lpstr>
      <vt:lpstr>Snímek 7</vt:lpstr>
      <vt:lpstr>Snímek 8</vt:lpstr>
      <vt:lpstr>Administrativní členění</vt:lpstr>
      <vt:lpstr>Snímek 10</vt:lpstr>
      <vt:lpstr>Snímek 11</vt:lpstr>
      <vt:lpstr>Fauna a flóra</vt:lpstr>
      <vt:lpstr>Snímek 13</vt:lpstr>
      <vt:lpstr>Snímek 14</vt:lpstr>
      <vt:lpstr>Podnebí</vt:lpstr>
      <vt:lpstr>Snímek 16</vt:lpstr>
      <vt:lpstr>Snímek 17</vt:lpstr>
      <vt:lpstr>Vodstvo</vt:lpstr>
      <vt:lpstr>Snímek 19</vt:lpstr>
      <vt:lpstr>Snímek 20</vt:lpstr>
      <vt:lpstr>Hospodářství a doprava</vt:lpstr>
      <vt:lpstr>Snímek 22</vt:lpstr>
      <vt:lpstr>Státní zřízení a obyvatelstvo</vt:lpstr>
      <vt:lpstr>Snímek 24</vt:lpstr>
      <vt:lpstr>Snímek 25</vt:lpstr>
      <vt:lpstr>Dějiny a kultura</vt:lpstr>
      <vt:lpstr>Snímek 27</vt:lpstr>
      <vt:lpstr>Snímek 28</vt:lpstr>
      <vt:lpstr>Zajímavosti</vt:lpstr>
      <vt:lpstr>Snímek 30</vt:lpstr>
      <vt:lpstr>Snímek 31</vt:lpstr>
      <vt:lpstr>Otázky</vt:lpstr>
      <vt:lpstr>Doplňte</vt:lpstr>
      <vt:lpstr>Konec</vt:lpstr>
      <vt:lpstr>Reference</vt:lpstr>
      <vt:lpstr>Reference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Petra</cp:lastModifiedBy>
  <cp:revision>148</cp:revision>
  <dcterms:created xsi:type="dcterms:W3CDTF">2012-11-12T18:10:21Z</dcterms:created>
  <dcterms:modified xsi:type="dcterms:W3CDTF">2013-12-28T07:50:19Z</dcterms:modified>
</cp:coreProperties>
</file>