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s/slide38.xml" ContentType="application/vnd.openxmlformats-officedocument.presentationml.slide+xml"/>
  <Override PartName="/ppt/slides/slide47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s/slide45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slides/slide43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s/slide4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slides/slide4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s/slide44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s/slide4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s/slide40.xml" ContentType="application/vnd.openxmlformats-officedocument.presentationml.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notesMasterIdLst>
    <p:notesMasterId r:id="rId50"/>
  </p:notesMasterIdLst>
  <p:sldIdLst>
    <p:sldId id="317" r:id="rId2"/>
    <p:sldId id="284" r:id="rId3"/>
    <p:sldId id="339" r:id="rId4"/>
    <p:sldId id="327" r:id="rId5"/>
    <p:sldId id="341" r:id="rId6"/>
    <p:sldId id="257" r:id="rId7"/>
    <p:sldId id="299" r:id="rId8"/>
    <p:sldId id="343" r:id="rId9"/>
    <p:sldId id="295" r:id="rId10"/>
    <p:sldId id="288" r:id="rId11"/>
    <p:sldId id="344" r:id="rId12"/>
    <p:sldId id="285" r:id="rId13"/>
    <p:sldId id="301" r:id="rId14"/>
    <p:sldId id="347" r:id="rId15"/>
    <p:sldId id="283" r:id="rId16"/>
    <p:sldId id="307" r:id="rId17"/>
    <p:sldId id="346" r:id="rId18"/>
    <p:sldId id="266" r:id="rId19"/>
    <p:sldId id="306" r:id="rId20"/>
    <p:sldId id="345" r:id="rId21"/>
    <p:sldId id="259" r:id="rId22"/>
    <p:sldId id="331" r:id="rId23"/>
    <p:sldId id="348" r:id="rId24"/>
    <p:sldId id="260" r:id="rId25"/>
    <p:sldId id="314" r:id="rId26"/>
    <p:sldId id="315" r:id="rId27"/>
    <p:sldId id="294" r:id="rId28"/>
    <p:sldId id="329" r:id="rId29"/>
    <p:sldId id="349" r:id="rId30"/>
    <p:sldId id="261" r:id="rId31"/>
    <p:sldId id="313" r:id="rId32"/>
    <p:sldId id="350" r:id="rId33"/>
    <p:sldId id="351" r:id="rId34"/>
    <p:sldId id="352" r:id="rId35"/>
    <p:sldId id="353" r:id="rId36"/>
    <p:sldId id="354" r:id="rId37"/>
    <p:sldId id="355" r:id="rId38"/>
    <p:sldId id="356" r:id="rId39"/>
    <p:sldId id="286" r:id="rId40"/>
    <p:sldId id="296" r:id="rId41"/>
    <p:sldId id="264" r:id="rId42"/>
    <p:sldId id="333" r:id="rId43"/>
    <p:sldId id="334" r:id="rId44"/>
    <p:sldId id="335" r:id="rId45"/>
    <p:sldId id="336" r:id="rId46"/>
    <p:sldId id="337" r:id="rId47"/>
    <p:sldId id="338" r:id="rId48"/>
    <p:sldId id="357" r:id="rId4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51" autoAdjust="0"/>
    <p:restoredTop sz="97500" autoAdjust="0"/>
  </p:normalViewPr>
  <p:slideViewPr>
    <p:cSldViewPr>
      <p:cViewPr varScale="1">
        <p:scale>
          <a:sx n="50" d="100"/>
          <a:sy n="50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6F4AEBC-AE6F-4E3B-B977-4B6A9ACEDC93}" type="datetimeFigureOut">
              <a:rPr lang="cs-CZ" smtClean="0"/>
              <a:pPr/>
              <a:t>29.12.2013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02EF788-C70F-4E06-AE5F-9594A3BA8C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159603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02EF788-C70F-4E06-AE5F-9594A3BA8CB3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65358050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02EF788-C70F-4E06-AE5F-9594A3BA8CB3}" type="slidenum">
              <a:rPr lang="cs-CZ" smtClean="0"/>
              <a:pPr/>
              <a:t>16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48129079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02EF788-C70F-4E06-AE5F-9594A3BA8CB3}" type="slidenum">
              <a:rPr lang="cs-CZ" smtClean="0"/>
              <a:pPr/>
              <a:t>17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48129079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02EF788-C70F-4E06-AE5F-9594A3BA8CB3}" type="slidenum">
              <a:rPr lang="cs-CZ" smtClean="0"/>
              <a:pPr/>
              <a:t>24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6347976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02EF788-C70F-4E06-AE5F-9594A3BA8CB3}" type="slidenum">
              <a:rPr lang="cs-CZ" smtClean="0"/>
              <a:pPr/>
              <a:t>30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928024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lIns="45720" tIns="0" rIns="45720" bIns="0" anchor="b">
            <a:scene3d>
              <a:camera prst="orthographicFront"/>
              <a:lightRig rig="soft" dir="t">
                <a:rot lat="0" lon="0" rev="17220000"/>
              </a:lightRig>
            </a:scene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0E5C19-5691-4E1D-8F85-409330689D2E}" type="datetimeFigureOut">
              <a:rPr lang="cs-CZ"/>
              <a:pPr>
                <a:defRPr/>
              </a:pPr>
              <a:t>29.12.2013</a:t>
            </a:fld>
            <a:endParaRPr lang="cs-CZ" dirty="0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00C0CD-4E05-41D7-9A62-44F1CB300BD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68BEF5-FAD6-4A48-9A96-8CAFD5FB02D8}" type="datetimeFigureOut">
              <a:rPr lang="cs-CZ"/>
              <a:pPr>
                <a:defRPr/>
              </a:pPr>
              <a:t>29.12.2013</a:t>
            </a:fld>
            <a:endParaRPr lang="cs-CZ" dirty="0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9B2228-316E-4858-90B3-BB173316114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4822AA-0E63-4068-87EF-14FEF44BA1D0}" type="datetimeFigureOut">
              <a:rPr lang="cs-CZ"/>
              <a:pPr>
                <a:defRPr/>
              </a:pPr>
              <a:t>29.12.2013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111E56-CD6D-42CE-BE62-54678798C83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ADE8D1-5524-421B-BCDC-02A4F255339F}" type="datetimeFigureOut">
              <a:rPr lang="cs-CZ"/>
              <a:pPr>
                <a:defRPr/>
              </a:pPr>
              <a:t>29.12.2013</a:t>
            </a:fld>
            <a:endParaRPr lang="cs-CZ" dirty="0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969A68-C975-4059-9205-2E027ECEBD3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687CF8-08C1-4C70-B2D5-EA0DE37E5EA9}" type="datetimeFigureOut">
              <a:rPr lang="cs-CZ"/>
              <a:pPr>
                <a:defRPr/>
              </a:pPr>
              <a:t>29.12.2013</a:t>
            </a:fld>
            <a:endParaRPr lang="cs-CZ" dirty="0"/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9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976495-9282-4204-B4B8-EE83B42142C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0D7FBB-BD73-4322-AC5D-94F033F06450}" type="datetimeFigureOut">
              <a:rPr lang="cs-CZ"/>
              <a:pPr>
                <a:defRPr/>
              </a:pPr>
              <a:t>29.12.2013</a:t>
            </a:fld>
            <a:endParaRPr lang="cs-CZ" dirty="0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5319CC-BCA8-41BA-A9DD-02A65573649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D658B2-3722-464C-BD73-EFCF03F412E8}" type="datetimeFigureOut">
              <a:rPr lang="cs-CZ"/>
              <a:pPr>
                <a:defRPr/>
              </a:pPr>
              <a:t>29.12.2013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D8F8C3-10AF-41E8-877D-5CCB56CB82F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EC148B-9D53-4369-9CD4-83FB626C9F16}" type="datetimeFigureOut">
              <a:rPr lang="cs-CZ"/>
              <a:pPr>
                <a:defRPr/>
              </a:pPr>
              <a:t>29.12.2013</a:t>
            </a:fld>
            <a:endParaRPr lang="cs-CZ" dirty="0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F28A37-DADF-420C-A1E2-482203320EA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rIns="45720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D9B0E9-D471-4D25-AA68-EB0F97202F81}" type="datetimeFigureOut">
              <a:rPr lang="cs-CZ"/>
              <a:pPr>
                <a:defRPr/>
              </a:pPr>
              <a:t>29.12.2013</a:t>
            </a:fld>
            <a:endParaRPr lang="cs-CZ" dirty="0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B5EE6E-C342-4945-BFEF-159A194742E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66D0EA-B3EC-4BB4-9E50-D8744E1AB759}" type="datetimeFigureOut">
              <a:rPr lang="cs-CZ"/>
              <a:pPr>
                <a:defRPr/>
              </a:pPr>
              <a:t>29.12.2013</a:t>
            </a:fld>
            <a:endParaRPr lang="cs-CZ" dirty="0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663A59-3CDB-4D5C-BAD0-D95FA959F55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39DDF3-F58B-4875-8F46-08DCFB9205CF}" type="datetimeFigureOut">
              <a:rPr lang="cs-CZ"/>
              <a:pPr>
                <a:defRPr/>
              </a:pPr>
              <a:t>29.12.2013</a:t>
            </a:fld>
            <a:endParaRPr lang="cs-CZ" dirty="0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7AFC07-3686-4BE9-A553-D7A2090CECE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27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708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1">
                    <a:shade val="5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A563B9BF-97FA-4F5A-8629-B9DCBBDD8DCF}" type="datetimeFigureOut">
              <a:rPr lang="cs-CZ"/>
              <a:pPr>
                <a:defRPr/>
              </a:pPr>
              <a:t>29.12.2013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1">
                    <a:shade val="5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1">
                    <a:shade val="5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E3311A7E-C328-484A-9B84-2B31F5A9F30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91" r:id="rId3"/>
    <p:sldLayoutId id="2147483783" r:id="rId4"/>
    <p:sldLayoutId id="2147483784" r:id="rId5"/>
    <p:sldLayoutId id="2147483785" r:id="rId6"/>
    <p:sldLayoutId id="2147483786" r:id="rId7"/>
    <p:sldLayoutId id="2147483787" r:id="rId8"/>
    <p:sldLayoutId id="2147483788" r:id="rId9"/>
    <p:sldLayoutId id="2147483789" r:id="rId10"/>
    <p:sldLayoutId id="2147483790" r:id="rId11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sz="4100" b="1" kern="120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9pPr>
    </p:titleStyle>
    <p:bodyStyle>
      <a:lvl1pPr marL="547688" indent="-411163" algn="l" rtl="0" eaLnBrk="1" fontAlgn="base" hangingPunct="1">
        <a:spcBef>
          <a:spcPct val="20000"/>
        </a:spcBef>
        <a:spcAft>
          <a:spcPct val="0"/>
        </a:spcAft>
        <a:buClr>
          <a:srgbClr val="F9F9F9"/>
        </a:buClr>
        <a:buSzPct val="65000"/>
        <a:buFont typeface="Wingdings 2" pitchFamily="18" charset="2"/>
        <a:buChar char="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363" indent="-282575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 2" pitchFamily="18" charset="2"/>
        <a:buChar char="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475" indent="-2286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SzPct val="95000"/>
        <a:buFont typeface="Wingdings" pitchFamily="2" charset="2"/>
        <a:buChar char=""/>
        <a:defRPr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2550" indent="-182563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SzPct val="100000"/>
        <a:buFont typeface="Wingdings 3" pitchFamily="18" charset="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4638" indent="-182563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Font typeface="Wingdings 2" pitchFamily="18" charset="2"/>
        <a:buChar char="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a/ae/Flag_of_the_United_Kingdom.svg" TargetMode="External"/><Relationship Id="rId2" Type="http://schemas.openxmlformats.org/officeDocument/2006/relationships/hyperlink" Target="//upload.wikimedia.org/wikipedia/commons/b/bc/Flag_of_Finland.svg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240" name="Group 192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304980662"/>
              </p:ext>
            </p:extLst>
          </p:nvPr>
        </p:nvGraphicFramePr>
        <p:xfrm>
          <a:off x="665163" y="836613"/>
          <a:ext cx="7813675" cy="4128135"/>
        </p:xfrm>
        <a:graphic>
          <a:graphicData uri="http://schemas.openxmlformats.org/drawingml/2006/table">
            <a:tbl>
              <a:tblPr/>
              <a:tblGrid>
                <a:gridCol w="1316037"/>
                <a:gridCol w="6497638"/>
              </a:tblGrid>
              <a:tr h="676275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DIGITÁLNÍ UČEBNÍ MATERIÁL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CZ.1.07/1.5.00/34.0967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Zlepšení podmínek pro vzdělávání na MGO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Matiční gymnázium Ostrava,Dr. Šmerala 25/2565, 728 04, Ostrava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Regionální geografie 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+mn-cs"/>
                        </a:rPr>
                        <a:t>Itálie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Petra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Stašicová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Čejková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Zeměpis – regionální geografie Evropy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2. ročník vyššího gymnázia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Vytvořeno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12. 12. 2012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Zkvalitnění výuky zeměpisu na MGO.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15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DUM je vytvořen v PowerPoint, k výuce je zapotřebí PC a dataprojektor či televize.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Pokud není uvedeno jinak, použitý materiál je z vlastních zdrojů autora.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23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0350" y="537210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38" name="Picture 190" descr="http://profile.ak.fbcdn.net/hprofile-ak-snc6/276521_333727723392674_859061856_q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088" y="908050"/>
            <a:ext cx="576262" cy="57626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368232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8374266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3" name="Rectangle 1">
            <a:hlinkClick r:id="rId2"/>
          </p:cNvPr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7" name="Rectangle 2">
            <a:hlinkClick r:id="rId2"/>
          </p:cNvPr>
          <p:cNvSpPr>
            <a:spLocks noChangeArrowheads="1"/>
          </p:cNvSpPr>
          <p:nvPr/>
        </p:nvSpPr>
        <p:spPr bwMode="auto">
          <a:xfrm>
            <a:off x="152400" y="1524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9" name="Rectangle 3">
            <a:hlinkClick r:id="rId2"/>
          </p:cNvPr>
          <p:cNvSpPr>
            <a:spLocks noChangeArrowheads="1"/>
          </p:cNvSpPr>
          <p:nvPr/>
        </p:nvSpPr>
        <p:spPr bwMode="auto">
          <a:xfrm>
            <a:off x="304800" y="3048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1" name="Rectangle 4">
            <a:hlinkClick r:id="rId2"/>
          </p:cNvPr>
          <p:cNvSpPr>
            <a:spLocks noChangeArrowheads="1"/>
          </p:cNvSpPr>
          <p:nvPr/>
        </p:nvSpPr>
        <p:spPr bwMode="auto">
          <a:xfrm>
            <a:off x="457200" y="4572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3" name="Rectangle 5">
            <a:hlinkClick r:id="rId2"/>
          </p:cNvPr>
          <p:cNvSpPr>
            <a:spLocks noChangeArrowheads="1"/>
          </p:cNvSpPr>
          <p:nvPr/>
        </p:nvSpPr>
        <p:spPr bwMode="auto">
          <a:xfrm>
            <a:off x="609600" y="6096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1">
            <a:hlinkClick r:id="rId3"/>
          </p:cNvPr>
          <p:cNvSpPr>
            <a:spLocks noChangeArrowheads="1"/>
          </p:cNvSpPr>
          <p:nvPr/>
        </p:nvSpPr>
        <p:spPr bwMode="auto">
          <a:xfrm>
            <a:off x="762000" y="7620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8" name="Rectangle 2">
            <a:hlinkClick r:id="rId3"/>
          </p:cNvPr>
          <p:cNvSpPr>
            <a:spLocks noChangeArrowheads="1"/>
          </p:cNvSpPr>
          <p:nvPr/>
        </p:nvSpPr>
        <p:spPr bwMode="auto">
          <a:xfrm>
            <a:off x="914400" y="9144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6" name="Rectangle 3">
            <a:hlinkClick r:id="rId3"/>
          </p:cNvPr>
          <p:cNvSpPr>
            <a:spLocks noChangeArrowheads="1"/>
          </p:cNvSpPr>
          <p:nvPr/>
        </p:nvSpPr>
        <p:spPr bwMode="auto">
          <a:xfrm>
            <a:off x="1066800" y="10668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8" name="Rectangle 4">
            <a:hlinkClick r:id="rId3"/>
          </p:cNvPr>
          <p:cNvSpPr>
            <a:spLocks noChangeArrowheads="1"/>
          </p:cNvSpPr>
          <p:nvPr/>
        </p:nvSpPr>
        <p:spPr bwMode="auto">
          <a:xfrm>
            <a:off x="1219200" y="12192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" name="Picture 2" descr="Soubor:Flag of Italy.sv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99592" y="1124744"/>
            <a:ext cx="7620000" cy="507682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40915368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Zákldní</a:t>
            </a:r>
            <a:r>
              <a:rPr lang="cs-CZ" dirty="0" smtClean="0"/>
              <a:t> údaje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hlavní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město </a:t>
            </a:r>
            <a:r>
              <a:rPr lang="cs-CZ" dirty="0" smtClean="0"/>
              <a:t> </a:t>
            </a:r>
            <a:r>
              <a:rPr lang="cs-CZ" b="1" dirty="0" smtClean="0"/>
              <a:t>Řím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poloha: </a:t>
            </a:r>
            <a:r>
              <a:rPr lang="cs-CZ" dirty="0" smtClean="0"/>
              <a:t>43° N, 12° E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rozloha: </a:t>
            </a:r>
            <a:r>
              <a:rPr lang="pl-PL" dirty="0" smtClean="0"/>
              <a:t>301 338 km² (69. na světě)</a:t>
            </a:r>
            <a:endParaRPr lang="cs-CZ" baseline="30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počet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obyvatel:</a:t>
            </a:r>
            <a:r>
              <a:rPr lang="cs-CZ" dirty="0" smtClean="0"/>
              <a:t> 59 433 744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hustota osídlení: </a:t>
            </a:r>
            <a:r>
              <a:rPr lang="cs-CZ" dirty="0" smtClean="0"/>
              <a:t>194 ob. / km² </a:t>
            </a:r>
            <a:endParaRPr lang="cs-CZ" baseline="30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měna: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euro (EU)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úřední jazyk: </a:t>
            </a:r>
            <a:r>
              <a:rPr lang="cs-CZ" dirty="0" smtClean="0"/>
              <a:t>italština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7907247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odnadpis 2"/>
          <p:cNvSpPr txBox="1">
            <a:spLocks/>
          </p:cNvSpPr>
          <p:nvPr/>
        </p:nvSpPr>
        <p:spPr bwMode="auto">
          <a:xfrm>
            <a:off x="1428728" y="3000389"/>
            <a:ext cx="5929354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sz="4100" b="1" i="1" dirty="0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  <a:ea typeface="+mj-ea"/>
                <a:cs typeface="+mj-cs"/>
              </a:rPr>
              <a:t> Poloha</a:t>
            </a: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374266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pic>
        <p:nvPicPr>
          <p:cNvPr id="2" name="Picture 2" descr="Soubor:EU location ITA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692696"/>
            <a:ext cx="7620000" cy="570547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4161398083"/>
      </p:ext>
    </p:extLst>
  </p:cSld>
  <p:clrMapOvr>
    <a:masterClrMapping/>
  </p:clrMapOvr>
  <p:transition advClick="0" advTm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odnadpis 2"/>
          <p:cNvSpPr txBox="1">
            <a:spLocks/>
          </p:cNvSpPr>
          <p:nvPr/>
        </p:nvSpPr>
        <p:spPr bwMode="auto">
          <a:xfrm>
            <a:off x="1428728" y="3000389"/>
            <a:ext cx="5929354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sz="4100" b="1" i="1" dirty="0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  <a:ea typeface="+mj-ea"/>
                <a:cs typeface="+mj-cs"/>
              </a:rPr>
              <a:t> Poloha</a:t>
            </a: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374266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pic>
        <p:nvPicPr>
          <p:cNvPr id="2" name="Picture 2" descr="Soubor:EU location ITA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692696"/>
            <a:ext cx="7620000" cy="570547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4161398083"/>
      </p:ext>
    </p:extLst>
  </p:cSld>
  <p:clrMapOvr>
    <a:masterClrMapping/>
  </p:clrMapOvr>
  <p:transition advClick="0" advTm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Poloha a povrch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 fontScale="92500" lnSpcReduction="20000"/>
          </a:bodyPr>
          <a:lstStyle/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400" b="1" dirty="0" smtClean="0"/>
              <a:t>Itálie</a:t>
            </a:r>
            <a:r>
              <a:rPr lang="cs-CZ" sz="2400" dirty="0" smtClean="0"/>
              <a:t> (italsky </a:t>
            </a:r>
            <a:r>
              <a:rPr lang="cs-CZ" sz="2400" i="1" dirty="0" err="1" smtClean="0"/>
              <a:t>Italia</a:t>
            </a:r>
            <a:r>
              <a:rPr lang="cs-CZ" sz="2400" dirty="0" smtClean="0"/>
              <a:t>) je stát ležící v jižní Evropě na Apeninském poloostrově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400" dirty="0"/>
              <a:t>n</a:t>
            </a:r>
            <a:r>
              <a:rPr lang="cs-CZ" sz="2400" dirty="0" smtClean="0"/>
              <a:t>a severu hraničí s Francií (488 km), Švýcarskem (740 km), Rakouskem (430 km) a Slovinskem (232 km). Uvnitř Itálie leží dva městské státy: Vatikán a San Marino 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400" dirty="0"/>
              <a:t>z</a:t>
            </a:r>
            <a:r>
              <a:rPr lang="cs-CZ" sz="2400" dirty="0" smtClean="0"/>
              <a:t> východu Itálii omývá Jaderské moře, z jihu Jónské moře a ze západu Tyrhénské moře a Ligurské moře (celková délka pobřeží je 7600 km), </a:t>
            </a:r>
            <a:r>
              <a:rPr lang="cs-CZ" sz="2400" dirty="0"/>
              <a:t>k</a:t>
            </a:r>
            <a:r>
              <a:rPr lang="cs-CZ" sz="2400" dirty="0" smtClean="0"/>
              <a:t> Itálii patří dva  ostrovy - Sardinie a Sicílie.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400" dirty="0"/>
              <a:t>h</a:t>
            </a:r>
            <a:r>
              <a:rPr lang="cs-CZ" sz="2400" dirty="0" smtClean="0"/>
              <a:t>lavními horskými pásmy Itálie tvoří Alpy a Apeniny, které vznikaly za druhohor a třetihor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400" dirty="0"/>
              <a:t>v</a:t>
            </a:r>
            <a:r>
              <a:rPr lang="cs-CZ" sz="2400" dirty="0" smtClean="0"/>
              <a:t> Itálii </a:t>
            </a:r>
            <a:r>
              <a:rPr lang="cs-CZ" sz="2400" dirty="0"/>
              <a:t>se nachází mnoho aktivních sopek: Etna (nejvyšší sopka Evropy), </a:t>
            </a:r>
            <a:r>
              <a:rPr lang="cs-CZ" sz="2400" dirty="0" err="1"/>
              <a:t>Vulcano</a:t>
            </a:r>
            <a:r>
              <a:rPr lang="cs-CZ" sz="2400" dirty="0"/>
              <a:t>, </a:t>
            </a:r>
            <a:r>
              <a:rPr lang="cs-CZ" sz="2400" dirty="0" err="1"/>
              <a:t>Stromboli</a:t>
            </a:r>
            <a:r>
              <a:rPr lang="cs-CZ" sz="2400" dirty="0"/>
              <a:t> a Vesuv (jediná činná sopka na Evropské pevnině)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400" dirty="0"/>
              <a:t>n</a:t>
            </a:r>
            <a:r>
              <a:rPr lang="cs-CZ" sz="2400" dirty="0" smtClean="0"/>
              <a:t>ejvětší </a:t>
            </a:r>
            <a:r>
              <a:rPr lang="cs-CZ" sz="2400" dirty="0"/>
              <a:t>roviny Itálie je Pádská nížina, ve které tečou vody řeky Pád a jejích </a:t>
            </a:r>
            <a:r>
              <a:rPr lang="cs-CZ" sz="2400" dirty="0" smtClean="0"/>
              <a:t>přítoků</a:t>
            </a:r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cs-CZ" sz="2400" dirty="0"/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cs-CZ" sz="2400" dirty="0" smtClean="0"/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None/>
              <a:defRPr/>
            </a:pPr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374266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pic>
        <p:nvPicPr>
          <p:cNvPr id="2" name="Picture 2" descr="Soubor:Italy topographic map-blank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736" y="548680"/>
            <a:ext cx="4638675" cy="5715000"/>
          </a:xfrm>
          <a:prstGeom prst="rect">
            <a:avLst/>
          </a:prstGeom>
          <a:noFill/>
        </p:spPr>
      </p:pic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374266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pic>
        <p:nvPicPr>
          <p:cNvPr id="2" name="Picture 2" descr="Soubor:Italy topographic map-blank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736" y="548680"/>
            <a:ext cx="4638675" cy="5715000"/>
          </a:xfrm>
          <a:prstGeom prst="rect">
            <a:avLst/>
          </a:prstGeom>
          <a:noFill/>
        </p:spPr>
      </p:pic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Administrativní členění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r>
              <a:rPr lang="cs-CZ" dirty="0" smtClean="0"/>
              <a:t>Itálie se dělí na 20 krajů (</a:t>
            </a:r>
            <a:r>
              <a:rPr lang="cs-CZ" dirty="0" err="1" smtClean="0"/>
              <a:t>regioni</a:t>
            </a:r>
            <a:r>
              <a:rPr lang="cs-CZ" dirty="0" smtClean="0"/>
              <a:t>), z toho 5 má autonomní status</a:t>
            </a:r>
          </a:p>
          <a:p>
            <a:r>
              <a:rPr lang="cs-CZ" dirty="0"/>
              <a:t>o</a:t>
            </a:r>
            <a:r>
              <a:rPr lang="cs-CZ" dirty="0" smtClean="0"/>
              <a:t>blasti se dále (až od roku 2013) dělí na celkem 109 provincií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8374266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pic>
        <p:nvPicPr>
          <p:cNvPr id="1026" name="Picture 2" descr="http://www.vidiani.com/maps/maps_of_europe/maps_of_italy/detailed_administrative_map_of_italy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1287" y="89248"/>
            <a:ext cx="5396617" cy="672412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 descr="http://www.vidiani.com/maps/maps_of_europe/maps_of_italy/detailed_administrative_map_of_italy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1287" y="89248"/>
            <a:ext cx="5396617" cy="672412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Podnadpis 2"/>
          <p:cNvSpPr txBox="1">
            <a:spLocks/>
          </p:cNvSpPr>
          <p:nvPr/>
        </p:nvSpPr>
        <p:spPr bwMode="auto">
          <a:xfrm>
            <a:off x="1571604" y="3000389"/>
            <a:ext cx="5929354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sz="4100" b="1" i="1" dirty="0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  <a:ea typeface="+mj-ea"/>
                <a:cs typeface="+mj-cs"/>
              </a:rPr>
              <a:t>Politická mapa</a:t>
            </a: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374266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Fauna a flóra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jihu byly původní porosty nahrazeny křovinami – macchie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Apeninách rostou duby a buky, v Alpách je hranice jehličnatých lesů až do 2250m ( dále se rozkládají  alpské louky)</a:t>
            </a:r>
          </a:p>
          <a:p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olem jezer rostou olivy, cypřiše a vavříny</a:t>
            </a:r>
          </a:p>
          <a:p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Alpách žijí kamzíci, medvěd hnědý, kozorožec, na Sardinii daňci, mufloni a divoká prasata</a:t>
            </a:r>
          </a:p>
          <a:p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okolních mořích jsou tuňáci, mečouni a bílí žraloci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Brown bear (Ursus arctos arctos) running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191" y="654224"/>
            <a:ext cx="7581900" cy="5715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 bwMode="auto">
          <a:xfrm>
            <a:off x="1780315" y="2971800"/>
            <a:ext cx="5929354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374266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odnadpis 2"/>
          <p:cNvSpPr txBox="1">
            <a:spLocks/>
          </p:cNvSpPr>
          <p:nvPr/>
        </p:nvSpPr>
        <p:spPr bwMode="auto">
          <a:xfrm>
            <a:off x="1780315" y="2971800"/>
            <a:ext cx="5929354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374266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  <p:pic>
        <p:nvPicPr>
          <p:cNvPr id="1026" name="Picture 2" descr="Soubor:Brown bear (Ursus arctos arctos) running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191" y="654224"/>
            <a:ext cx="7581900" cy="5715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Nadpis 1"/>
          <p:cNvSpPr>
            <a:spLocks noGrp="1" noChangeArrowheads="1"/>
          </p:cNvSpPr>
          <p:nvPr/>
        </p:nvSpPr>
        <p:spPr bwMode="auto">
          <a:xfrm>
            <a:off x="447675" y="2955925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anchor="ctr"/>
          <a:lstStyle/>
          <a:p>
            <a:pPr algn="ctr"/>
            <a:r>
              <a:rPr lang="cs-CZ" altLang="en-US" sz="4100" b="1" i="1" dirty="0" smtClean="0">
                <a:solidFill>
                  <a:srgbClr val="04617B"/>
                </a:solidFill>
                <a:latin typeface="Lucida Sans" pitchFamily="34" charset="0"/>
                <a:ea typeface="SimHei" pitchFamily="49" charset="-122"/>
                <a:sym typeface="HG丸ｺﾞｼｯｸM-PRO" charset="0"/>
              </a:rPr>
              <a:t>Medvěd hnědý</a:t>
            </a:r>
            <a:endParaRPr lang="cs-CZ" altLang="en-US" sz="4100" b="1" i="1" dirty="0">
              <a:solidFill>
                <a:srgbClr val="DBF5F9"/>
              </a:solidFill>
              <a:latin typeface="Lucida Sans" pitchFamily="34" charset="0"/>
              <a:ea typeface="SimHei" pitchFamily="49" charset="-122"/>
              <a:sym typeface="HG丸ｺﾞｼｯｸM-PRO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478284025"/>
      </p:ext>
    </p:extLst>
  </p:cSld>
  <p:clrMapOvr>
    <a:masterClrMapping/>
  </p:clrMapOvr>
  <p:transition advClick="0" advTm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Podnebí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/>
              <a:t>Alpy leží v mírném pásu s rozdíly mezi vrcholy hor a údolími </a:t>
            </a:r>
          </a:p>
          <a:p>
            <a:r>
              <a:rPr lang="cs-CZ" sz="2400" dirty="0" smtClean="0"/>
              <a:t>Pádská nížina má chladný vnitrozemský charakter </a:t>
            </a:r>
          </a:p>
          <a:p>
            <a:r>
              <a:rPr lang="cs-CZ" sz="2400" dirty="0"/>
              <a:t>z</a:t>
            </a:r>
            <a:r>
              <a:rPr lang="cs-CZ" sz="2400" dirty="0" smtClean="0"/>
              <a:t>bytek území leží v Středozemní klima s typickým horkým suchým létem a mírnou zimou bohatou na srážky</a:t>
            </a:r>
          </a:p>
          <a:p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374266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  <p:sp>
        <p:nvSpPr>
          <p:cNvPr id="5" name="Podnadpis 2"/>
          <p:cNvSpPr txBox="1">
            <a:spLocks/>
          </p:cNvSpPr>
          <p:nvPr/>
        </p:nvSpPr>
        <p:spPr bwMode="auto">
          <a:xfrm>
            <a:off x="1724004" y="3152789"/>
            <a:ext cx="5929354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29698" name="Picture 2" descr="Soubor:Gardasee-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1052736"/>
            <a:ext cx="7620000" cy="5086350"/>
          </a:xfrm>
          <a:prstGeom prst="rect">
            <a:avLst/>
          </a:prstGeom>
          <a:noFill/>
        </p:spPr>
      </p:pic>
    </p:spTree>
  </p:cSld>
  <p:clrMapOvr>
    <a:masterClrMapping/>
  </p:clrMapOvr>
  <p:transition advClick="0" advTm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374266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  <p:sp>
        <p:nvSpPr>
          <p:cNvPr id="5" name="Podnadpis 2"/>
          <p:cNvSpPr txBox="1">
            <a:spLocks/>
          </p:cNvSpPr>
          <p:nvPr/>
        </p:nvSpPr>
        <p:spPr bwMode="auto">
          <a:xfrm>
            <a:off x="1724004" y="3152789"/>
            <a:ext cx="5929354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29698" name="Picture 2" descr="Soubor:Gardasee-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1052736"/>
            <a:ext cx="7620000" cy="5086350"/>
          </a:xfrm>
          <a:prstGeom prst="rect">
            <a:avLst/>
          </a:prstGeom>
          <a:noFill/>
        </p:spPr>
      </p:pic>
      <p:sp>
        <p:nvSpPr>
          <p:cNvPr id="6" name="Nadpis 1"/>
          <p:cNvSpPr>
            <a:spLocks noGrp="1" noChangeArrowheads="1"/>
          </p:cNvSpPr>
          <p:nvPr/>
        </p:nvSpPr>
        <p:spPr bwMode="auto">
          <a:xfrm>
            <a:off x="447675" y="2955925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anchor="ctr"/>
          <a:lstStyle/>
          <a:p>
            <a:pPr algn="ctr" eaLnBrk="1" hangingPunct="1"/>
            <a:r>
              <a:rPr lang="cs-CZ" altLang="en-US" sz="4100" b="1" i="1" dirty="0" err="1" smtClean="0">
                <a:solidFill>
                  <a:schemeClr val="bg2"/>
                </a:solidFill>
                <a:latin typeface="Lucida Sans" pitchFamily="34" charset="0"/>
                <a:ea typeface="SimHei" pitchFamily="49" charset="-122"/>
                <a:sym typeface="HG丸ｺﾞｼｯｸM-PRO" charset="0"/>
              </a:rPr>
              <a:t>Lago</a:t>
            </a:r>
            <a:r>
              <a:rPr lang="cs-CZ" altLang="en-US" sz="4100" b="1" i="1" dirty="0" smtClean="0">
                <a:solidFill>
                  <a:schemeClr val="bg2"/>
                </a:solidFill>
                <a:latin typeface="Lucida Sans" pitchFamily="34" charset="0"/>
                <a:ea typeface="SimHei" pitchFamily="49" charset="-122"/>
                <a:sym typeface="HG丸ｺﾞｼｯｸM-PRO" charset="0"/>
              </a:rPr>
              <a:t> di Garda</a:t>
            </a:r>
            <a:endParaRPr lang="cs-CZ" altLang="en-US" sz="4100" b="1" i="1" dirty="0">
              <a:solidFill>
                <a:schemeClr val="tx2"/>
              </a:solidFill>
              <a:latin typeface="Lucida Sans" pitchFamily="34" charset="0"/>
              <a:ea typeface="SimHei" pitchFamily="49" charset="-122"/>
              <a:sym typeface="HG丸ｺﾞｼｯｸM-PRO" charset="0"/>
            </a:endParaRP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dirty="0" smtClean="0"/>
              <a:t>Itálie je obklopená mořem  Středozemní moře je z historických důvodů rozděleno na čtyři části: Jaderské moře, Tyrhénské moře, Jónské moře a Ligurské moře </a:t>
            </a:r>
          </a:p>
          <a:p>
            <a:r>
              <a:rPr lang="cs-CZ" sz="2400" b="1" dirty="0" smtClean="0"/>
              <a:t>Pád</a:t>
            </a:r>
            <a:r>
              <a:rPr lang="cs-CZ" sz="2400" dirty="0" smtClean="0"/>
              <a:t> (italsky </a:t>
            </a:r>
            <a:r>
              <a:rPr lang="cs-CZ" sz="2400" i="1" dirty="0" smtClean="0"/>
              <a:t>Po</a:t>
            </a:r>
            <a:r>
              <a:rPr lang="cs-CZ" sz="2400" dirty="0" smtClean="0"/>
              <a:t>, latinsky </a:t>
            </a:r>
            <a:r>
              <a:rPr lang="cs-CZ" sz="2400" i="1" dirty="0" err="1" smtClean="0"/>
              <a:t>Padus</a:t>
            </a:r>
            <a:r>
              <a:rPr lang="cs-CZ" sz="2400" dirty="0" smtClean="0"/>
              <a:t>) je největší řeka v Itálii, je 652 km dlouhá, </a:t>
            </a:r>
            <a:r>
              <a:rPr lang="cs-CZ" sz="2400" dirty="0"/>
              <a:t>p</a:t>
            </a:r>
            <a:r>
              <a:rPr lang="cs-CZ" sz="2400" dirty="0" smtClean="0"/>
              <a:t>ovodí má rozlohu 75 000 km²</a:t>
            </a:r>
          </a:p>
          <a:p>
            <a:r>
              <a:rPr lang="cs-CZ" sz="2400" dirty="0"/>
              <a:t>v</a:t>
            </a:r>
            <a:r>
              <a:rPr lang="cs-CZ" sz="2400" dirty="0" smtClean="0"/>
              <a:t> Alpách jsou častá jezera (</a:t>
            </a:r>
            <a:r>
              <a:rPr lang="cs-CZ" sz="2400" dirty="0" err="1" smtClean="0"/>
              <a:t>Lago</a:t>
            </a:r>
            <a:r>
              <a:rPr lang="cs-CZ" sz="2400" dirty="0" smtClean="0"/>
              <a:t> di Garda, </a:t>
            </a:r>
            <a:r>
              <a:rPr lang="cs-CZ" sz="2400" dirty="0" err="1" smtClean="0"/>
              <a:t>Lago</a:t>
            </a:r>
            <a:r>
              <a:rPr lang="cs-CZ" sz="2400" dirty="0" smtClean="0"/>
              <a:t> </a:t>
            </a:r>
            <a:r>
              <a:rPr lang="cs-CZ" sz="2400" dirty="0" err="1" smtClean="0"/>
              <a:t>Maggiore</a:t>
            </a:r>
            <a:r>
              <a:rPr lang="cs-CZ" sz="2400" dirty="0" smtClean="0"/>
              <a:t>, </a:t>
            </a:r>
            <a:r>
              <a:rPr lang="cs-CZ" sz="2400" dirty="0" err="1" smtClean="0"/>
              <a:t>Lago</a:t>
            </a:r>
            <a:r>
              <a:rPr lang="cs-CZ" sz="2400" dirty="0" smtClean="0"/>
              <a:t> di </a:t>
            </a:r>
            <a:r>
              <a:rPr lang="cs-CZ" sz="2400" dirty="0" err="1" smtClean="0"/>
              <a:t>Como</a:t>
            </a:r>
            <a:r>
              <a:rPr lang="cs-CZ" sz="2400" dirty="0" smtClean="0"/>
              <a:t>) vzniklá ústupem pleistocenních ledovců</a:t>
            </a:r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odnadpis 2"/>
          <p:cNvSpPr txBox="1">
            <a:spLocks/>
          </p:cNvSpPr>
          <p:nvPr/>
        </p:nvSpPr>
        <p:spPr bwMode="auto">
          <a:xfrm>
            <a:off x="1259632" y="3000389"/>
            <a:ext cx="6552728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sz="4100" b="1" i="1" dirty="0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  <a:ea typeface="+mj-ea"/>
                <a:cs typeface="+mj-cs"/>
              </a:rPr>
              <a:t>i</a:t>
            </a: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374266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7.</a:t>
            </a:r>
            <a:endParaRPr lang="cs-CZ" dirty="0"/>
          </a:p>
        </p:txBody>
      </p:sp>
      <p:pic>
        <p:nvPicPr>
          <p:cNvPr id="25602" name="Picture 2" descr="Soubor:Po bacino idrografico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836712"/>
            <a:ext cx="7505700" cy="5715000"/>
          </a:xfrm>
          <a:prstGeom prst="rect">
            <a:avLst/>
          </a:prstGeom>
          <a:noFill/>
        </p:spPr>
      </p:pic>
    </p:spTree>
  </p:cSld>
  <p:clrMapOvr>
    <a:masterClrMapping/>
  </p:clrMapOvr>
  <p:transition advClick="0" advTm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odnadpis 2"/>
          <p:cNvSpPr txBox="1">
            <a:spLocks/>
          </p:cNvSpPr>
          <p:nvPr/>
        </p:nvSpPr>
        <p:spPr bwMode="auto">
          <a:xfrm>
            <a:off x="1259632" y="3000389"/>
            <a:ext cx="6552728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sz="4100" b="1" i="1" dirty="0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  <a:ea typeface="+mj-ea"/>
                <a:cs typeface="+mj-cs"/>
              </a:rPr>
              <a:t>i</a:t>
            </a: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374266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7.</a:t>
            </a:r>
            <a:endParaRPr lang="cs-CZ" dirty="0"/>
          </a:p>
        </p:txBody>
      </p:sp>
      <p:pic>
        <p:nvPicPr>
          <p:cNvPr id="25602" name="Picture 2" descr="Soubor:Po bacino idrografico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836712"/>
            <a:ext cx="7505700" cy="5715000"/>
          </a:xfrm>
          <a:prstGeom prst="rect">
            <a:avLst/>
          </a:prstGeom>
          <a:noFill/>
        </p:spPr>
      </p:pic>
      <p:sp>
        <p:nvSpPr>
          <p:cNvPr id="6" name="Nadpis 1"/>
          <p:cNvSpPr>
            <a:spLocks noGrp="1" noChangeArrowheads="1"/>
          </p:cNvSpPr>
          <p:nvPr/>
        </p:nvSpPr>
        <p:spPr bwMode="auto">
          <a:xfrm>
            <a:off x="447675" y="2955925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anchor="ctr"/>
          <a:lstStyle/>
          <a:p>
            <a:pPr algn="ctr" eaLnBrk="1" hangingPunct="1"/>
            <a:r>
              <a:rPr lang="cs-CZ" altLang="en-US" sz="4100" b="1" i="1" dirty="0" smtClean="0">
                <a:solidFill>
                  <a:schemeClr val="bg2"/>
                </a:solidFill>
                <a:latin typeface="Lucida Sans" pitchFamily="34" charset="0"/>
                <a:ea typeface="SimHei" pitchFamily="49" charset="-122"/>
                <a:sym typeface="HG丸ｺﾞｼｯｸM-PRO" charset="0"/>
              </a:rPr>
              <a:t>Řeka Pád</a:t>
            </a:r>
            <a:endParaRPr lang="cs-CZ" altLang="en-US" sz="4100" b="1" i="1" dirty="0">
              <a:solidFill>
                <a:schemeClr val="tx2"/>
              </a:solidFill>
              <a:latin typeface="Lucida Sans" pitchFamily="34" charset="0"/>
              <a:ea typeface="SimHei" pitchFamily="49" charset="-122"/>
              <a:sym typeface="HG丸ｺﾞｼｯｸM-PRO" charset="0"/>
            </a:endParaRP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Hospodářství a doprava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400" dirty="0"/>
              <a:t>Itálie je vysoce rozvinutý průmyslově- zemědělský stát, nejrozvinutější v jižní </a:t>
            </a:r>
            <a:r>
              <a:rPr lang="cs-CZ" sz="2400" dirty="0" smtClean="0"/>
              <a:t>Evropě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400" dirty="0"/>
              <a:t>p</a:t>
            </a:r>
            <a:r>
              <a:rPr lang="cs-CZ" sz="2400" dirty="0" smtClean="0"/>
              <a:t>ěstují </a:t>
            </a:r>
            <a:r>
              <a:rPr lang="cs-CZ" sz="2400" dirty="0"/>
              <a:t>se tyto plodiny: pšenice, ječmen, žito, oves, kukuřice, rýže, </a:t>
            </a:r>
            <a:r>
              <a:rPr lang="cs-CZ" sz="2400" dirty="0" smtClean="0"/>
              <a:t>brambory</a:t>
            </a:r>
            <a:r>
              <a:rPr lang="cs-CZ" sz="2400" dirty="0"/>
              <a:t>, </a:t>
            </a:r>
            <a:r>
              <a:rPr lang="cs-CZ" sz="2400" dirty="0" smtClean="0"/>
              <a:t>cukrová řepa</a:t>
            </a:r>
            <a:r>
              <a:rPr lang="cs-CZ" sz="2400" dirty="0"/>
              <a:t>, sója, slunečnice, olivy, citrusy, jablka, hrušky, broskve, luštěniny, tabák, vinná réva a </a:t>
            </a:r>
            <a:r>
              <a:rPr lang="cs-CZ" sz="2400" dirty="0" smtClean="0"/>
              <a:t>zelenina, Itálie </a:t>
            </a:r>
            <a:r>
              <a:rPr lang="cs-CZ" sz="2400" dirty="0"/>
              <a:t>vyniká ve sklizni vinné révy a výrobě </a:t>
            </a:r>
            <a:r>
              <a:rPr lang="cs-CZ" sz="2400" dirty="0" smtClean="0"/>
              <a:t>vína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400" dirty="0"/>
              <a:t>Itálie je známa strojírenstvím, především </a:t>
            </a:r>
            <a:r>
              <a:rPr lang="cs-CZ" sz="2400" dirty="0" smtClean="0"/>
              <a:t>dopravním, </a:t>
            </a:r>
            <a:r>
              <a:rPr lang="cs-CZ" sz="2400" dirty="0"/>
              <a:t>z</a:t>
            </a:r>
            <a:r>
              <a:rPr lang="cs-CZ" sz="2400" dirty="0" smtClean="0"/>
              <a:t>námá </a:t>
            </a:r>
            <a:r>
              <a:rPr lang="cs-CZ" sz="2400" dirty="0"/>
              <a:t>je společnost FIAT Holding (FIAT, Iveco, Ferrari, Lancia, Alfa Romeo, Maserati</a:t>
            </a:r>
            <a:r>
              <a:rPr lang="cs-CZ" sz="2400" dirty="0" smtClean="0"/>
              <a:t>)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400" dirty="0"/>
              <a:t>Itálie patří mezi turisticky nejnavštěvovanější státy světa.</a:t>
            </a:r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None/>
              <a:defRPr/>
            </a:pPr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odnadpis 2"/>
          <p:cNvSpPr txBox="1">
            <a:spLocks/>
          </p:cNvSpPr>
          <p:nvPr/>
        </p:nvSpPr>
        <p:spPr bwMode="auto">
          <a:xfrm>
            <a:off x="1319957" y="2564904"/>
            <a:ext cx="6552728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374266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8.</a:t>
            </a:r>
            <a:endParaRPr lang="cs-CZ" dirty="0"/>
          </a:p>
        </p:txBody>
      </p:sp>
      <p:pic>
        <p:nvPicPr>
          <p:cNvPr id="2050" name="Picture 2" descr="Soubor:Ferrari F5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266" y="654224"/>
            <a:ext cx="7620000" cy="5715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488098726"/>
      </p:ext>
    </p:extLst>
  </p:cSld>
  <p:clrMapOvr>
    <a:masterClrMapping/>
  </p:clrMapOvr>
  <p:transition advClick="0" advTm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odnadpis 2"/>
          <p:cNvSpPr txBox="1">
            <a:spLocks/>
          </p:cNvSpPr>
          <p:nvPr/>
        </p:nvSpPr>
        <p:spPr bwMode="auto">
          <a:xfrm>
            <a:off x="1319957" y="2564904"/>
            <a:ext cx="6552728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374266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8.</a:t>
            </a:r>
            <a:endParaRPr lang="cs-CZ" dirty="0"/>
          </a:p>
        </p:txBody>
      </p:sp>
      <p:pic>
        <p:nvPicPr>
          <p:cNvPr id="2050" name="Picture 2" descr="Soubor:Ferrari F5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266" y="654224"/>
            <a:ext cx="7620000" cy="5715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Nadpis 1"/>
          <p:cNvSpPr>
            <a:spLocks noGrp="1" noChangeArrowheads="1"/>
          </p:cNvSpPr>
          <p:nvPr/>
        </p:nvSpPr>
        <p:spPr bwMode="auto">
          <a:xfrm>
            <a:off x="447675" y="2955925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anchor="ctr"/>
          <a:lstStyle/>
          <a:p>
            <a:pPr algn="ctr" eaLnBrk="1" hangingPunct="1"/>
            <a:r>
              <a:rPr lang="cs-CZ" altLang="en-US" sz="4100" b="1" i="1" dirty="0" smtClean="0">
                <a:solidFill>
                  <a:schemeClr val="bg2"/>
                </a:solidFill>
                <a:latin typeface="Lucida Sans" pitchFamily="34" charset="0"/>
                <a:ea typeface="SimHei" pitchFamily="49" charset="-122"/>
                <a:sym typeface="HG丸ｺﾞｼｯｸM-PRO" charset="0"/>
              </a:rPr>
              <a:t>Ferrari</a:t>
            </a:r>
            <a:endParaRPr lang="cs-CZ" altLang="en-US" sz="4100" b="1" i="1" dirty="0">
              <a:solidFill>
                <a:schemeClr val="tx2"/>
              </a:solidFill>
              <a:latin typeface="Lucida Sans" pitchFamily="34" charset="0"/>
              <a:ea typeface="SimHei" pitchFamily="49" charset="-122"/>
              <a:sym typeface="HG丸ｺﾞｼｯｸM-PRO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4267589919"/>
      </p:ext>
    </p:extLst>
  </p:cSld>
  <p:clrMapOvr>
    <a:masterClrMapping/>
  </p:clrMapOvr>
  <p:transition advClick="0" advTm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Státní zřízení a </a:t>
            </a:r>
            <a:r>
              <a:rPr lang="cs-CZ" dirty="0" err="1" smtClean="0"/>
              <a:t>obyvatelsvo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686800" cy="5257800"/>
          </a:xfrm>
        </p:spPr>
        <p:txBody>
          <a:bodyPr>
            <a:normAutofit fontScale="85000" lnSpcReduction="20000"/>
          </a:bodyPr>
          <a:lstStyle/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3600" dirty="0"/>
              <a:t>s</a:t>
            </a:r>
            <a:r>
              <a:rPr lang="cs-CZ" sz="3600" dirty="0" smtClean="0"/>
              <a:t> </a:t>
            </a:r>
            <a:r>
              <a:rPr lang="cs-CZ" sz="3600" dirty="0"/>
              <a:t>téměř 60 milióny obyvatel </a:t>
            </a:r>
            <a:r>
              <a:rPr lang="cs-CZ" sz="3600" dirty="0" smtClean="0"/>
              <a:t>patří </a:t>
            </a:r>
            <a:r>
              <a:rPr lang="cs-CZ" sz="3600" dirty="0"/>
              <a:t>Itálie k nejlidnatějším státům Evropy a je nejlidnatější z celé jižní Evropy. Hustota zalidnění je průměrná (190 obyv./km²</a:t>
            </a:r>
            <a:r>
              <a:rPr lang="cs-CZ" sz="3600" dirty="0" smtClean="0"/>
              <a:t>).</a:t>
            </a:r>
            <a:r>
              <a:rPr lang="cs-CZ" sz="3600" dirty="0"/>
              <a:t> Střední délka života je u žen 80,5 a u mužů 74,1 let. Itálie má čtvrtou nejstarší populaci na </a:t>
            </a:r>
            <a:r>
              <a:rPr lang="cs-CZ" sz="3600" dirty="0" smtClean="0"/>
              <a:t>světě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3600" dirty="0"/>
              <a:t>ú</a:t>
            </a:r>
            <a:r>
              <a:rPr lang="cs-CZ" sz="3600" dirty="0" smtClean="0"/>
              <a:t>zemí </a:t>
            </a:r>
            <a:r>
              <a:rPr lang="cs-CZ" sz="3600" dirty="0"/>
              <a:t>státu se člení na 20 krajů (</a:t>
            </a:r>
            <a:r>
              <a:rPr lang="cs-CZ" sz="3600" i="1" dirty="0"/>
              <a:t>regione</a:t>
            </a:r>
            <a:r>
              <a:rPr lang="cs-CZ" sz="3600" dirty="0"/>
              <a:t>) a ty dále na 109 </a:t>
            </a:r>
            <a:r>
              <a:rPr lang="cs-CZ" sz="3600" dirty="0" smtClean="0"/>
              <a:t>okresů/provincií</a:t>
            </a:r>
          </a:p>
          <a:p>
            <a:r>
              <a:rPr lang="cs-CZ" sz="3600" b="1" dirty="0"/>
              <a:t>n</a:t>
            </a:r>
            <a:r>
              <a:rPr lang="cs-CZ" sz="3600" b="1" dirty="0" smtClean="0"/>
              <a:t>ejlidnatějšími městy jsou </a:t>
            </a:r>
            <a:r>
              <a:rPr lang="cs-CZ" sz="3600" dirty="0" smtClean="0"/>
              <a:t>Řím(2 </a:t>
            </a:r>
            <a:r>
              <a:rPr lang="cs-CZ" sz="3600" dirty="0"/>
              <a:t>774 000 </a:t>
            </a:r>
            <a:r>
              <a:rPr lang="cs-CZ" sz="3600" dirty="0" smtClean="0"/>
              <a:t>ob.),Milán</a:t>
            </a:r>
            <a:r>
              <a:rPr lang="cs-CZ" sz="3600" dirty="0"/>
              <a:t> </a:t>
            </a:r>
            <a:r>
              <a:rPr lang="cs-CZ" sz="3600" dirty="0" smtClean="0"/>
              <a:t>(1 </a:t>
            </a:r>
            <a:r>
              <a:rPr lang="cs-CZ" sz="3600" dirty="0"/>
              <a:t>256 000 </a:t>
            </a:r>
            <a:r>
              <a:rPr lang="cs-CZ" sz="3600" dirty="0" smtClean="0"/>
              <a:t>ob.), Neapol</a:t>
            </a:r>
            <a:r>
              <a:rPr lang="cs-CZ" sz="3600" dirty="0"/>
              <a:t> </a:t>
            </a:r>
            <a:r>
              <a:rPr lang="cs-CZ" sz="3600" dirty="0" smtClean="0"/>
              <a:t>(1 </a:t>
            </a:r>
            <a:r>
              <a:rPr lang="cs-CZ" sz="3600" dirty="0"/>
              <a:t>004 000 </a:t>
            </a:r>
            <a:r>
              <a:rPr lang="cs-CZ" sz="3600" dirty="0" smtClean="0"/>
              <a:t>ob.), Turín </a:t>
            </a:r>
            <a:r>
              <a:rPr lang="cs-CZ" sz="3600" dirty="0"/>
              <a:t>(903 000 </a:t>
            </a:r>
            <a:r>
              <a:rPr lang="cs-CZ" sz="3600" dirty="0" smtClean="0"/>
              <a:t>ob.), Palermo</a:t>
            </a:r>
            <a:r>
              <a:rPr lang="cs-CZ" sz="3600" dirty="0"/>
              <a:t> (687 000 </a:t>
            </a:r>
            <a:r>
              <a:rPr lang="cs-CZ" sz="3600" dirty="0" smtClean="0"/>
              <a:t>ob.)Janov(610 </a:t>
            </a:r>
            <a:r>
              <a:rPr lang="cs-CZ" sz="3600" dirty="0"/>
              <a:t>000 </a:t>
            </a:r>
            <a:r>
              <a:rPr lang="cs-CZ" sz="3600" dirty="0" smtClean="0"/>
              <a:t>ob.),Bologna</a:t>
            </a:r>
            <a:r>
              <a:rPr lang="cs-CZ" sz="3600" dirty="0"/>
              <a:t> (374 000 </a:t>
            </a:r>
            <a:r>
              <a:rPr lang="cs-CZ" sz="3600" dirty="0" smtClean="0"/>
              <a:t>ob.)</a:t>
            </a:r>
            <a:endParaRPr lang="cs-CZ" sz="3600" dirty="0"/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cs-CZ" sz="3600" dirty="0" smtClean="0"/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cs-CZ" sz="3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cs-CZ" sz="26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None/>
              <a:defRPr/>
            </a:pPr>
            <a:endParaRPr lang="cs-CZ" sz="2600" baseline="300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odnadpis 2"/>
          <p:cNvSpPr txBox="1">
            <a:spLocks/>
          </p:cNvSpPr>
          <p:nvPr/>
        </p:nvSpPr>
        <p:spPr bwMode="auto">
          <a:xfrm>
            <a:off x="683568" y="2190377"/>
            <a:ext cx="7560840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8374266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9.</a:t>
            </a:r>
            <a:endParaRPr lang="cs-CZ" dirty="0"/>
          </a:p>
        </p:txBody>
      </p:sp>
      <p:pic>
        <p:nvPicPr>
          <p:cNvPr id="6" name="Picture 2" descr="http://upload.wikimedia.org/wikipedia/commons/f/f2/Leaning_Tower_of_Pisa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7795" y="-253902"/>
            <a:ext cx="6972386" cy="731743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advClick="0" advTm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http://upload.wikimedia.org/wikipedia/commons/f/f2/Leaning_Tower_of_Pisa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7795" y="-253902"/>
            <a:ext cx="6972386" cy="731743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374266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9.</a:t>
            </a:r>
            <a:endParaRPr lang="cs-CZ" dirty="0"/>
          </a:p>
        </p:txBody>
      </p:sp>
      <p:sp>
        <p:nvSpPr>
          <p:cNvPr id="6" name="Nadpis 1"/>
          <p:cNvSpPr>
            <a:spLocks noGrp="1" noChangeArrowheads="1"/>
          </p:cNvSpPr>
          <p:nvPr/>
        </p:nvSpPr>
        <p:spPr bwMode="auto">
          <a:xfrm>
            <a:off x="447675" y="2955925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anchor="ctr"/>
          <a:lstStyle/>
          <a:p>
            <a:pPr algn="ctr" eaLnBrk="1" hangingPunct="1"/>
            <a:r>
              <a:rPr lang="cs-CZ" altLang="en-US" sz="4100" b="1" i="1" dirty="0" smtClean="0">
                <a:solidFill>
                  <a:schemeClr val="bg2"/>
                </a:solidFill>
                <a:latin typeface="Lucida Sans" pitchFamily="34" charset="0"/>
                <a:ea typeface="SimHei" pitchFamily="49" charset="-122"/>
                <a:sym typeface="HG丸ｺﾞｼｯｸM-PRO" charset="0"/>
              </a:rPr>
              <a:t>Pisa</a:t>
            </a:r>
            <a:endParaRPr lang="cs-CZ" altLang="en-US" sz="4100" b="1" i="1" dirty="0">
              <a:solidFill>
                <a:schemeClr val="tx2"/>
              </a:solidFill>
              <a:latin typeface="Lucida Sans" pitchFamily="34" charset="0"/>
              <a:ea typeface="SimHei" pitchFamily="49" charset="-122"/>
              <a:sym typeface="HG丸ｺﾞｼｯｸM-PRO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Dějiny a kultura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/>
              <a:t>j</a:t>
            </a:r>
            <a:r>
              <a:rPr lang="cs-CZ" sz="2400" dirty="0" smtClean="0"/>
              <a:t>iž </a:t>
            </a:r>
            <a:r>
              <a:rPr lang="cs-CZ" sz="2400" dirty="0"/>
              <a:t>ve starověku zde existovalo mnoho městských států, </a:t>
            </a:r>
          </a:p>
          <a:p>
            <a:r>
              <a:rPr lang="cs-CZ" sz="2400" dirty="0"/>
              <a:t> Římská říše se rozpadla a definitivně zanikla roku 476 n. l. Sám Řím zůstal centrem křesťanství i po tomto zhroucení, kdy byl Apeninský poloostrov ovládnut </a:t>
            </a:r>
            <a:r>
              <a:rPr lang="cs-CZ" sz="2400" dirty="0" smtClean="0"/>
              <a:t>barbary</a:t>
            </a:r>
          </a:p>
          <a:p>
            <a:r>
              <a:rPr lang="cs-CZ" sz="2400" dirty="0"/>
              <a:t>v</a:t>
            </a:r>
            <a:r>
              <a:rPr lang="cs-CZ" sz="2400" dirty="0" smtClean="0"/>
              <a:t> </a:t>
            </a:r>
            <a:r>
              <a:rPr lang="cs-CZ" sz="2400" dirty="0"/>
              <a:t>roce 1922 se po pochodu na Řím stal předsedou vlády Benito </a:t>
            </a:r>
            <a:r>
              <a:rPr lang="cs-CZ" sz="2400" dirty="0" smtClean="0"/>
              <a:t>Mussolini</a:t>
            </a:r>
            <a:r>
              <a:rPr lang="cs-CZ" sz="2400" dirty="0"/>
              <a:t>,</a:t>
            </a:r>
            <a:r>
              <a:rPr lang="cs-CZ" sz="2400" dirty="0" smtClean="0"/>
              <a:t> </a:t>
            </a:r>
            <a:r>
              <a:rPr lang="cs-CZ" sz="2400" dirty="0"/>
              <a:t>vytvořil fašistickou </a:t>
            </a:r>
            <a:r>
              <a:rPr lang="cs-CZ" sz="2400" dirty="0" smtClean="0"/>
              <a:t>diktaturu a </a:t>
            </a:r>
            <a:r>
              <a:rPr lang="cs-CZ" sz="2400" dirty="0"/>
              <a:t>p</a:t>
            </a:r>
            <a:r>
              <a:rPr lang="cs-CZ" sz="2400" dirty="0" smtClean="0"/>
              <a:t>ostupně </a:t>
            </a:r>
            <a:r>
              <a:rPr lang="cs-CZ" sz="2400" dirty="0"/>
              <a:t>ovládl </a:t>
            </a:r>
            <a:r>
              <a:rPr lang="cs-CZ" sz="2400" dirty="0" smtClean="0"/>
              <a:t>zemi, </a:t>
            </a:r>
            <a:r>
              <a:rPr lang="cs-CZ" sz="2400" dirty="0"/>
              <a:t>r</a:t>
            </a:r>
            <a:r>
              <a:rPr lang="cs-CZ" sz="2400" dirty="0" smtClean="0"/>
              <a:t>oku</a:t>
            </a:r>
            <a:r>
              <a:rPr lang="cs-CZ" sz="2400" dirty="0"/>
              <a:t> 1929 se mu podařilo dojednat vyrovnání s papežem ohledně rozsahu papežského </a:t>
            </a:r>
            <a:r>
              <a:rPr lang="cs-CZ" sz="2400" dirty="0" smtClean="0"/>
              <a:t>státu</a:t>
            </a:r>
          </a:p>
          <a:p>
            <a:r>
              <a:rPr lang="cs-CZ" sz="2400" dirty="0"/>
              <a:t> </a:t>
            </a:r>
            <a:r>
              <a:rPr lang="cs-CZ" sz="2400" dirty="0" smtClean="0"/>
              <a:t>království</a:t>
            </a:r>
            <a:r>
              <a:rPr lang="cs-CZ" sz="2400" dirty="0"/>
              <a:t> bylo v roce 1946 nahrazeno republikou. </a:t>
            </a:r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odnadpis 2"/>
          <p:cNvSpPr txBox="1">
            <a:spLocks/>
          </p:cNvSpPr>
          <p:nvPr/>
        </p:nvSpPr>
        <p:spPr bwMode="auto">
          <a:xfrm>
            <a:off x="1259632" y="3000389"/>
            <a:ext cx="6552728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374266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10.</a:t>
            </a:r>
            <a:endParaRPr lang="cs-CZ" dirty="0"/>
          </a:p>
        </p:txBody>
      </p:sp>
      <p:pic>
        <p:nvPicPr>
          <p:cNvPr id="1026" name="Picture 2" descr="Soubor:Sunset over florence 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268" y="990020"/>
            <a:ext cx="7620000" cy="507682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46323787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 advClick="0" advTm="0"/>
    </mc:Choice>
    <mc:Fallback>
      <p:transition spd="slow" advClick="0" advTm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odnadpis 2"/>
          <p:cNvSpPr txBox="1">
            <a:spLocks/>
          </p:cNvSpPr>
          <p:nvPr/>
        </p:nvSpPr>
        <p:spPr bwMode="auto">
          <a:xfrm>
            <a:off x="1259632" y="3000389"/>
            <a:ext cx="6552728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374266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10.</a:t>
            </a:r>
            <a:endParaRPr lang="cs-CZ" dirty="0"/>
          </a:p>
        </p:txBody>
      </p:sp>
      <p:pic>
        <p:nvPicPr>
          <p:cNvPr id="1026" name="Picture 2" descr="Soubor:Sunset over florence 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268" y="990020"/>
            <a:ext cx="7620000" cy="507682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Nadpis 1"/>
          <p:cNvSpPr>
            <a:spLocks noGrp="1" noChangeArrowheads="1"/>
          </p:cNvSpPr>
          <p:nvPr/>
        </p:nvSpPr>
        <p:spPr bwMode="auto">
          <a:xfrm>
            <a:off x="447675" y="2955925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anchor="ctr"/>
          <a:lstStyle/>
          <a:p>
            <a:pPr algn="ctr" eaLnBrk="1" hangingPunct="1"/>
            <a:r>
              <a:rPr lang="cs-CZ" altLang="en-US" sz="4100" b="1" i="1" dirty="0" smtClean="0">
                <a:solidFill>
                  <a:schemeClr val="bg2"/>
                </a:solidFill>
                <a:latin typeface="Lucida Sans" pitchFamily="34" charset="0"/>
                <a:ea typeface="SimHei" pitchFamily="49" charset="-122"/>
                <a:sym typeface="HG丸ｺﾞｼｯｸM-PRO" charset="0"/>
              </a:rPr>
              <a:t>Řím</a:t>
            </a:r>
            <a:endParaRPr lang="cs-CZ" altLang="en-US" sz="4100" b="1" i="1" dirty="0">
              <a:solidFill>
                <a:schemeClr val="tx2"/>
              </a:solidFill>
              <a:latin typeface="Lucida Sans" pitchFamily="34" charset="0"/>
              <a:ea typeface="SimHei" pitchFamily="49" charset="-122"/>
              <a:sym typeface="HG丸ｺﾞｼｯｸM-PRO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16340386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 advClick="0" advTm="0"/>
    </mc:Choice>
    <mc:Fallback>
      <p:transition spd="slow" advClick="0" advTm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Zajímavosti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ezi italské v</a:t>
            </a:r>
            <a:r>
              <a:rPr lang="cs-CZ" sz="2400" dirty="0" smtClean="0"/>
              <a:t>ýznamné osobnosti patří Dante </a:t>
            </a:r>
            <a:r>
              <a:rPr lang="cs-CZ" sz="2400" dirty="0"/>
              <a:t>Alighieri (1265–1321), renesanční básník a </a:t>
            </a:r>
            <a:r>
              <a:rPr lang="cs-CZ" sz="2400" dirty="0" smtClean="0"/>
              <a:t>humanista</a:t>
            </a:r>
          </a:p>
          <a:p>
            <a:r>
              <a:rPr lang="cs-CZ" sz="2400" dirty="0"/>
              <a:t>Itálie patří mezi turisticky nejnavštěvovanější státy </a:t>
            </a:r>
            <a:r>
              <a:rPr lang="cs-CZ" sz="2400" dirty="0" smtClean="0"/>
              <a:t>světa, Z </a:t>
            </a:r>
            <a:r>
              <a:rPr lang="cs-CZ" sz="2400" dirty="0"/>
              <a:t>ročně </a:t>
            </a:r>
            <a:r>
              <a:rPr lang="cs-CZ" sz="2400" dirty="0" smtClean="0"/>
              <a:t>ji navštíví </a:t>
            </a:r>
            <a:r>
              <a:rPr lang="cs-CZ" sz="2400" dirty="0"/>
              <a:t>mezi 40 a 105 miliony </a:t>
            </a:r>
            <a:r>
              <a:rPr lang="cs-CZ" sz="2400" dirty="0" smtClean="0"/>
              <a:t>turistů</a:t>
            </a:r>
          </a:p>
          <a:p>
            <a:r>
              <a:rPr lang="cs-CZ" sz="2400" dirty="0"/>
              <a:t>t</a:t>
            </a:r>
            <a:r>
              <a:rPr lang="cs-CZ" sz="2400" dirty="0" smtClean="0"/>
              <a:t>urismus </a:t>
            </a:r>
            <a:r>
              <a:rPr lang="cs-CZ" sz="2400" dirty="0"/>
              <a:t>zde přitom tvoří asi 12 % </a:t>
            </a:r>
            <a:r>
              <a:rPr lang="cs-CZ" sz="2400" dirty="0" smtClean="0"/>
              <a:t>HDP, </a:t>
            </a:r>
            <a:r>
              <a:rPr lang="cs-CZ" sz="2400" dirty="0"/>
              <a:t>t</a:t>
            </a:r>
            <a:r>
              <a:rPr lang="cs-CZ" sz="2400" dirty="0" smtClean="0"/>
              <a:t>uristy </a:t>
            </a:r>
            <a:r>
              <a:rPr lang="cs-CZ" sz="2400" dirty="0"/>
              <a:t>sem lákají antické a středověké renesanční památky (</a:t>
            </a:r>
            <a:r>
              <a:rPr lang="cs-CZ" sz="2400" dirty="0" smtClean="0"/>
              <a:t>Řím, Florencie,</a:t>
            </a:r>
            <a:r>
              <a:rPr lang="cs-CZ" sz="2400" dirty="0"/>
              <a:t> </a:t>
            </a:r>
            <a:r>
              <a:rPr lang="cs-CZ" sz="2400" dirty="0" smtClean="0"/>
              <a:t>Benátky,</a:t>
            </a:r>
            <a:r>
              <a:rPr lang="cs-CZ" sz="2400" dirty="0"/>
              <a:t> </a:t>
            </a:r>
            <a:r>
              <a:rPr lang="cs-CZ" sz="2400" dirty="0" smtClean="0"/>
              <a:t>Pisa, </a:t>
            </a:r>
            <a:r>
              <a:rPr lang="cs-CZ" sz="2400" dirty="0"/>
              <a:t>pláže (prakticky celé pobřeží, </a:t>
            </a:r>
            <a:r>
              <a:rPr lang="cs-CZ" sz="2400" u="sng" dirty="0" err="1"/>
              <a:t>Bibione</a:t>
            </a:r>
            <a:r>
              <a:rPr lang="cs-CZ" sz="2400" dirty="0"/>
              <a:t>, </a:t>
            </a:r>
            <a:r>
              <a:rPr lang="cs-CZ" sz="2400" dirty="0" err="1" smtClean="0"/>
              <a:t>Rimini</a:t>
            </a:r>
            <a:r>
              <a:rPr lang="cs-CZ" sz="2400" dirty="0" smtClean="0"/>
              <a:t>, </a:t>
            </a:r>
            <a:r>
              <a:rPr lang="cs-CZ" sz="2400" dirty="0"/>
              <a:t> </a:t>
            </a:r>
            <a:r>
              <a:rPr lang="cs-CZ" sz="2400" dirty="0" err="1"/>
              <a:t>Gardské</a:t>
            </a:r>
            <a:r>
              <a:rPr lang="cs-CZ" sz="2400" dirty="0"/>
              <a:t> jezero), hory (Alpy, </a:t>
            </a:r>
            <a:r>
              <a:rPr lang="cs-CZ" sz="2400" dirty="0" err="1"/>
              <a:t>Cortina</a:t>
            </a:r>
            <a:r>
              <a:rPr lang="cs-CZ" sz="2400" dirty="0"/>
              <a:t> </a:t>
            </a:r>
            <a:r>
              <a:rPr lang="cs-CZ" sz="2400" dirty="0" err="1" smtClean="0"/>
              <a:t>d'Ampezzo</a:t>
            </a:r>
            <a:r>
              <a:rPr lang="cs-CZ" sz="2400" dirty="0"/>
              <a:t>)</a:t>
            </a:r>
            <a:r>
              <a:rPr lang="cs-CZ" sz="2400" dirty="0" smtClean="0"/>
              <a:t> </a:t>
            </a:r>
            <a:r>
              <a:rPr lang="cs-CZ" sz="2400" dirty="0"/>
              <a:t>i venkov (Umbrie, </a:t>
            </a:r>
            <a:r>
              <a:rPr lang="cs-CZ" sz="2400" dirty="0" smtClean="0"/>
              <a:t>Toskánsko),lákadly </a:t>
            </a:r>
            <a:r>
              <a:rPr lang="cs-CZ" sz="2400" dirty="0"/>
              <a:t>jsou i lázně a různé filmové a hudební festivaly (Benátky, San Remo</a:t>
            </a:r>
            <a:r>
              <a:rPr lang="cs-CZ" sz="2400" dirty="0" smtClean="0"/>
              <a:t>), </a:t>
            </a:r>
            <a:r>
              <a:rPr lang="cs-CZ" sz="2400" dirty="0"/>
              <a:t>v</a:t>
            </a:r>
            <a:r>
              <a:rPr lang="cs-CZ" sz="2400" dirty="0" smtClean="0"/>
              <a:t> </a:t>
            </a:r>
            <a:r>
              <a:rPr lang="cs-CZ" sz="2400" dirty="0"/>
              <a:t>Itálii se nachází nejvíce kulturních památek zapsaných na seznamu </a:t>
            </a:r>
            <a:r>
              <a:rPr lang="cs-CZ" sz="2400" dirty="0" smtClean="0"/>
              <a:t>UNESCO(47</a:t>
            </a:r>
            <a:r>
              <a:rPr lang="cs-CZ" sz="2400" dirty="0"/>
              <a:t>)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8374266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11.</a:t>
            </a:r>
            <a:endParaRPr lang="cs-CZ" dirty="0"/>
          </a:p>
        </p:txBody>
      </p:sp>
      <p:pic>
        <p:nvPicPr>
          <p:cNvPr id="1026" name="Picture 2" descr="Soubor:Benátky - Velký kanál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266" y="805354"/>
            <a:ext cx="7620000" cy="5715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8374266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11.</a:t>
            </a:r>
            <a:endParaRPr lang="cs-CZ" dirty="0"/>
          </a:p>
        </p:txBody>
      </p:sp>
      <p:pic>
        <p:nvPicPr>
          <p:cNvPr id="1026" name="Picture 2" descr="Soubor:Benátky - Velký kanál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266" y="805354"/>
            <a:ext cx="7620000" cy="5715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1"/>
          <p:cNvSpPr>
            <a:spLocks noGrp="1" noChangeArrowheads="1"/>
          </p:cNvSpPr>
          <p:nvPr/>
        </p:nvSpPr>
        <p:spPr bwMode="auto">
          <a:xfrm>
            <a:off x="447675" y="2955925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anchor="ctr"/>
          <a:lstStyle/>
          <a:p>
            <a:pPr algn="ctr" eaLnBrk="1" hangingPunct="1"/>
            <a:r>
              <a:rPr lang="cs-CZ" altLang="en-US" sz="4100" b="1" i="1" dirty="0" smtClean="0">
                <a:solidFill>
                  <a:schemeClr val="bg2"/>
                </a:solidFill>
                <a:latin typeface="Lucida Sans" pitchFamily="34" charset="0"/>
                <a:ea typeface="SimHei" pitchFamily="49" charset="-122"/>
                <a:sym typeface="HG丸ｺﾞｼｯｸM-PRO" charset="0"/>
              </a:rPr>
              <a:t>Benátky</a:t>
            </a:r>
            <a:endParaRPr lang="cs-CZ" altLang="en-US" sz="4100" b="1" i="1" dirty="0">
              <a:solidFill>
                <a:schemeClr val="tx2"/>
              </a:solidFill>
              <a:latin typeface="Lucida Sans" pitchFamily="34" charset="0"/>
              <a:ea typeface="SimHei" pitchFamily="49" charset="-122"/>
              <a:sym typeface="HG丸ｺﾞｼｯｸM-PRO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7467528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Vatikán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/>
              <a:t>Vatikán</a:t>
            </a:r>
            <a:r>
              <a:rPr lang="cs-CZ" dirty="0"/>
              <a:t> (oficiálně </a:t>
            </a:r>
            <a:r>
              <a:rPr lang="cs-CZ" b="1" dirty="0"/>
              <a:t>Městský stát Vatikán</a:t>
            </a:r>
            <a:r>
              <a:rPr lang="cs-CZ" dirty="0"/>
              <a:t>) je vnitrozemský suverénní městský stát, jehož území se skládá ze zděných uzavřených prostor uvnitř </a:t>
            </a:r>
            <a:r>
              <a:rPr lang="cs-CZ" dirty="0" smtClean="0"/>
              <a:t>města Řím</a:t>
            </a:r>
            <a:r>
              <a:rPr lang="cs-CZ" dirty="0"/>
              <a:t>, hlavního města </a:t>
            </a:r>
            <a:r>
              <a:rPr lang="cs-CZ" u="sng" dirty="0" smtClean="0"/>
              <a:t>Itálie</a:t>
            </a:r>
            <a:endParaRPr lang="cs-CZ" dirty="0"/>
          </a:p>
          <a:p>
            <a:r>
              <a:rPr lang="cs-CZ" dirty="0" smtClean="0"/>
              <a:t>zaujímá </a:t>
            </a:r>
            <a:r>
              <a:rPr lang="cs-CZ" dirty="0"/>
              <a:t>rozlohu přibližně 44 </a:t>
            </a:r>
            <a:r>
              <a:rPr lang="cs-CZ" dirty="0" smtClean="0"/>
              <a:t>hektarů.</a:t>
            </a:r>
          </a:p>
          <a:p>
            <a:r>
              <a:rPr lang="cs-CZ" dirty="0" smtClean="0"/>
              <a:t>Vatikán </a:t>
            </a:r>
            <a:r>
              <a:rPr lang="cs-CZ" dirty="0"/>
              <a:t>má 572 občanů, z toho 32 žen. V samotném Vatikánu má stálý pobyt celkem 444 osob, z toho 223 vatikánských </a:t>
            </a:r>
            <a:r>
              <a:rPr lang="cs-CZ" dirty="0" smtClean="0"/>
              <a:t>občanů</a:t>
            </a:r>
          </a:p>
          <a:p>
            <a:r>
              <a:rPr lang="cs-CZ" dirty="0"/>
              <a:t>Vatikán je stát církevní nebo duchovně monarchistický, kterému vládne římský biskup – </a:t>
            </a:r>
            <a:r>
              <a:rPr lang="cs-CZ" dirty="0" smtClean="0"/>
              <a:t>papež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26310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Pohled na řím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548680"/>
            <a:ext cx="7620000" cy="5715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374266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12.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985689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Pohled na řím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548680"/>
            <a:ext cx="7620000" cy="5715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Nadpis 1"/>
          <p:cNvSpPr>
            <a:spLocks noGrp="1" noChangeArrowheads="1"/>
          </p:cNvSpPr>
          <p:nvPr/>
        </p:nvSpPr>
        <p:spPr bwMode="auto">
          <a:xfrm>
            <a:off x="447675" y="2955925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anchor="ctr"/>
          <a:lstStyle/>
          <a:p>
            <a:pPr algn="ctr" eaLnBrk="1" hangingPunct="1"/>
            <a:r>
              <a:rPr lang="cs-CZ" altLang="en-US" sz="4100" b="1" i="1" dirty="0" smtClean="0">
                <a:solidFill>
                  <a:schemeClr val="bg2"/>
                </a:solidFill>
                <a:latin typeface="Lucida Sans" pitchFamily="34" charset="0"/>
                <a:ea typeface="SimHei" pitchFamily="49" charset="-122"/>
                <a:sym typeface="HG丸ｺﾞｼｯｸM-PRO" charset="0"/>
              </a:rPr>
              <a:t>Vatikán</a:t>
            </a:r>
            <a:endParaRPr lang="cs-CZ" altLang="en-US" sz="4100" b="1" i="1" dirty="0">
              <a:solidFill>
                <a:schemeClr val="tx2"/>
              </a:solidFill>
              <a:latin typeface="Lucida Sans" pitchFamily="34" charset="0"/>
              <a:ea typeface="SimHei" pitchFamily="49" charset="-122"/>
              <a:sym typeface="HG丸ｺﾞｼｯｸM-PRO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374266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12.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1646714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San Marino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/>
              <a:t>San </a:t>
            </a:r>
            <a:r>
              <a:rPr lang="cs-CZ" b="1" dirty="0" smtClean="0"/>
              <a:t>Marino</a:t>
            </a:r>
            <a:r>
              <a:rPr lang="cs-CZ" dirty="0" smtClean="0"/>
              <a:t> </a:t>
            </a:r>
            <a:r>
              <a:rPr lang="cs-CZ" dirty="0"/>
              <a:t>je malý </a:t>
            </a:r>
            <a:r>
              <a:rPr lang="cs-CZ" dirty="0" smtClean="0"/>
              <a:t>stát</a:t>
            </a:r>
            <a:r>
              <a:rPr lang="cs-CZ" dirty="0"/>
              <a:t> (podle počtu obyvatel 2. nejmenší evropský a 5. nejmenší na světě) ze všech stran obklopený </a:t>
            </a:r>
            <a:r>
              <a:rPr lang="cs-CZ" dirty="0" smtClean="0"/>
              <a:t>Itálií</a:t>
            </a:r>
            <a:r>
              <a:rPr lang="cs-CZ" dirty="0"/>
              <a:t>. Leží v italském vnitrozemí, nedaleko turistického centra </a:t>
            </a:r>
            <a:r>
              <a:rPr lang="cs-CZ" dirty="0" err="1"/>
              <a:t>Rimini</a:t>
            </a:r>
            <a:r>
              <a:rPr lang="cs-CZ" dirty="0"/>
              <a:t>. </a:t>
            </a:r>
            <a:endParaRPr lang="cs-CZ" dirty="0" smtClean="0"/>
          </a:p>
          <a:p>
            <a:r>
              <a:rPr lang="cs-CZ" dirty="0"/>
              <a:t>p</a:t>
            </a:r>
            <a:r>
              <a:rPr lang="cs-CZ" dirty="0" smtClean="0"/>
              <a:t>latidlem </a:t>
            </a:r>
            <a:r>
              <a:rPr lang="cs-CZ" dirty="0"/>
              <a:t>je </a:t>
            </a:r>
            <a:r>
              <a:rPr lang="cs-CZ" dirty="0" smtClean="0"/>
              <a:t>euro</a:t>
            </a:r>
          </a:p>
          <a:p>
            <a:r>
              <a:rPr lang="cs-CZ" dirty="0"/>
              <a:t>n</a:t>
            </a:r>
            <a:r>
              <a:rPr lang="cs-CZ" dirty="0" smtClean="0"/>
              <a:t>ejvýznamnějším </a:t>
            </a:r>
            <a:r>
              <a:rPr lang="cs-CZ" dirty="0"/>
              <a:t>odvětvím ekonomiky je turistický ruch</a:t>
            </a:r>
          </a:p>
        </p:txBody>
      </p:sp>
    </p:spTree>
    <p:extLst>
      <p:ext uri="{BB962C8B-B14F-4D97-AF65-F5344CB8AC3E}">
        <p14:creationId xmlns="" xmlns:p14="http://schemas.microsoft.com/office/powerpoint/2010/main" val="41399952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Flag of San Marino.sv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764704"/>
            <a:ext cx="7620000" cy="5715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374266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13.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2346890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Flag of San Marino.sv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764704"/>
            <a:ext cx="7620000" cy="5715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Nadpis 1"/>
          <p:cNvSpPr>
            <a:spLocks noGrp="1" noChangeArrowheads="1"/>
          </p:cNvSpPr>
          <p:nvPr/>
        </p:nvSpPr>
        <p:spPr bwMode="auto">
          <a:xfrm>
            <a:off x="447675" y="2955925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anchor="ctr"/>
          <a:lstStyle/>
          <a:p>
            <a:pPr algn="ctr" eaLnBrk="1" hangingPunct="1"/>
            <a:r>
              <a:rPr lang="cs-CZ" altLang="en-US" sz="4100" b="1" i="1" dirty="0" smtClean="0">
                <a:solidFill>
                  <a:schemeClr val="bg2"/>
                </a:solidFill>
                <a:latin typeface="Lucida Sans" pitchFamily="34" charset="0"/>
                <a:ea typeface="SimHei" pitchFamily="49" charset="-122"/>
                <a:sym typeface="HG丸ｺﾞｼｯｸM-PRO" charset="0"/>
              </a:rPr>
              <a:t>San Marino</a:t>
            </a:r>
            <a:endParaRPr lang="cs-CZ" altLang="en-US" sz="4100" b="1" i="1" dirty="0">
              <a:solidFill>
                <a:schemeClr val="tx2"/>
              </a:solidFill>
              <a:latin typeface="Lucida Sans" pitchFamily="34" charset="0"/>
              <a:ea typeface="SimHei" pitchFamily="49" charset="-122"/>
              <a:sym typeface="HG丸ｺﾞｼｯｸM-PRO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374266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13.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8430782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Jaké je státní zřízení a hlavní město Itálie?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Jmenuj atraktivní italské turistické destinace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Jaké je v Itálii podnebí a jaké jsou typické plodiny pěstované v Itálii?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Vysvětli, proč jsou v Itálii sopky?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je to Vatikán, kde se nachází ?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Jaká jsou nejdůležitější průmyslová odvětví?</a:t>
            </a:r>
          </a:p>
          <a:p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="" xmlns:p14="http://schemas.microsoft.com/office/powerpoint/2010/main" val="2734654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492896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Konec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Reference</a:t>
            </a:r>
            <a:endParaRPr lang="cs-CZ" dirty="0"/>
          </a:p>
        </p:txBody>
      </p:sp>
      <p:sp>
        <p:nvSpPr>
          <p:cNvPr id="5" name="Zástupný symbol pro obsah 3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8525"/>
          </a:xfrm>
        </p:spPr>
        <p:txBody>
          <a:bodyPr/>
          <a:lstStyle/>
          <a:p>
            <a:r>
              <a:rPr lang="cs-CZ" sz="2400" dirty="0" smtClean="0"/>
              <a:t>BATEMAN, Graham. </a:t>
            </a:r>
            <a:r>
              <a:rPr lang="cs-CZ" sz="2400" i="1" dirty="0" smtClean="0"/>
              <a:t>Lexikon zemí světa</a:t>
            </a:r>
            <a:r>
              <a:rPr lang="cs-CZ" sz="2400" dirty="0" smtClean="0"/>
              <a:t>. 2. </a:t>
            </a:r>
            <a:r>
              <a:rPr lang="cs-CZ" sz="2400" dirty="0" err="1" smtClean="0"/>
              <a:t>vyd</a:t>
            </a:r>
            <a:r>
              <a:rPr lang="cs-CZ" sz="2400" dirty="0" smtClean="0"/>
              <a:t>. Praha: Kartografie, 2002, 168 s. ISBN 80-701-1698-6</a:t>
            </a:r>
          </a:p>
          <a:p>
            <a:pPr>
              <a:buNone/>
            </a:pPr>
            <a:endParaRPr lang="cs-CZ" sz="2400" dirty="0" smtClean="0"/>
          </a:p>
          <a:p>
            <a:r>
              <a:rPr lang="cs-CZ" sz="2400" dirty="0" smtClean="0"/>
              <a:t>BATEMAN, Graham. </a:t>
            </a:r>
            <a:r>
              <a:rPr lang="cs-CZ" sz="2400" i="1" dirty="0" smtClean="0"/>
              <a:t>Encyklopedie Zeměpis světa</a:t>
            </a:r>
            <a:r>
              <a:rPr lang="cs-CZ" sz="2400" dirty="0" smtClean="0"/>
              <a:t>. 1. </a:t>
            </a:r>
            <a:r>
              <a:rPr lang="cs-CZ" sz="2400" dirty="0" err="1" smtClean="0"/>
              <a:t>vyd</a:t>
            </a:r>
            <a:r>
              <a:rPr lang="cs-CZ" sz="2400" dirty="0" smtClean="0"/>
              <a:t>. Praha: </a:t>
            </a:r>
            <a:r>
              <a:rPr lang="cs-CZ" sz="2400" dirty="0" err="1" smtClean="0"/>
              <a:t>Columbus</a:t>
            </a:r>
            <a:r>
              <a:rPr lang="cs-CZ" sz="2400" dirty="0" smtClean="0"/>
              <a:t>, 1999, 512 s. ISBN 80-717-6022-6</a:t>
            </a:r>
          </a:p>
          <a:p>
            <a:pPr>
              <a:buNone/>
            </a:pPr>
            <a:endParaRPr lang="cs-CZ" sz="2400" dirty="0" smtClean="0"/>
          </a:p>
          <a:p>
            <a:r>
              <a:rPr lang="cs-CZ" sz="2400" i="1" dirty="0" smtClean="0"/>
              <a:t>Toulky světem: pozoruhodná místa pěti kontinentů</a:t>
            </a:r>
            <a:r>
              <a:rPr lang="cs-CZ" sz="2400" dirty="0" smtClean="0"/>
              <a:t>. 3. </a:t>
            </a:r>
            <a:r>
              <a:rPr lang="cs-CZ" sz="2400" dirty="0" err="1" smtClean="0"/>
              <a:t>vyd</a:t>
            </a:r>
            <a:r>
              <a:rPr lang="cs-CZ" sz="2400" dirty="0" smtClean="0"/>
              <a:t>. Překlad Martina Vojtová. </a:t>
            </a:r>
            <a:r>
              <a:rPr lang="cs-CZ" sz="2400" dirty="0" err="1" smtClean="0"/>
              <a:t>Čestlice</a:t>
            </a:r>
            <a:r>
              <a:rPr lang="cs-CZ" sz="2400" dirty="0" smtClean="0"/>
              <a:t>: </a:t>
            </a:r>
            <a:r>
              <a:rPr lang="cs-CZ" sz="2400" dirty="0" err="1" smtClean="0"/>
              <a:t>Rebo</a:t>
            </a:r>
            <a:r>
              <a:rPr lang="cs-CZ" sz="2400" dirty="0" smtClean="0"/>
              <a:t>, 2008, 416 s. ISBN 978-80-255-0006-4.</a:t>
            </a:r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Reference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(1) Otevřená encyklopedie Wikipedie [online]. [cit. </a:t>
            </a:r>
            <a:r>
              <a:rPr lang="cs-CZ" dirty="0" smtClean="0"/>
              <a:t>2012-12---].</a:t>
            </a: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Dostupné z WWW: http</a:t>
            </a:r>
            <a:r>
              <a:rPr lang="cs-CZ" dirty="0" smtClean="0"/>
              <a:t>://cs.wikipedia.org/wiki/Soubor:Flag </a:t>
            </a:r>
            <a:r>
              <a:rPr lang="cs-CZ" dirty="0" err="1"/>
              <a:t>of</a:t>
            </a:r>
            <a:r>
              <a:rPr lang="cs-CZ" dirty="0"/>
              <a:t> </a:t>
            </a:r>
            <a:r>
              <a:rPr lang="cs-CZ" dirty="0" err="1" smtClean="0"/>
              <a:t>Italy.svg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(2) </a:t>
            </a:r>
            <a:r>
              <a:rPr lang="cs-CZ" dirty="0"/>
              <a:t>Otevřená encyklopedie Wikipedie [online]. [cit. </a:t>
            </a:r>
            <a:r>
              <a:rPr lang="cs-CZ" dirty="0" smtClean="0"/>
              <a:t>2012-12---].</a:t>
            </a: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Dostupné z </a:t>
            </a:r>
            <a:r>
              <a:rPr lang="cs-CZ" dirty="0" smtClean="0"/>
              <a:t>WWW:</a:t>
            </a:r>
            <a:br>
              <a:rPr lang="cs-CZ" dirty="0" smtClean="0"/>
            </a:br>
            <a:r>
              <a:rPr lang="cs-CZ" dirty="0" smtClean="0"/>
              <a:t>http://cs.wikipedia.org/wiki/</a:t>
            </a:r>
            <a:r>
              <a:rPr lang="cs-CZ" dirty="0"/>
              <a:t>Soubor:EU </a:t>
            </a:r>
            <a:r>
              <a:rPr lang="cs-CZ" dirty="0" err="1"/>
              <a:t>location</a:t>
            </a:r>
            <a:r>
              <a:rPr lang="cs-CZ" dirty="0"/>
              <a:t> ITA.png</a:t>
            </a:r>
            <a:endParaRPr lang="cs-CZ" dirty="0" smtClean="0"/>
          </a:p>
        </p:txBody>
      </p:sp>
    </p:spTree>
    <p:extLst>
      <p:ext uri="{BB962C8B-B14F-4D97-AF65-F5344CB8AC3E}">
        <p14:creationId xmlns="" xmlns:p14="http://schemas.microsoft.com/office/powerpoint/2010/main" val="34048443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Reference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(3) </a:t>
            </a:r>
            <a:r>
              <a:rPr lang="cs-CZ" dirty="0"/>
              <a:t>Otevřená encyklopedie Wikipedie [online]. [cit. </a:t>
            </a:r>
            <a:r>
              <a:rPr lang="cs-CZ" dirty="0" smtClean="0"/>
              <a:t>2012-12---].</a:t>
            </a: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Dostupné z WWW: http</a:t>
            </a:r>
            <a:r>
              <a:rPr lang="cs-CZ" dirty="0" smtClean="0"/>
              <a:t>://cs.wikipedia.org/wiki/Soubor:Italy </a:t>
            </a:r>
            <a:r>
              <a:rPr lang="cs-CZ" dirty="0" err="1"/>
              <a:t>topographic</a:t>
            </a:r>
            <a:r>
              <a:rPr lang="cs-CZ" dirty="0"/>
              <a:t> map-</a:t>
            </a:r>
            <a:r>
              <a:rPr lang="cs-CZ" dirty="0" err="1"/>
              <a:t>blank.svg</a:t>
            </a:r>
            <a:r>
              <a:rPr lang="cs-CZ" dirty="0"/>
              <a:t> 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(4) </a:t>
            </a:r>
            <a:r>
              <a:rPr lang="cs-CZ" dirty="0"/>
              <a:t>Otevřená encyklopedie Wikipedie [online]. [cit. </a:t>
            </a:r>
            <a:r>
              <a:rPr lang="cs-CZ" dirty="0" smtClean="0"/>
              <a:t>2012-12---].</a:t>
            </a: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Dostupné z </a:t>
            </a:r>
            <a:r>
              <a:rPr lang="cs-CZ" dirty="0" smtClean="0"/>
              <a:t>WWW:</a:t>
            </a:r>
            <a:br>
              <a:rPr lang="cs-CZ" dirty="0" smtClean="0"/>
            </a:br>
            <a:r>
              <a:rPr lang="cs-CZ" dirty="0" smtClean="0"/>
              <a:t>http://svali.ru/italy/maps/political_2</a:t>
            </a:r>
          </a:p>
        </p:txBody>
      </p:sp>
    </p:spTree>
    <p:extLst>
      <p:ext uri="{BB962C8B-B14F-4D97-AF65-F5344CB8AC3E}">
        <p14:creationId xmlns="" xmlns:p14="http://schemas.microsoft.com/office/powerpoint/2010/main" val="2832506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Reference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(5) </a:t>
            </a:r>
            <a:r>
              <a:rPr lang="cs-CZ" dirty="0"/>
              <a:t>Otevřená encyklopedie Wikipedie [online]. [cit. </a:t>
            </a:r>
            <a:r>
              <a:rPr lang="cs-CZ" dirty="0" smtClean="0"/>
              <a:t>2012-12---].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Dostupné z WWW: http</a:t>
            </a:r>
            <a:r>
              <a:rPr lang="cs-CZ" dirty="0" smtClean="0"/>
              <a:t>://cs.wikipedia.org/wiki/Soubor:Brown </a:t>
            </a:r>
            <a:r>
              <a:rPr lang="cs-CZ" dirty="0" err="1"/>
              <a:t>bear</a:t>
            </a:r>
            <a:r>
              <a:rPr lang="cs-CZ" dirty="0"/>
              <a:t> (</a:t>
            </a:r>
            <a:r>
              <a:rPr lang="cs-CZ" dirty="0" err="1"/>
              <a:t>Ursus</a:t>
            </a:r>
            <a:r>
              <a:rPr lang="cs-CZ" dirty="0"/>
              <a:t> </a:t>
            </a:r>
            <a:r>
              <a:rPr lang="cs-CZ" dirty="0" err="1"/>
              <a:t>arctos</a:t>
            </a:r>
            <a:r>
              <a:rPr lang="cs-CZ" dirty="0"/>
              <a:t> </a:t>
            </a:r>
            <a:r>
              <a:rPr lang="cs-CZ" dirty="0" err="1"/>
              <a:t>arctos</a:t>
            </a:r>
            <a:r>
              <a:rPr lang="cs-CZ" dirty="0"/>
              <a:t>) running.jpg</a:t>
            </a:r>
          </a:p>
          <a:p>
            <a:endParaRPr lang="cs-CZ" dirty="0" smtClean="0"/>
          </a:p>
          <a:p>
            <a:r>
              <a:rPr lang="cs-CZ" dirty="0" smtClean="0"/>
              <a:t>(6) </a:t>
            </a:r>
            <a:r>
              <a:rPr lang="cs-CZ" dirty="0"/>
              <a:t>Otevřená encyklopedie Wikipedie [online]. [cit. </a:t>
            </a:r>
            <a:r>
              <a:rPr lang="cs-CZ" dirty="0" smtClean="0"/>
              <a:t>2012-12---].</a:t>
            </a: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http://</a:t>
            </a:r>
            <a:r>
              <a:rPr lang="cs-CZ" dirty="0" smtClean="0"/>
              <a:t>cs.wikipedia.org/wiki/</a:t>
            </a:r>
            <a:r>
              <a:rPr lang="cs-CZ" dirty="0"/>
              <a:t>Soubor:Ferrari F50.jpg</a:t>
            </a:r>
            <a:endParaRPr lang="cs-CZ" dirty="0" smtClean="0"/>
          </a:p>
        </p:txBody>
      </p:sp>
    </p:spTree>
    <p:extLst>
      <p:ext uri="{BB962C8B-B14F-4D97-AF65-F5344CB8AC3E}">
        <p14:creationId xmlns="" xmlns:p14="http://schemas.microsoft.com/office/powerpoint/2010/main" val="4730324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Reference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(7) </a:t>
            </a:r>
            <a:r>
              <a:rPr lang="cs-CZ" dirty="0"/>
              <a:t>Otevřená encyklopedie Wikipedie [online]. [cit. </a:t>
            </a:r>
            <a:r>
              <a:rPr lang="cs-CZ" dirty="0" smtClean="0"/>
              <a:t>2012-12---].</a:t>
            </a: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Dostupné z WWW: http://</a:t>
            </a:r>
            <a:r>
              <a:rPr lang="cs-CZ" dirty="0" smtClean="0"/>
              <a:t>cs.wikipedia.org/wiki/</a:t>
            </a:r>
            <a:r>
              <a:rPr lang="cs-CZ" dirty="0"/>
              <a:t>Soubor:Leaning Tower </a:t>
            </a:r>
            <a:r>
              <a:rPr lang="cs-CZ" dirty="0" err="1"/>
              <a:t>of</a:t>
            </a:r>
            <a:r>
              <a:rPr lang="cs-CZ" dirty="0"/>
              <a:t> Pisa.jpg 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(8) </a:t>
            </a:r>
            <a:r>
              <a:rPr lang="cs-CZ" dirty="0"/>
              <a:t>Otevřená encyklopedie Wikipedie [online]. [cit. </a:t>
            </a:r>
            <a:r>
              <a:rPr lang="cs-CZ" dirty="0" smtClean="0"/>
              <a:t>2012-12---].</a:t>
            </a: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Dostupné z WWW:</a:t>
            </a:r>
            <a:br>
              <a:rPr lang="cs-CZ" dirty="0"/>
            </a:br>
            <a:r>
              <a:rPr lang="cs-CZ" dirty="0"/>
              <a:t>http</a:t>
            </a:r>
            <a:r>
              <a:rPr lang="cs-CZ" dirty="0" smtClean="0"/>
              <a:t>://cs.wikipedia.org/wiki/Soubor:Sunset </a:t>
            </a:r>
            <a:r>
              <a:rPr lang="cs-CZ" dirty="0" err="1"/>
              <a:t>over</a:t>
            </a:r>
            <a:r>
              <a:rPr lang="cs-CZ" dirty="0"/>
              <a:t> </a:t>
            </a:r>
            <a:r>
              <a:rPr lang="cs-CZ" dirty="0" err="1"/>
              <a:t>florence</a:t>
            </a:r>
            <a:r>
              <a:rPr lang="cs-CZ" dirty="0"/>
              <a:t> 1.jpg</a:t>
            </a:r>
            <a:endParaRPr lang="cs-CZ" dirty="0" smtClean="0"/>
          </a:p>
        </p:txBody>
      </p:sp>
    </p:spTree>
    <p:extLst>
      <p:ext uri="{BB962C8B-B14F-4D97-AF65-F5344CB8AC3E}">
        <p14:creationId xmlns="" xmlns:p14="http://schemas.microsoft.com/office/powerpoint/2010/main" val="17474383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Reference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(9) </a:t>
            </a:r>
            <a:r>
              <a:rPr lang="cs-CZ" dirty="0"/>
              <a:t>Otevřená encyklopedie Wikipedie [online]. [cit. </a:t>
            </a:r>
            <a:r>
              <a:rPr lang="cs-CZ" dirty="0" smtClean="0"/>
              <a:t>2012-12---].</a:t>
            </a: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Dostupné z WWW: http</a:t>
            </a:r>
            <a:r>
              <a:rPr lang="cs-CZ" dirty="0" smtClean="0"/>
              <a:t>://cs.wikipedia.org/wiki/</a:t>
            </a:r>
            <a:r>
              <a:rPr lang="cs-CZ" b="1" dirty="0" smtClean="0"/>
              <a:t>Soubor:Leaning </a:t>
            </a:r>
            <a:r>
              <a:rPr lang="cs-CZ" b="1" dirty="0" err="1"/>
              <a:t>tower</a:t>
            </a:r>
            <a:r>
              <a:rPr lang="cs-CZ" b="1" dirty="0"/>
              <a:t> </a:t>
            </a:r>
            <a:r>
              <a:rPr lang="cs-CZ" b="1" dirty="0" err="1"/>
              <a:t>of</a:t>
            </a:r>
            <a:r>
              <a:rPr lang="cs-CZ" b="1" dirty="0"/>
              <a:t> </a:t>
            </a:r>
            <a:r>
              <a:rPr lang="cs-CZ" b="1" dirty="0" err="1"/>
              <a:t>pisa</a:t>
            </a:r>
            <a:r>
              <a:rPr lang="cs-CZ" b="1" dirty="0"/>
              <a:t> 2.jpg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</a:p>
          <a:p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/>
              <a:t>(10) </a:t>
            </a:r>
            <a:r>
              <a:rPr lang="cs-CZ" dirty="0"/>
              <a:t>Otevřená encyklopedie Wikipedie [online]. [cit. </a:t>
            </a:r>
            <a:r>
              <a:rPr lang="cs-CZ" dirty="0" smtClean="0"/>
              <a:t>2012-12---].</a:t>
            </a: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Dostupné z </a:t>
            </a:r>
            <a:r>
              <a:rPr lang="cs-CZ" dirty="0" smtClean="0"/>
              <a:t>WWW: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http</a:t>
            </a:r>
            <a:r>
              <a:rPr lang="cs-CZ" dirty="0" smtClean="0"/>
              <a:t>://cs.wikipedia.org/wiki/</a:t>
            </a:r>
            <a:r>
              <a:rPr lang="cs-CZ" b="1" dirty="0" smtClean="0"/>
              <a:t>Soubor:Pohled </a:t>
            </a:r>
            <a:r>
              <a:rPr lang="cs-CZ" b="1" dirty="0"/>
              <a:t>na řím.JPG</a:t>
            </a:r>
            <a:endParaRPr lang="cs-CZ" dirty="0" smtClean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4307381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Reference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(11) </a:t>
            </a:r>
            <a:r>
              <a:rPr lang="cs-CZ" dirty="0"/>
              <a:t>Otevřená encyklopedie Wikipedie [online]. [cit. </a:t>
            </a:r>
            <a:r>
              <a:rPr lang="cs-CZ" dirty="0" smtClean="0"/>
              <a:t>2012-12---].</a:t>
            </a: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Dostupné z WWW: http</a:t>
            </a:r>
            <a:r>
              <a:rPr lang="cs-CZ" dirty="0" smtClean="0"/>
              <a:t>://cs.wikipedia.org/wiki/</a:t>
            </a:r>
            <a:r>
              <a:rPr lang="cs-CZ" dirty="0" err="1" smtClean="0"/>
              <a:t>Soubor:Benátky</a:t>
            </a:r>
            <a:r>
              <a:rPr lang="cs-CZ" dirty="0" smtClean="0"/>
              <a:t> </a:t>
            </a:r>
            <a:r>
              <a:rPr lang="cs-CZ" dirty="0"/>
              <a:t>- Velký </a:t>
            </a:r>
            <a:r>
              <a:rPr lang="cs-CZ" dirty="0" smtClean="0"/>
              <a:t>kanál.jpg</a:t>
            </a:r>
          </a:p>
          <a:p>
            <a:endParaRPr lang="cs-CZ" dirty="0" smtClean="0"/>
          </a:p>
          <a:p>
            <a:r>
              <a:rPr lang="cs-CZ" dirty="0" smtClean="0"/>
              <a:t>(12) </a:t>
            </a:r>
            <a:r>
              <a:rPr lang="cs-CZ" dirty="0"/>
              <a:t>Otevřená encyklopedie Wikipedie [online]. [cit. 2012-12---]. </a:t>
            </a:r>
            <a:br>
              <a:rPr lang="cs-CZ" dirty="0"/>
            </a:br>
            <a:r>
              <a:rPr lang="cs-CZ" dirty="0"/>
              <a:t>Dostupné z WWW: http://</a:t>
            </a:r>
            <a:r>
              <a:rPr lang="cs-CZ" dirty="0" smtClean="0"/>
              <a:t>cs.wikipedia.org/wiki/</a:t>
            </a:r>
            <a:r>
              <a:rPr lang="cs-CZ" dirty="0"/>
              <a:t>Soubor:Pohled na řím.JPG</a:t>
            </a:r>
            <a:endParaRPr lang="cs-CZ" dirty="0" smtClean="0"/>
          </a:p>
        </p:txBody>
      </p:sp>
    </p:spTree>
    <p:extLst>
      <p:ext uri="{BB962C8B-B14F-4D97-AF65-F5344CB8AC3E}">
        <p14:creationId xmlns="" xmlns:p14="http://schemas.microsoft.com/office/powerpoint/2010/main" val="776249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Reference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(13) </a:t>
            </a:r>
            <a:r>
              <a:rPr lang="cs-CZ" dirty="0"/>
              <a:t>Otevřená encyklopedie Wikipedie [online]. [cit. </a:t>
            </a:r>
            <a:r>
              <a:rPr lang="cs-CZ" dirty="0" smtClean="0"/>
              <a:t>2012-12---].</a:t>
            </a: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Dostupné z WWW: http</a:t>
            </a:r>
            <a:r>
              <a:rPr lang="cs-CZ" dirty="0" smtClean="0"/>
              <a:t>://cs.wikipedia.org/wiki/</a:t>
            </a:r>
            <a:r>
              <a:rPr lang="cs-CZ" b="1" dirty="0" smtClean="0"/>
              <a:t>Soubor:Flag </a:t>
            </a:r>
            <a:r>
              <a:rPr lang="cs-CZ" b="1" dirty="0" err="1"/>
              <a:t>of</a:t>
            </a:r>
            <a:r>
              <a:rPr lang="cs-CZ" b="1" dirty="0"/>
              <a:t> San </a:t>
            </a:r>
            <a:r>
              <a:rPr lang="cs-CZ" b="1" dirty="0" err="1"/>
              <a:t>Marino.svg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</a:p>
        </p:txBody>
      </p:sp>
    </p:spTree>
    <p:extLst>
      <p:ext uri="{BB962C8B-B14F-4D97-AF65-F5344CB8AC3E}">
        <p14:creationId xmlns="" xmlns:p14="http://schemas.microsoft.com/office/powerpoint/2010/main" val="4113914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ánsko-v1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Dánsko-v1</Template>
  <TotalTime>1664</TotalTime>
  <Words>717</Words>
  <Application>Microsoft Office PowerPoint</Application>
  <PresentationFormat>Předvádění na obrazovce (4:3)</PresentationFormat>
  <Paragraphs>180</Paragraphs>
  <Slides>48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48</vt:i4>
      </vt:variant>
    </vt:vector>
  </HeadingPairs>
  <TitlesOfParts>
    <vt:vector size="49" baseType="lpstr">
      <vt:lpstr>Dánsko-v1</vt:lpstr>
      <vt:lpstr>Snímek 1</vt:lpstr>
      <vt:lpstr>Snímek 2</vt:lpstr>
      <vt:lpstr>Zákldní údaje</vt:lpstr>
      <vt:lpstr>Snímek 4</vt:lpstr>
      <vt:lpstr>Snímek 5</vt:lpstr>
      <vt:lpstr>Poloha a povrch</vt:lpstr>
      <vt:lpstr>Snímek 7</vt:lpstr>
      <vt:lpstr>Snímek 8</vt:lpstr>
      <vt:lpstr>Administrativní členění</vt:lpstr>
      <vt:lpstr>Snímek 10</vt:lpstr>
      <vt:lpstr>Snímek 11</vt:lpstr>
      <vt:lpstr>Fauna a flóra</vt:lpstr>
      <vt:lpstr>Snímek 13</vt:lpstr>
      <vt:lpstr>Snímek 14</vt:lpstr>
      <vt:lpstr>Podnebí</vt:lpstr>
      <vt:lpstr>Snímek 16</vt:lpstr>
      <vt:lpstr>Snímek 17</vt:lpstr>
      <vt:lpstr>Vodstvo</vt:lpstr>
      <vt:lpstr>Snímek 19</vt:lpstr>
      <vt:lpstr>Snímek 20</vt:lpstr>
      <vt:lpstr>Hospodářství a doprava</vt:lpstr>
      <vt:lpstr>Snímek 22</vt:lpstr>
      <vt:lpstr>Snímek 23</vt:lpstr>
      <vt:lpstr>Státní zřízení a obyvatelsvo</vt:lpstr>
      <vt:lpstr>Snímek 25</vt:lpstr>
      <vt:lpstr>Snímek 26</vt:lpstr>
      <vt:lpstr>Dějiny a kultura</vt:lpstr>
      <vt:lpstr>Snímek 28</vt:lpstr>
      <vt:lpstr>Snímek 29</vt:lpstr>
      <vt:lpstr>Zajímavosti</vt:lpstr>
      <vt:lpstr>Snímek 31</vt:lpstr>
      <vt:lpstr>Snímek 32</vt:lpstr>
      <vt:lpstr>Vatikán</vt:lpstr>
      <vt:lpstr>Snímek 34</vt:lpstr>
      <vt:lpstr>Snímek 35</vt:lpstr>
      <vt:lpstr>San Marino</vt:lpstr>
      <vt:lpstr>Snímek 37</vt:lpstr>
      <vt:lpstr>Snímek 38</vt:lpstr>
      <vt:lpstr>Otázky</vt:lpstr>
      <vt:lpstr>Konec</vt:lpstr>
      <vt:lpstr>Reference</vt:lpstr>
      <vt:lpstr>Reference</vt:lpstr>
      <vt:lpstr>Reference</vt:lpstr>
      <vt:lpstr>Reference</vt:lpstr>
      <vt:lpstr>Reference</vt:lpstr>
      <vt:lpstr>Reference</vt:lpstr>
      <vt:lpstr>Reference</vt:lpstr>
      <vt:lpstr>Reference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Richard</dc:creator>
  <cp:lastModifiedBy>Petra</cp:lastModifiedBy>
  <cp:revision>150</cp:revision>
  <dcterms:created xsi:type="dcterms:W3CDTF">2012-11-12T18:10:21Z</dcterms:created>
  <dcterms:modified xsi:type="dcterms:W3CDTF">2013-12-29T14:47:02Z</dcterms:modified>
</cp:coreProperties>
</file>