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46"/>
  </p:notesMasterIdLst>
  <p:sldIdLst>
    <p:sldId id="293" r:id="rId2"/>
    <p:sldId id="256" r:id="rId3"/>
    <p:sldId id="257" r:id="rId4"/>
    <p:sldId id="258" r:id="rId5"/>
    <p:sldId id="281" r:id="rId6"/>
    <p:sldId id="259" r:id="rId7"/>
    <p:sldId id="260" r:id="rId8"/>
    <p:sldId id="301" r:id="rId9"/>
    <p:sldId id="261" r:id="rId10"/>
    <p:sldId id="262" r:id="rId11"/>
    <p:sldId id="283" r:id="rId12"/>
    <p:sldId id="263" r:id="rId13"/>
    <p:sldId id="291" r:id="rId14"/>
    <p:sldId id="304" r:id="rId15"/>
    <p:sldId id="265" r:id="rId16"/>
    <p:sldId id="311" r:id="rId17"/>
    <p:sldId id="310" r:id="rId18"/>
    <p:sldId id="267" r:id="rId19"/>
    <p:sldId id="268" r:id="rId20"/>
    <p:sldId id="302" r:id="rId21"/>
    <p:sldId id="269" r:id="rId22"/>
    <p:sldId id="270" r:id="rId23"/>
    <p:sldId id="309" r:id="rId24"/>
    <p:sldId id="312" r:id="rId25"/>
    <p:sldId id="313" r:id="rId26"/>
    <p:sldId id="271" r:id="rId27"/>
    <p:sldId id="276" r:id="rId28"/>
    <p:sldId id="307" r:id="rId29"/>
    <p:sldId id="273" r:id="rId30"/>
    <p:sldId id="272" r:id="rId31"/>
    <p:sldId id="305" r:id="rId32"/>
    <p:sldId id="275" r:id="rId33"/>
    <p:sldId id="266" r:id="rId34"/>
    <p:sldId id="306" r:id="rId35"/>
    <p:sldId id="294" r:id="rId36"/>
    <p:sldId id="295" r:id="rId37"/>
    <p:sldId id="279" r:id="rId38"/>
    <p:sldId id="280" r:id="rId39"/>
    <p:sldId id="314" r:id="rId40"/>
    <p:sldId id="315" r:id="rId41"/>
    <p:sldId id="316" r:id="rId42"/>
    <p:sldId id="317" r:id="rId43"/>
    <p:sldId id="318" r:id="rId44"/>
    <p:sldId id="319" r:id="rId4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22" y="13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E3AB2E-3B80-46F3-98EA-CD6B7960AA0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EEBBBD-9596-4478-B2B8-92E22F888F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3731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EEBBBD-9596-4478-B2B8-92E22F888F94}" type="slidenum">
              <a:rPr lang="cs-CZ" smtClean="0"/>
              <a:pPr/>
              <a:t>32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1" fontAlgn="base" hangingPunct="1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27609863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- Rakousko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25. 5.  2013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nebo televize.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301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endParaRPr lang="cs-CZ" sz="5100" i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332656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5100" i="1" cap="none" dirty="0" smtClean="0">
                <a:solidFill>
                  <a:schemeClr val="tx1"/>
                </a:solidFill>
                <a:latin typeface="+mn-lt"/>
              </a:rPr>
              <a:t>Rakousko</a:t>
            </a:r>
            <a:endParaRPr lang="cs-CZ" sz="5100" i="1" cap="none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688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1.</a:t>
            </a:r>
            <a:endParaRPr lang="cs-CZ" altLang="en-US" dirty="0"/>
          </a:p>
        </p:txBody>
      </p:sp>
      <p:pic>
        <p:nvPicPr>
          <p:cNvPr id="1026" name="Picture 2" descr="Soubor:Flag of Austr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7620000" cy="4140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79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Základní údaje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střední Evropa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hlavní město: Vídeň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poloha 51°00´ severní šířky, 10° 00' východní délky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rozloha: </a:t>
            </a:r>
            <a:r>
              <a:rPr lang="cs-CZ" sz="2400" dirty="0">
                <a:latin typeface="Book Antiqua" panose="02040602050305030304" pitchFamily="18" charset="0"/>
              </a:rPr>
              <a:t>83 871 </a:t>
            </a:r>
            <a:r>
              <a:rPr lang="cs-CZ" sz="2400" dirty="0" smtClean="0">
                <a:latin typeface="Book Antiqua" panose="02040602050305030304" pitchFamily="18" charset="0"/>
              </a:rPr>
              <a:t>km²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anose="02040602050305030304" pitchFamily="18" charset="0"/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počet obyvatel:</a:t>
            </a:r>
            <a:r>
              <a:rPr lang="cs-CZ" sz="2400" dirty="0">
                <a:latin typeface="Book Antiqua" panose="02040602050305030304" pitchFamily="18" charset="0"/>
              </a:rPr>
              <a:t>8 404 252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 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hustota osídlení: </a:t>
            </a:r>
            <a:r>
              <a:rPr lang="cs-CZ" sz="2400" baseline="30000" dirty="0" smtClean="0">
                <a:latin typeface="Book Antiqua" panose="02040602050305030304" pitchFamily="18" charset="0"/>
              </a:rPr>
              <a:t> </a:t>
            </a:r>
            <a:r>
              <a:rPr lang="pl-PL" sz="2400" dirty="0">
                <a:latin typeface="Book Antiqua" panose="02040602050305030304" pitchFamily="18" charset="0"/>
              </a:rPr>
              <a:t>98 ob. / km² (105. na světě)</a:t>
            </a:r>
            <a:endParaRPr lang="cs-CZ" sz="2400" baseline="30000" dirty="0" smtClean="0">
              <a:latin typeface="Book Antiqua" panose="02040602050305030304" pitchFamily="18" charset="0"/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měna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euro (</a:t>
            </a:r>
            <a:r>
              <a:rPr lang="cs-CZ" sz="2400" dirty="0" smtClean="0">
                <a:latin typeface="Book Antiqua" panose="02040602050305030304" pitchFamily="18" charset="0"/>
              </a:rPr>
              <a:t>EUR)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anose="02040602050305030304" pitchFamily="18" charset="0"/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úřední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anose="02040602050305030304" pitchFamily="18" charset="0"/>
              </a:rPr>
              <a:t>jazyk: </a:t>
            </a:r>
            <a:r>
              <a:rPr lang="cs-CZ" sz="2400" dirty="0" smtClean="0">
                <a:latin typeface="Book Antiqua" panose="02040602050305030304" pitchFamily="18" charset="0"/>
              </a:rPr>
              <a:t>němčina</a:t>
            </a:r>
          </a:p>
        </p:txBody>
      </p:sp>
    </p:spTree>
    <p:extLst>
      <p:ext uri="{BB962C8B-B14F-4D97-AF65-F5344CB8AC3E}">
        <p14:creationId xmlns:p14="http://schemas.microsoft.com/office/powerpoint/2010/main" xmlns="" val="138275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2123728" y="2564904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2.</a:t>
            </a:r>
            <a:endParaRPr lang="cs-CZ" altLang="en-US" dirty="0"/>
          </a:p>
        </p:txBody>
      </p:sp>
      <p:pic>
        <p:nvPicPr>
          <p:cNvPr id="2050" name="Picture 2" descr="Soubor:EU-Austr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8672" y="673081"/>
            <a:ext cx="6791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7111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2.</a:t>
            </a:r>
            <a:endParaRPr lang="cs-CZ" altLang="en-US" dirty="0"/>
          </a:p>
        </p:txBody>
      </p:sp>
      <p:pic>
        <p:nvPicPr>
          <p:cNvPr id="5" name="Picture 2" descr="Soubor:EU-Austr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8672" y="673081"/>
            <a:ext cx="6791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093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Poloha a povrch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400" dirty="0" smtClean="0">
                <a:latin typeface="Book Antiqua" panose="02040602050305030304" pitchFamily="18" charset="0"/>
              </a:rPr>
              <a:t>Rakousko </a:t>
            </a:r>
            <a:r>
              <a:rPr lang="cs-CZ" sz="2400" dirty="0">
                <a:latin typeface="Book Antiqua" panose="02040602050305030304" pitchFamily="18" charset="0"/>
              </a:rPr>
              <a:t>je vnitrozemská federativní republika ležící ve střední Evropě. 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anose="02040602050305030304" pitchFamily="18" charset="0"/>
            </a:endParaRPr>
          </a:p>
          <a:p>
            <a:r>
              <a:rPr lang="cs-CZ" sz="2400" dirty="0">
                <a:latin typeface="Book Antiqua" panose="02040602050305030304" pitchFamily="18" charset="0"/>
              </a:rPr>
              <a:t>h</a:t>
            </a:r>
            <a:r>
              <a:rPr lang="cs-CZ" sz="2400" dirty="0" smtClean="0">
                <a:latin typeface="Book Antiqua" panose="02040602050305030304" pitchFamily="18" charset="0"/>
              </a:rPr>
              <a:t>raničí s</a:t>
            </a:r>
            <a:r>
              <a:rPr lang="cs-CZ" sz="2400" dirty="0">
                <a:latin typeface="Book Antiqua" panose="02040602050305030304" pitchFamily="18" charset="0"/>
              </a:rPr>
              <a:t> </a:t>
            </a:r>
            <a:r>
              <a:rPr lang="cs-CZ" sz="2400" dirty="0" smtClean="0">
                <a:latin typeface="Book Antiqua" panose="02040602050305030304" pitchFamily="18" charset="0"/>
              </a:rPr>
              <a:t>Lichtenštejnskem</a:t>
            </a:r>
            <a:r>
              <a:rPr lang="cs-CZ" sz="2400" dirty="0">
                <a:latin typeface="Book Antiqua" panose="02040602050305030304" pitchFamily="18" charset="0"/>
              </a:rPr>
              <a:t>, </a:t>
            </a:r>
            <a:r>
              <a:rPr lang="cs-CZ" sz="2400" dirty="0" smtClean="0">
                <a:latin typeface="Book Antiqua" panose="02040602050305030304" pitchFamily="18" charset="0"/>
              </a:rPr>
              <a:t>Švýcarskem, Itálií, </a:t>
            </a:r>
            <a:r>
              <a:rPr lang="cs-CZ" sz="2400" dirty="0" err="1" smtClean="0">
                <a:latin typeface="Book Antiqua" panose="02040602050305030304" pitchFamily="18" charset="0"/>
              </a:rPr>
              <a:t>Slovinskem,Maďarskem</a:t>
            </a:r>
            <a:r>
              <a:rPr lang="cs-CZ" sz="2400" dirty="0">
                <a:latin typeface="Book Antiqua" panose="02040602050305030304" pitchFamily="18" charset="0"/>
              </a:rPr>
              <a:t>, </a:t>
            </a:r>
            <a:r>
              <a:rPr lang="cs-CZ" sz="2400" dirty="0" smtClean="0">
                <a:latin typeface="Book Antiqua" panose="02040602050305030304" pitchFamily="18" charset="0"/>
              </a:rPr>
              <a:t>Slovenskem,</a:t>
            </a:r>
            <a:r>
              <a:rPr lang="cs-CZ" sz="2400" dirty="0">
                <a:latin typeface="Book Antiqua" panose="02040602050305030304" pitchFamily="18" charset="0"/>
              </a:rPr>
              <a:t> Českem a </a:t>
            </a:r>
            <a:r>
              <a:rPr lang="cs-CZ" sz="2400" dirty="0" smtClean="0">
                <a:latin typeface="Book Antiqua" panose="02040602050305030304" pitchFamily="18" charset="0"/>
              </a:rPr>
              <a:t>Německem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anose="02040602050305030304" pitchFamily="18" charset="0"/>
            </a:endParaRPr>
          </a:p>
          <a:p>
            <a:r>
              <a:rPr lang="cs-CZ" sz="2400" dirty="0" smtClean="0">
                <a:latin typeface="Book Antiqua" panose="02040602050305030304" pitchFamily="18" charset="0"/>
              </a:rPr>
              <a:t>nejvýše </a:t>
            </a:r>
            <a:r>
              <a:rPr lang="cs-CZ" sz="2400" dirty="0">
                <a:latin typeface="Book Antiqua" panose="02040602050305030304" pitchFamily="18" charset="0"/>
              </a:rPr>
              <a:t>položeným </a:t>
            </a:r>
            <a:r>
              <a:rPr lang="cs-CZ" sz="2400" dirty="0" smtClean="0">
                <a:latin typeface="Book Antiqua" panose="02040602050305030304" pitchFamily="18" charset="0"/>
              </a:rPr>
              <a:t>místem je vrchol</a:t>
            </a:r>
            <a:r>
              <a:rPr lang="cs-CZ" sz="2400" dirty="0">
                <a:latin typeface="Book Antiqua" panose="02040602050305030304" pitchFamily="18" charset="0"/>
              </a:rPr>
              <a:t> Grossglockner (3798 m n.m</a:t>
            </a:r>
            <a:r>
              <a:rPr lang="cs-CZ" sz="2400" dirty="0" smtClean="0">
                <a:latin typeface="Book Antiqua" panose="02040602050305030304" pitchFamily="18" charset="0"/>
              </a:rPr>
              <a:t>.)</a:t>
            </a:r>
          </a:p>
          <a:p>
            <a:r>
              <a:rPr lang="cs-CZ" sz="2400" dirty="0">
                <a:latin typeface="Book Antiqua" panose="02040602050305030304" pitchFamily="18" charset="0"/>
              </a:rPr>
              <a:t>60 % země je hornaté povahy a má podíl na </a:t>
            </a:r>
            <a:r>
              <a:rPr lang="cs-CZ" sz="2400" dirty="0" err="1" smtClean="0">
                <a:latin typeface="Book Antiqua" panose="02040602050305030304" pitchFamily="18" charset="0"/>
              </a:rPr>
              <a:t>VýchodníchAlpách,</a:t>
            </a:r>
            <a:r>
              <a:rPr lang="cs-CZ" sz="2400" dirty="0" err="1">
                <a:latin typeface="Book Antiqua" panose="02040602050305030304" pitchFamily="18" charset="0"/>
              </a:rPr>
              <a:t>v</a:t>
            </a:r>
            <a:r>
              <a:rPr lang="cs-CZ" sz="2400" dirty="0" smtClean="0">
                <a:latin typeface="Book Antiqua" panose="02040602050305030304" pitchFamily="18" charset="0"/>
              </a:rPr>
              <a:t> </a:t>
            </a:r>
            <a:r>
              <a:rPr lang="cs-CZ" sz="2400" dirty="0">
                <a:latin typeface="Book Antiqua" panose="02040602050305030304" pitchFamily="18" charset="0"/>
              </a:rPr>
              <a:t>Horních a Dolních Rakousech, severně od Dunaje, leží část starého pohoří Českého masivu, které zasahuje dále do Česka a </a:t>
            </a:r>
            <a:r>
              <a:rPr lang="cs-CZ" sz="2400" dirty="0" smtClean="0">
                <a:latin typeface="Book Antiqua" panose="02040602050305030304" pitchFamily="18" charset="0"/>
              </a:rPr>
              <a:t>Bavorska, na </a:t>
            </a:r>
            <a:r>
              <a:rPr lang="cs-CZ" sz="2400" dirty="0">
                <a:latin typeface="Book Antiqua" panose="02040602050305030304" pitchFamily="18" charset="0"/>
              </a:rPr>
              <a:t>východních hranicích leží pohoří Malé </a:t>
            </a:r>
            <a:r>
              <a:rPr lang="cs-CZ" sz="2400" dirty="0" smtClean="0">
                <a:latin typeface="Book Antiqua" panose="02040602050305030304" pitchFamily="18" charset="0"/>
              </a:rPr>
              <a:t>Karpaty</a:t>
            </a:r>
          </a:p>
          <a:p>
            <a:r>
              <a:rPr lang="cs-CZ" sz="2400" dirty="0">
                <a:latin typeface="Book Antiqua" panose="02040602050305030304" pitchFamily="18" charset="0"/>
              </a:rPr>
              <a:t>velké nížiny leží na východě podél Dunaje (především Alpské předpolí a Vídeňská pánev s Moravským polem), ale i na jihu ve Štýrsku</a:t>
            </a:r>
          </a:p>
          <a:p>
            <a:endParaRPr lang="cs-CZ" sz="2400" dirty="0"/>
          </a:p>
          <a:p>
            <a:pPr marL="137160" indent="0">
              <a:buNone/>
            </a:pPr>
            <a:endParaRPr lang="cs-CZ" sz="2400" dirty="0"/>
          </a:p>
          <a:p>
            <a:pPr marL="137160" indent="0">
              <a:buNone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7160" indent="0"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195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  <p:pic>
        <p:nvPicPr>
          <p:cNvPr id="2050" name="Picture 2" descr="http://www.ezilon.com/maps/images/europe/physical-map-of-Austri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09335"/>
            <a:ext cx="8744857" cy="483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577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ezilon.com/maps/images/europe/physical-map-of-Austria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09335"/>
            <a:ext cx="8744857" cy="4838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xmlns="" val="146577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Administrativní členění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Book Antiqua" panose="02040602050305030304" pitchFamily="18" charset="0"/>
              </a:rPr>
              <a:t>Rakousko je rozděleno do 9 spolkových zemí, které jsou rozděleny do 84 okresů a 15 statutárních měst.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 okresy se dále dělí na jednotlivé obce, města či </a:t>
            </a:r>
            <a:r>
              <a:rPr lang="cs-CZ" sz="2400" dirty="0" err="1" smtClean="0">
                <a:latin typeface="Book Antiqua" panose="02040602050305030304" pitchFamily="18" charset="0"/>
              </a:rPr>
              <a:t>městysy</a:t>
            </a:r>
            <a:endParaRPr lang="cs-CZ" sz="2400" dirty="0" smtClean="0">
              <a:latin typeface="Book Antiqua" panose="02040602050305030304" pitchFamily="18" charset="0"/>
            </a:endParaRPr>
          </a:p>
          <a:p>
            <a:r>
              <a:rPr lang="cs-CZ" sz="2400" dirty="0" smtClean="0">
                <a:latin typeface="Book Antiqua" panose="02040602050305030304" pitchFamily="18" charset="0"/>
              </a:rPr>
              <a:t>geografické umístění některých spolkových zemí má své zvláštnosti, např. Vídeň je zcela obklopena Dolními Rakousy 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 Východní Tyrolsko sice náleží k spolkové zemi Tyrolsko, ale není s ním fyzicky spojeno (tato kuriozita vznikla po první světové válce, když v roce 1918 připadlo Jižní Tyrolsko Itálii)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416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  <p:pic>
        <p:nvPicPr>
          <p:cNvPr id="3" name="Picture 2" descr="http://www.ezilon.com/maps/images/europe/Austrian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414" y="990600"/>
            <a:ext cx="8821052" cy="509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2203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ezilon.com/maps/images/europe/Austrian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9414" y="990600"/>
            <a:ext cx="8821052" cy="5096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2191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Fauna a flóra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Book Antiqua" panose="02040602050305030304" pitchFamily="18" charset="0"/>
              </a:rPr>
              <a:t>v Rakousku převládá srnčí a jelení zvěř, zajíci, bažanti, lišky, jezevci, kuny, koroptve a skot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alpské oblasti obývají hlavně kamzíci, svišti, orli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Rakousko patří k nejlesnatějším zemím v Evropě Charakteristický je zejména listnatý les (duby, buky), nebo smíšený les (buky, smrky), ve vyšších polohách smrky a modříny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rozmanitá a pestrobarevná je  alpská flóra: protěž, hořec, hvozdík alpínský, pěnišník rezavý, vřes a mnoho dalších rostlin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741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971600" y="3000389"/>
            <a:ext cx="712879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  <p:pic>
        <p:nvPicPr>
          <p:cNvPr id="29698" name="Picture 2" descr="Soubor:Grossglockner from S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5903"/>
            <a:ext cx="6048672" cy="673843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53822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Soubor:Grossglockner from S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5903"/>
            <a:ext cx="6048672" cy="6738433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971600" y="3000389"/>
            <a:ext cx="712879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  <p:sp>
        <p:nvSpPr>
          <p:cNvPr id="7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Alpy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822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Podnebí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94360" indent="-457200"/>
            <a:r>
              <a:rPr lang="cs-CZ" sz="2400" dirty="0" smtClean="0">
                <a:latin typeface="Book Antiqua" panose="02040602050305030304" pitchFamily="18" charset="0"/>
              </a:rPr>
              <a:t>rakouské klima je označováno za smíšení oceánského a kontinentálního klimatu díky zvláštnostem těchto podnebí je východní Rakousko známé mrazivými zimami a horkými léty s celoročně nízkými srážkami</a:t>
            </a:r>
          </a:p>
          <a:p>
            <a:pPr marL="594360" indent="-457200"/>
            <a:r>
              <a:rPr lang="cs-CZ" sz="2400" dirty="0" smtClean="0">
                <a:latin typeface="Book Antiqua" panose="02040602050305030304" pitchFamily="18" charset="0"/>
              </a:rPr>
              <a:t>západ země podléhá zpravidla méně silným podnebním podmínkám, a tak jsou zimy většinou mírnější a léta spíše teplá</a:t>
            </a:r>
          </a:p>
          <a:p>
            <a:pPr marL="594360" indent="-457200"/>
            <a:r>
              <a:rPr lang="cs-CZ" sz="2400" dirty="0" smtClean="0">
                <a:latin typeface="Book Antiqua" panose="02040602050305030304" pitchFamily="18" charset="0"/>
              </a:rPr>
              <a:t>leží zde také oblasti bohaté na srážky, díky tomu se Rakousko zcela oprávněně řadí k středoevropskému přechodovému klimatu</a:t>
            </a:r>
          </a:p>
          <a:p>
            <a:pPr marL="137160" indent="0"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842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6.</a:t>
            </a:r>
            <a:endParaRPr lang="cs-CZ" altLang="en-US" dirty="0"/>
          </a:p>
        </p:txBody>
      </p:sp>
      <p:pic>
        <p:nvPicPr>
          <p:cNvPr id="1026" name="Picture 2" descr="Soubor:Klapotet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7620000" cy="506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95963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6</a:t>
            </a:r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.</a:t>
            </a:r>
            <a:endParaRPr lang="cs-CZ" altLang="en-US" dirty="0"/>
          </a:p>
        </p:txBody>
      </p:sp>
      <p:pic>
        <p:nvPicPr>
          <p:cNvPr id="1026" name="Picture 2" descr="Soubor:Klapotet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8720"/>
            <a:ext cx="7620000" cy="5067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5963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Vodstvo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Book Antiqua" panose="02040602050305030304" pitchFamily="18" charset="0"/>
              </a:rPr>
              <a:t>největší část Rakouska je odvodňována Dunajem do Černého moře. Pouze malé oblasti jsou odvodněny Rýnem, Lužnicí a </a:t>
            </a:r>
            <a:r>
              <a:rPr lang="cs-CZ" sz="2400" dirty="0" err="1" smtClean="0">
                <a:latin typeface="Book Antiqua" panose="02040602050305030304" pitchFamily="18" charset="0"/>
              </a:rPr>
              <a:t>Malší</a:t>
            </a:r>
            <a:r>
              <a:rPr lang="cs-CZ" sz="2400" dirty="0" smtClean="0">
                <a:latin typeface="Book Antiqua" panose="02040602050305030304" pitchFamily="18" charset="0"/>
              </a:rPr>
              <a:t> do Severního moře.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největší jezero Rakouska je Neziderské jezero v Burgenlandu za ním následuje </a:t>
            </a:r>
            <a:r>
              <a:rPr lang="cs-CZ" sz="2400" dirty="0" err="1" smtClean="0">
                <a:latin typeface="Book Antiqua" panose="02040602050305030304" pitchFamily="18" charset="0"/>
              </a:rPr>
              <a:t>Attersee</a:t>
            </a:r>
            <a:r>
              <a:rPr lang="cs-CZ" sz="2400" dirty="0" smtClean="0">
                <a:latin typeface="Book Antiqua" panose="02040602050305030304" pitchFamily="18" charset="0"/>
              </a:rPr>
              <a:t> a </a:t>
            </a:r>
            <a:r>
              <a:rPr lang="cs-CZ" sz="2400" dirty="0" err="1" smtClean="0">
                <a:latin typeface="Book Antiqua" panose="02040602050305030304" pitchFamily="18" charset="0"/>
              </a:rPr>
              <a:t>Traunsees</a:t>
            </a:r>
            <a:r>
              <a:rPr lang="cs-CZ" sz="2400" dirty="0" smtClean="0">
                <a:latin typeface="Book Antiqua" panose="02040602050305030304" pitchFamily="18" charset="0"/>
              </a:rPr>
              <a:t> v Horních Rakousech (velké je také Bodamské jezero, k Rakousku však náleží pouze malá část: jezero totiž leží na hranicích s Německem a Švýcarskem)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801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7.</a:t>
            </a:r>
            <a:endParaRPr lang="cs-CZ" altLang="en-US" dirty="0"/>
          </a:p>
        </p:txBody>
      </p:sp>
      <p:pic>
        <p:nvPicPr>
          <p:cNvPr id="23554" name="Picture 2" descr="Soubor:Austria-Bregenz-Pfaend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4"/>
            <a:ext cx="7620000" cy="58326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17087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7</a:t>
            </a:r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.</a:t>
            </a:r>
            <a:endParaRPr lang="cs-CZ" altLang="en-US" dirty="0"/>
          </a:p>
        </p:txBody>
      </p:sp>
      <p:pic>
        <p:nvPicPr>
          <p:cNvPr id="23554" name="Picture 2" descr="Soubor:Austria-Bregenz-Pfaend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4664"/>
            <a:ext cx="7620000" cy="5832648"/>
          </a:xfrm>
          <a:prstGeom prst="rect">
            <a:avLst/>
          </a:prstGeom>
          <a:noFill/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Bodamské jezero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087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Hospodářství a doprava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Book Antiqua" panose="02040602050305030304" pitchFamily="18" charset="0"/>
              </a:rPr>
              <a:t>Rakousko se pyšní velmi stabilní ekonomikou a proto také patří mezi tři nejbohatší státy EU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 v Rakousku můžeme najít zejména automobilový, potravinářský ale i elektrotechnický průmysl,velké výdělky jsou  i z turismu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těžba: grafitu, wolframu a kaolínu.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rakouské dálnice patří k nejkvalitnějším v EU 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Rakousko má také velmi hustou železniční síť (6000 km)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rozšířená je také lodní doprava, hlavně po Dunaji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816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8.</a:t>
            </a:r>
            <a:endParaRPr lang="cs-CZ" altLang="en-US" dirty="0"/>
          </a:p>
        </p:txBody>
      </p:sp>
      <p:pic>
        <p:nvPicPr>
          <p:cNvPr id="2050" name="Picture 2" descr="Soubor:Wiener Riesenrad DSC023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7281" y="644526"/>
            <a:ext cx="68580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366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8.</a:t>
            </a:r>
            <a:endParaRPr lang="cs-CZ" altLang="en-US" dirty="0"/>
          </a:p>
        </p:txBody>
      </p:sp>
      <p:pic>
        <p:nvPicPr>
          <p:cNvPr id="2050" name="Picture 2" descr="Soubor:Wiener Riesenrad DSC023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7281" y="644526"/>
            <a:ext cx="68580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Vídeňské kolo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2058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Schönbrunn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7620000" cy="508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9.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xmlns="" val="5343532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Schönbrunn 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7620000" cy="508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9.</a:t>
            </a:r>
            <a:endParaRPr lang="cs-CZ" altLang="en-US" dirty="0"/>
          </a:p>
        </p:txBody>
      </p:sp>
      <p:sp>
        <p:nvSpPr>
          <p:cNvPr id="4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noProof="0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ea typeface="+mj-ea"/>
                <a:cs typeface="+mj-cs"/>
              </a:rPr>
              <a:t>Schonbrunn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0706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Státní zřízení a </a:t>
            </a:r>
            <a:r>
              <a:rPr lang="cs-CZ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obyvatelsvo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Book Antiqua" panose="02040602050305030304" pitchFamily="18" charset="0"/>
              </a:rPr>
              <a:t>Rakousko je demokratickou republikou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hlavou státu je prezident volený v přímých volbách na šest let, ten jmenuje spolkového kancléře a vládu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zákonodárným orgánem je dvoukomorový parlament, skládá se z Národní rady (dolní sněmovna, 183 poslanců) volené na čtyři roky Spolkové rady (horní sněmovna, 63 členů), která reprezentuje jednotlivé spolkové země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každá země má vlastní ústavu, parlament a vládu odpovídající za uplatňování zemských zákonů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071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899592" y="3000389"/>
            <a:ext cx="712879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748464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10.</a:t>
            </a:r>
            <a:endParaRPr lang="cs-CZ" altLang="en-US" dirty="0"/>
          </a:p>
        </p:txBody>
      </p:sp>
      <p:pic>
        <p:nvPicPr>
          <p:cNvPr id="17410" name="Picture 2" descr="Soubor:Collage von Wi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692696"/>
            <a:ext cx="5715000" cy="5715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41895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899592" y="3000389"/>
            <a:ext cx="712879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410" name="Picture 2" descr="Soubor:Collage von Wi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620688"/>
            <a:ext cx="5715000" cy="5715000"/>
          </a:xfrm>
          <a:prstGeom prst="rect">
            <a:avLst/>
          </a:prstGeom>
          <a:noFill/>
        </p:spPr>
      </p:pic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748464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10.</a:t>
            </a:r>
            <a:endParaRPr lang="cs-CZ" altLang="en-US" dirty="0"/>
          </a:p>
        </p:txBody>
      </p:sp>
      <p:sp>
        <p:nvSpPr>
          <p:cNvPr id="7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noProof="0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ea typeface="+mj-ea"/>
                <a:cs typeface="+mj-cs"/>
              </a:rPr>
              <a:t>Symboly Vídně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895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Dějiny a kultura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latin typeface="Book Antiqua" panose="02040602050305030304" pitchFamily="18" charset="0"/>
              </a:rPr>
              <a:t>Rakousko má dlouhou a složitou historii plnou válek, invazí a bitev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území Rakouska bylo osídleno již ve starší době kamenné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v roce 1867 vznik rakousko-uherské říše, která se rozpadla až po první světové válce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Rakousko je velmi kulturní země, známá je vážná hudba (</a:t>
            </a:r>
            <a:r>
              <a:rPr lang="cs-CZ" sz="2400" dirty="0" err="1" smtClean="0">
                <a:latin typeface="Book Antiqua" panose="02040602050305030304" pitchFamily="18" charset="0"/>
              </a:rPr>
              <a:t>W.A.Mozart</a:t>
            </a:r>
            <a:r>
              <a:rPr lang="cs-CZ" sz="2400" dirty="0" smtClean="0">
                <a:latin typeface="Book Antiqua" panose="02040602050305030304" pitchFamily="18" charset="0"/>
              </a:rPr>
              <a:t>, </a:t>
            </a:r>
            <a:r>
              <a:rPr lang="cs-CZ" sz="2400" dirty="0" err="1" smtClean="0">
                <a:latin typeface="Book Antiqua" panose="02040602050305030304" pitchFamily="18" charset="0"/>
              </a:rPr>
              <a:t>J.Haydn</a:t>
            </a:r>
            <a:r>
              <a:rPr lang="cs-CZ" sz="2400" dirty="0" smtClean="0">
                <a:latin typeface="Book Antiqua" panose="02040602050305030304" pitchFamily="18" charset="0"/>
              </a:rPr>
              <a:t>,…)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Rakousko je od začátku 20.stol. také vědeckou velmocí (mezi nejznámější vědce patří Erwin </a:t>
            </a:r>
            <a:r>
              <a:rPr lang="cs-CZ" sz="2400" dirty="0" err="1" smtClean="0">
                <a:latin typeface="Book Antiqua" panose="02040602050305030304" pitchFamily="18" charset="0"/>
              </a:rPr>
              <a:t>Schrödinger</a:t>
            </a:r>
            <a:r>
              <a:rPr lang="cs-CZ" sz="2400" dirty="0" smtClean="0">
                <a:latin typeface="Book Antiqua" panose="02040602050305030304" pitchFamily="18" charset="0"/>
              </a:rPr>
              <a:t> -  kvantová fyzika, Sigmund </a:t>
            </a:r>
            <a:r>
              <a:rPr lang="cs-CZ" sz="2400" dirty="0" err="1" smtClean="0">
                <a:latin typeface="Book Antiqua" panose="02040602050305030304" pitchFamily="18" charset="0"/>
              </a:rPr>
              <a:t>Freud</a:t>
            </a:r>
            <a:r>
              <a:rPr lang="cs-CZ" sz="2400" dirty="0" smtClean="0">
                <a:latin typeface="Book Antiqua" panose="02040602050305030304" pitchFamily="18" charset="0"/>
              </a:rPr>
              <a:t> - psychologie, Ferdinand Porsche - výrobce aut</a:t>
            </a:r>
          </a:p>
          <a:p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045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835696" y="2852936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748464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11.</a:t>
            </a:r>
            <a:endParaRPr lang="cs-CZ" altLang="en-US" dirty="0"/>
          </a:p>
        </p:txBody>
      </p:sp>
      <p:pic>
        <p:nvPicPr>
          <p:cNvPr id="14338" name="Picture 2" descr="Soubor:Wolfgang-amadeus-mozart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544616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696789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 bwMode="auto">
          <a:xfrm>
            <a:off x="1835696" y="2852936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748464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11.</a:t>
            </a:r>
            <a:endParaRPr lang="cs-CZ" altLang="en-US" dirty="0"/>
          </a:p>
        </p:txBody>
      </p:sp>
      <p:pic>
        <p:nvPicPr>
          <p:cNvPr id="14338" name="Picture 2" descr="Soubor:Wolfgang-amadeus-mozart 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544616" cy="6858000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W. A. Mozart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6789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Zajímavosti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Book Antiqua" panose="02040602050305030304" pitchFamily="18" charset="0"/>
              </a:rPr>
              <a:t>v Rakousku se nachází svého druhu nejmenší metro na světě, jménem </a:t>
            </a:r>
            <a:r>
              <a:rPr lang="cs-CZ" sz="2400" dirty="0" err="1" smtClean="0">
                <a:latin typeface="Book Antiqua" panose="02040602050305030304" pitchFamily="18" charset="0"/>
              </a:rPr>
              <a:t>Dorfbahn</a:t>
            </a:r>
            <a:r>
              <a:rPr lang="cs-CZ" sz="2400" dirty="0" smtClean="0">
                <a:latin typeface="Book Antiqua" panose="02040602050305030304" pitchFamily="18" charset="0"/>
              </a:rPr>
              <a:t> </a:t>
            </a:r>
            <a:r>
              <a:rPr lang="cs-CZ" sz="2400" dirty="0" err="1" smtClean="0">
                <a:latin typeface="Book Antiqua" panose="02040602050305030304" pitchFamily="18" charset="0"/>
              </a:rPr>
              <a:t>Serfaus</a:t>
            </a:r>
            <a:endParaRPr lang="cs-CZ" sz="2400" dirty="0" smtClean="0">
              <a:latin typeface="Book Antiqua" panose="02040602050305030304" pitchFamily="18" charset="0"/>
            </a:endParaRPr>
          </a:p>
          <a:p>
            <a:r>
              <a:rPr lang="cs-CZ" sz="2400" dirty="0" smtClean="0">
                <a:latin typeface="Book Antiqua" panose="02040602050305030304" pitchFamily="18" charset="0"/>
              </a:rPr>
              <a:t>nejmenší obec Rakouska je </a:t>
            </a:r>
            <a:r>
              <a:rPr lang="cs-CZ" sz="2400" dirty="0" err="1" smtClean="0">
                <a:latin typeface="Book Antiqua" panose="02040602050305030304" pitchFamily="18" charset="0"/>
              </a:rPr>
              <a:t>Gramais</a:t>
            </a:r>
            <a:r>
              <a:rPr lang="cs-CZ" sz="2400" dirty="0" smtClean="0">
                <a:latin typeface="Book Antiqua" panose="02040602050305030304" pitchFamily="18" charset="0"/>
              </a:rPr>
              <a:t>, která má pouze kolem 50 stálých obyvatel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Maximilian </a:t>
            </a:r>
            <a:r>
              <a:rPr lang="cs-CZ" sz="2400" dirty="0" err="1" smtClean="0">
                <a:latin typeface="Book Antiqua" panose="02040602050305030304" pitchFamily="18" charset="0"/>
              </a:rPr>
              <a:t>Schell</a:t>
            </a:r>
            <a:r>
              <a:rPr lang="cs-CZ" sz="2400" dirty="0" smtClean="0">
                <a:latin typeface="Book Antiqua" panose="02040602050305030304" pitchFamily="18" charset="0"/>
              </a:rPr>
              <a:t> je jedním z nejúspěšnějších rakouských herců, který dokonce obdržel Oscara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zřejmě nejslavnější období rakouského malířství zažila Vídeň okolo roku 1900, kdy byla Vídeň centrem secese; tehdy zde působili mj. malíři Gustav </a:t>
            </a:r>
            <a:r>
              <a:rPr lang="cs-CZ" sz="2400" dirty="0" err="1" smtClean="0">
                <a:latin typeface="Book Antiqua" panose="02040602050305030304" pitchFamily="18" charset="0"/>
              </a:rPr>
              <a:t>Klimt</a:t>
            </a:r>
            <a:r>
              <a:rPr lang="cs-CZ" sz="2400" dirty="0" smtClean="0">
                <a:latin typeface="Book Antiqua" panose="02040602050305030304" pitchFamily="18" charset="0"/>
              </a:rPr>
              <a:t>, Oskar </a:t>
            </a:r>
            <a:r>
              <a:rPr lang="cs-CZ" sz="2400" dirty="0" err="1" smtClean="0">
                <a:latin typeface="Book Antiqua" panose="02040602050305030304" pitchFamily="18" charset="0"/>
              </a:rPr>
              <a:t>Kokoschka</a:t>
            </a:r>
            <a:r>
              <a:rPr lang="cs-CZ" sz="2400" dirty="0" smtClean="0">
                <a:latin typeface="Book Antiqua" panose="02040602050305030304" pitchFamily="18" charset="0"/>
              </a:rPr>
              <a:t> a Egon </a:t>
            </a:r>
            <a:r>
              <a:rPr lang="cs-CZ" sz="2400" dirty="0" err="1" smtClean="0">
                <a:latin typeface="Book Antiqua" panose="02040602050305030304" pitchFamily="18" charset="0"/>
              </a:rPr>
              <a:t>Schiele</a:t>
            </a:r>
            <a:endParaRPr lang="cs-CZ" sz="2400" dirty="0" smtClean="0">
              <a:solidFill>
                <a:srgbClr val="002060"/>
              </a:solidFill>
              <a:latin typeface="Book Antiqua" panose="02040602050305030304" pitchFamily="18" charset="0"/>
            </a:endParaRP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71011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12.</a:t>
            </a:r>
            <a:endParaRPr lang="cs-CZ" altLang="en-US" dirty="0"/>
          </a:p>
        </p:txBody>
      </p:sp>
      <p:pic>
        <p:nvPicPr>
          <p:cNvPr id="11266" name="Picture 2" descr="http://upload.wikimedia.org/wikipedia/commons/thumb/f/f3/Gustav_Klimt_016.jpg/599px-Gustav_Klimt_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836712"/>
            <a:ext cx="4219575" cy="5400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14959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12.</a:t>
            </a:r>
            <a:endParaRPr lang="cs-CZ" altLang="en-US" dirty="0"/>
          </a:p>
        </p:txBody>
      </p:sp>
      <p:pic>
        <p:nvPicPr>
          <p:cNvPr id="11266" name="Picture 2" descr="http://upload.wikimedia.org/wikipedia/commons/thumb/f/f3/Gustav_Klimt_016.jpg/599px-Gustav_Klimt_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836712"/>
            <a:ext cx="4219575" cy="5400600"/>
          </a:xfrm>
          <a:prstGeom prst="rect">
            <a:avLst/>
          </a:prstGeom>
          <a:noFill/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724004" y="31527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noProof="0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Gustav </a:t>
            </a:r>
            <a:r>
              <a:rPr lang="cs-CZ" sz="4100" b="1" i="1" noProof="0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Klimt</a:t>
            </a:r>
            <a:r>
              <a:rPr lang="cs-CZ" sz="4100" b="1" i="1" noProof="0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</a:t>
            </a:r>
            <a:r>
              <a:rPr lang="cs-CZ" sz="4100" b="1" i="1" noProof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- Polibek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959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Otázky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Book Antiqua" panose="02040602050305030304" pitchFamily="18" charset="0"/>
              </a:rPr>
              <a:t>Jak a kdy se formoval povrh Rakouska?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Jak se nazývá největší a nejvýznamnější řeka a největší jezero?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Jaké je státní zřízení Rakouska?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Kdy se jmenuje zábavní park ve Vídni?</a:t>
            </a:r>
          </a:p>
          <a:p>
            <a:r>
              <a:rPr lang="cs-CZ" sz="2400" dirty="0" smtClean="0">
                <a:latin typeface="Book Antiqua" panose="02040602050305030304" pitchFamily="18" charset="0"/>
              </a:rPr>
              <a:t>Jmenuj nejznámější rakouské osobnosti.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Doplňte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err="1">
                <a:latin typeface="Book Antiqua" panose="02040602050305030304" pitchFamily="18" charset="0"/>
              </a:rPr>
              <a:t>Schönbrunn</a:t>
            </a:r>
            <a:r>
              <a:rPr lang="cs-CZ" sz="2400" dirty="0">
                <a:latin typeface="Book Antiqua" panose="02040602050305030304" pitchFamily="18" charset="0"/>
              </a:rPr>
              <a:t> je název </a:t>
            </a:r>
            <a:r>
              <a:rPr lang="cs-CZ" sz="2400" dirty="0" smtClean="0">
                <a:latin typeface="Book Antiqua" panose="02040602050305030304" pitchFamily="18" charset="0"/>
              </a:rPr>
              <a:t>. . . . . . .</a:t>
            </a:r>
            <a:r>
              <a:rPr lang="cs-CZ" sz="2400" dirty="0">
                <a:latin typeface="Book Antiqua" panose="02040602050305030304" pitchFamily="18" charset="0"/>
              </a:rPr>
              <a:t> ve  </a:t>
            </a:r>
            <a:r>
              <a:rPr lang="cs-CZ" sz="2400" dirty="0" smtClean="0">
                <a:latin typeface="Book Antiqua" panose="02040602050305030304" pitchFamily="18" charset="0"/>
              </a:rPr>
              <a:t>. . . . . </a:t>
            </a:r>
            <a:r>
              <a:rPr lang="cs-CZ" sz="2400" dirty="0" err="1">
                <a:latin typeface="Book Antiqua" panose="02040602050305030304" pitchFamily="18" charset="0"/>
              </a:rPr>
              <a:t>Schönbrunn</a:t>
            </a:r>
            <a:r>
              <a:rPr lang="cs-CZ" sz="2400" dirty="0">
                <a:latin typeface="Book Antiqua" panose="02040602050305030304" pitchFamily="18" charset="0"/>
              </a:rPr>
              <a:t> byl od druhé poloviny 18. století do roku 1918 letní </a:t>
            </a:r>
            <a:r>
              <a:rPr lang="cs-CZ" sz="2400" dirty="0" smtClean="0">
                <a:latin typeface="Book Antiqua" panose="02040602050305030304" pitchFamily="18" charset="0"/>
              </a:rPr>
              <a:t>rezidencí</a:t>
            </a:r>
            <a:r>
              <a:rPr lang="cs-CZ" sz="2400" dirty="0">
                <a:latin typeface="Book Antiqua" panose="02040602050305030304" pitchFamily="18" charset="0"/>
              </a:rPr>
              <a:t> </a:t>
            </a:r>
            <a:r>
              <a:rPr lang="cs-CZ" sz="2400" dirty="0" smtClean="0">
                <a:latin typeface="Book Antiqua" panose="02040602050305030304" pitchFamily="18" charset="0"/>
              </a:rPr>
              <a:t> . . . . . . . . . . . . .. </a:t>
            </a:r>
            <a:r>
              <a:rPr lang="cs-CZ" sz="2400" dirty="0">
                <a:latin typeface="Book Antiqua" panose="02040602050305030304" pitchFamily="18" charset="0"/>
              </a:rPr>
              <a:t>V zimním období bydlela císařská rodina v Hofburgu. V blízkém okolí zámku se nacházejí rozlehlé zahradní prostory, které byly spolu se zámkem v roce  </a:t>
            </a:r>
            <a:r>
              <a:rPr lang="cs-CZ" sz="2400" dirty="0" smtClean="0">
                <a:latin typeface="Book Antiqua" panose="02040602050305030304" pitchFamily="18" charset="0"/>
              </a:rPr>
              <a:t>. . . . </a:t>
            </a:r>
            <a:r>
              <a:rPr lang="cs-CZ" sz="2400" dirty="0">
                <a:latin typeface="Book Antiqua" panose="02040602050305030304" pitchFamily="18" charset="0"/>
              </a:rPr>
              <a:t>. zařazeny </a:t>
            </a:r>
            <a:r>
              <a:rPr lang="cs-CZ" sz="2400" dirty="0" smtClean="0">
                <a:latin typeface="Book Antiqua" panose="02040602050305030304" pitchFamily="18" charset="0"/>
              </a:rPr>
              <a:t>na . . . . . . . . . . . . . . . . 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Konec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3429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Sans" panose="020B0602030504020204" pitchFamily="34" charset="0"/>
              </a:rPr>
              <a:t>Reference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Sans" panose="020B0602030504020204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1700808"/>
            <a:ext cx="653447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Lexikon zemí světa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Kartografie, 2002, 168 s. ISBN 80-701-1698-6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Encyklopedie Zeměpis světa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1999, 512 s. ISBN 80-717-6022-6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Wingdings" pitchFamily="2" charset="2"/>
              <a:buChar char="§"/>
            </a:pP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Toulky světem: pozoruhodná místa pěti kontinentů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3.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Překlad Martina Vojtová.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Čestlice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2008, 416 s. ISBN 978-80-255-0006-4.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265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(1) 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/>
              <a:t>Soubor:Flag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Austria.svg</a:t>
            </a:r>
            <a:endParaRPr lang="cs-CZ" b="1" dirty="0"/>
          </a:p>
          <a:p>
            <a:endParaRPr lang="cs-CZ" dirty="0" smtClean="0"/>
          </a:p>
          <a:p>
            <a:r>
              <a:rPr lang="cs-CZ" dirty="0" smtClean="0"/>
              <a:t>(2)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</a:t>
            </a:r>
            <a:r>
              <a:rPr lang="cs-CZ" dirty="0"/>
              <a:t>Soubor:EU-Austria.svg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99343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(3) </a:t>
            </a:r>
            <a:r>
              <a:rPr lang="cs-CZ" dirty="0" err="1" smtClean="0"/>
              <a:t>Ezilon</a:t>
            </a:r>
            <a:r>
              <a:rPr lang="cs-CZ" dirty="0" smtClean="0"/>
              <a:t>. </a:t>
            </a:r>
            <a:r>
              <a:rPr lang="cs-CZ" dirty="0" err="1" smtClean="0"/>
              <a:t>com</a:t>
            </a:r>
            <a:r>
              <a:rPr lang="cs-CZ" dirty="0" smtClean="0"/>
              <a:t>[online</a:t>
            </a:r>
            <a:r>
              <a:rPr lang="cs-CZ" dirty="0"/>
              <a:t>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http://www.ezilon.com/maps/images/europe/physical-map-of-Austria.gif </a:t>
            </a:r>
            <a:endParaRPr lang="cs-CZ" dirty="0" smtClean="0"/>
          </a:p>
          <a:p>
            <a:pPr marL="136525" indent="0">
              <a:buNone/>
            </a:pPr>
            <a:endParaRPr lang="cs-CZ" dirty="0" smtClean="0"/>
          </a:p>
          <a:p>
            <a:r>
              <a:rPr lang="cs-CZ" dirty="0" smtClean="0"/>
              <a:t>(4) Ezilon.com [online</a:t>
            </a:r>
            <a:r>
              <a:rPr lang="cs-CZ" dirty="0"/>
              <a:t>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/>
              <a:t>http://www.ezilon.com/maps/images/europe/Austrian-political-map.gif </a:t>
            </a:r>
          </a:p>
        </p:txBody>
      </p:sp>
    </p:spTree>
    <p:extLst>
      <p:ext uri="{BB962C8B-B14F-4D97-AF65-F5344CB8AC3E}">
        <p14:creationId xmlns:p14="http://schemas.microsoft.com/office/powerpoint/2010/main" xmlns="" val="107689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(5)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/>
              <a:t>Soubor:Grossglockner </a:t>
            </a:r>
            <a:r>
              <a:rPr lang="cs-CZ" dirty="0" err="1"/>
              <a:t>from</a:t>
            </a:r>
            <a:r>
              <a:rPr lang="cs-CZ" dirty="0"/>
              <a:t> </a:t>
            </a:r>
            <a:r>
              <a:rPr lang="cs-CZ" dirty="0" smtClean="0"/>
              <a:t>SW.jpg</a:t>
            </a:r>
          </a:p>
          <a:p>
            <a:endParaRPr lang="cs-CZ" dirty="0" smtClean="0"/>
          </a:p>
          <a:p>
            <a:r>
              <a:rPr lang="cs-CZ" dirty="0" smtClean="0"/>
              <a:t>(6)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</a:t>
            </a:r>
            <a:r>
              <a:rPr lang="cs-CZ" dirty="0"/>
              <a:t>Soubor:Klapotetz.jpg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7689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(7)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://cs.wikipedia.org/wiki/Soubor:Austria-Bregenz-Pfaender.jpg</a:t>
            </a:r>
          </a:p>
          <a:p>
            <a:endParaRPr lang="cs-CZ" dirty="0" smtClean="0"/>
          </a:p>
          <a:p>
            <a:r>
              <a:rPr lang="cs-CZ" dirty="0" smtClean="0"/>
              <a:t>(8)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http://cs.wikipedia.org/wiki/Soubor:Wiener </a:t>
            </a:r>
            <a:r>
              <a:rPr lang="cs-CZ" dirty="0" err="1" smtClean="0"/>
              <a:t>Riesenrad</a:t>
            </a:r>
            <a:r>
              <a:rPr lang="cs-CZ" dirty="0" smtClean="0"/>
              <a:t> DSC02378.JPG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689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(9)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 err="1" smtClean="0"/>
              <a:t>Soubor:Schönbrunn</a:t>
            </a:r>
            <a:r>
              <a:rPr lang="cs-CZ" dirty="0" smtClean="0"/>
              <a:t> 3.JPG</a:t>
            </a:r>
          </a:p>
          <a:p>
            <a:pPr marL="136525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/>
              <a:t>(10)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 Soubor:</a:t>
            </a:r>
            <a:r>
              <a:rPr lang="cs-CZ" dirty="0" err="1" smtClean="0"/>
              <a:t>Collage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Wien.jpg</a:t>
            </a: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689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(</a:t>
            </a:r>
            <a:r>
              <a:rPr lang="cs-CZ" dirty="0" smtClean="0"/>
              <a:t>11)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WWW: http</a:t>
            </a:r>
            <a:r>
              <a:rPr lang="cs-CZ" dirty="0" smtClean="0"/>
              <a:t>://cs.wikipedia.org/wiki/</a:t>
            </a:r>
            <a:r>
              <a:rPr lang="cs-CZ" dirty="0"/>
              <a:t>Soubor:Wolfgang-amadeus-mozart </a:t>
            </a:r>
            <a:r>
              <a:rPr lang="cs-CZ" dirty="0" smtClean="0"/>
              <a:t>1.jpg</a:t>
            </a:r>
          </a:p>
          <a:p>
            <a:endParaRPr lang="cs-CZ" dirty="0" smtClean="0"/>
          </a:p>
          <a:p>
            <a:r>
              <a:rPr lang="cs-CZ" dirty="0" smtClean="0"/>
              <a:t>(12) </a:t>
            </a:r>
            <a:r>
              <a:rPr lang="cs-CZ" dirty="0"/>
              <a:t>Otevřená encyklopedie Wikipedie [online]. [cit. </a:t>
            </a:r>
            <a:r>
              <a:rPr lang="cs-CZ" dirty="0" smtClean="0"/>
              <a:t>2012-12---].</a:t>
            </a: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Dostupné z </a:t>
            </a:r>
            <a:r>
              <a:rPr lang="cs-CZ" dirty="0" smtClean="0"/>
              <a:t>WWW:</a:t>
            </a:r>
            <a:br>
              <a:rPr lang="cs-CZ" dirty="0" smtClean="0"/>
            </a:br>
            <a:r>
              <a:rPr lang="cs-CZ" dirty="0" smtClean="0"/>
              <a:t>http://cs.wikipedia.org/wiki/Soubor:Gustav </a:t>
            </a:r>
            <a:r>
              <a:rPr lang="cs-CZ" dirty="0" err="1" smtClean="0"/>
              <a:t>Klimt</a:t>
            </a:r>
            <a:r>
              <a:rPr lang="cs-CZ" dirty="0" smtClean="0"/>
              <a:t> 016.jpg</a:t>
            </a: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689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ánsko-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1055</TotalTime>
  <Words>612</Words>
  <Application>Microsoft Office PowerPoint</Application>
  <PresentationFormat>Předvádění na obrazovce (4:3)</PresentationFormat>
  <Paragraphs>156</Paragraphs>
  <Slides>44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44</vt:i4>
      </vt:variant>
    </vt:vector>
  </HeadingPairs>
  <TitlesOfParts>
    <vt:vector size="45" baseType="lpstr">
      <vt:lpstr>Dánsko-v1</vt:lpstr>
      <vt:lpstr>Snímek 1</vt:lpstr>
      <vt:lpstr>Snímek 2</vt:lpstr>
      <vt:lpstr>Základní údaje</vt:lpstr>
      <vt:lpstr>Snímek 4</vt:lpstr>
      <vt:lpstr>Snímek 5</vt:lpstr>
      <vt:lpstr>Poloha a povrch</vt:lpstr>
      <vt:lpstr>Snímek 7</vt:lpstr>
      <vt:lpstr>Snímek 8</vt:lpstr>
      <vt:lpstr>Administrativní členění</vt:lpstr>
      <vt:lpstr>Snímek 10</vt:lpstr>
      <vt:lpstr>Snímek 11</vt:lpstr>
      <vt:lpstr>Fauna a flóra</vt:lpstr>
      <vt:lpstr>Snímek 13</vt:lpstr>
      <vt:lpstr>Snímek 14</vt:lpstr>
      <vt:lpstr>Podnebí</vt:lpstr>
      <vt:lpstr>Snímek 16</vt:lpstr>
      <vt:lpstr>Snímek 17</vt:lpstr>
      <vt:lpstr>Vodstvo</vt:lpstr>
      <vt:lpstr>Snímek 19</vt:lpstr>
      <vt:lpstr>Snímek 20</vt:lpstr>
      <vt:lpstr>Hospodářství a doprava</vt:lpstr>
      <vt:lpstr>Snímek 22</vt:lpstr>
      <vt:lpstr>Snímek 23</vt:lpstr>
      <vt:lpstr>Snímek 24</vt:lpstr>
      <vt:lpstr>Snímek 25</vt:lpstr>
      <vt:lpstr>Státní zřízení a obyvatelsvo</vt:lpstr>
      <vt:lpstr>Snímek 27</vt:lpstr>
      <vt:lpstr>Snímek 28</vt:lpstr>
      <vt:lpstr>Dějiny a kultura</vt:lpstr>
      <vt:lpstr>Snímek 30</vt:lpstr>
      <vt:lpstr>Snímek 31</vt:lpstr>
      <vt:lpstr>Zajímavosti</vt:lpstr>
      <vt:lpstr>Snímek 33</vt:lpstr>
      <vt:lpstr>Snímek 34</vt:lpstr>
      <vt:lpstr>Otázky</vt:lpstr>
      <vt:lpstr>Doplňte</vt:lpstr>
      <vt:lpstr>Konec</vt:lpstr>
      <vt:lpstr>Reference</vt:lpstr>
      <vt:lpstr>Reference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cejkova</dc:creator>
  <cp:lastModifiedBy>Petra</cp:lastModifiedBy>
  <cp:revision>73</cp:revision>
  <dcterms:created xsi:type="dcterms:W3CDTF">2013-06-14T09:14:46Z</dcterms:created>
  <dcterms:modified xsi:type="dcterms:W3CDTF">2013-12-28T07:33:02Z</dcterms:modified>
</cp:coreProperties>
</file>