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1"/>
  </p:notesMasterIdLst>
  <p:sldIdLst>
    <p:sldId id="317" r:id="rId2"/>
    <p:sldId id="284" r:id="rId3"/>
    <p:sldId id="267" r:id="rId4"/>
    <p:sldId id="343" r:id="rId5"/>
    <p:sldId id="344" r:id="rId6"/>
    <p:sldId id="257" r:id="rId7"/>
    <p:sldId id="289" r:id="rId8"/>
    <p:sldId id="327" r:id="rId9"/>
    <p:sldId id="295" r:id="rId10"/>
    <p:sldId id="288" r:id="rId11"/>
    <p:sldId id="329" r:id="rId12"/>
    <p:sldId id="285" r:id="rId13"/>
    <p:sldId id="324" r:id="rId14"/>
    <p:sldId id="330" r:id="rId15"/>
    <p:sldId id="283" r:id="rId16"/>
    <p:sldId id="307" r:id="rId17"/>
    <p:sldId id="331" r:id="rId18"/>
    <p:sldId id="266" r:id="rId19"/>
    <p:sldId id="332" r:id="rId20"/>
    <p:sldId id="335" r:id="rId21"/>
    <p:sldId id="259" r:id="rId22"/>
    <p:sldId id="333" r:id="rId23"/>
    <p:sldId id="337" r:id="rId24"/>
    <p:sldId id="260" r:id="rId25"/>
    <p:sldId id="323" r:id="rId26"/>
    <p:sldId id="338" r:id="rId27"/>
    <p:sldId id="294" r:id="rId28"/>
    <p:sldId id="308" r:id="rId29"/>
    <p:sldId id="345" r:id="rId30"/>
    <p:sldId id="261" r:id="rId31"/>
    <p:sldId id="336" r:id="rId32"/>
    <p:sldId id="340" r:id="rId33"/>
    <p:sldId id="286" r:id="rId34"/>
    <p:sldId id="353" r:id="rId35"/>
    <p:sldId id="296" r:id="rId36"/>
    <p:sldId id="264" r:id="rId37"/>
    <p:sldId id="346" r:id="rId38"/>
    <p:sldId id="352" r:id="rId39"/>
    <p:sldId id="348" r:id="rId4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2" autoAdjust="0"/>
    <p:restoredTop sz="74436" autoAdjust="0"/>
  </p:normalViewPr>
  <p:slideViewPr>
    <p:cSldViewPr>
      <p:cViewPr>
        <p:scale>
          <a:sx n="50" d="100"/>
          <a:sy n="50" d="100"/>
        </p:scale>
        <p:origin x="-2760" y="-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596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27.9.2013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49369982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geografie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Lucembursko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2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1268760"/>
            <a:ext cx="7620000" cy="52472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467544" y="44624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5100" i="1" cap="none" dirty="0" smtClean="0">
                <a:solidFill>
                  <a:schemeClr val="tx1"/>
                </a:solidFill>
                <a:latin typeface="+mn-lt"/>
              </a:rPr>
              <a:t>Lucembursko</a:t>
            </a:r>
            <a:endParaRPr lang="cs-CZ" sz="5100" i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153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stát, součástí Beneluxu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oficiálně Velkovévodství lucemburské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 Lucemburk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pl-PL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2 586 km² (166. na světě)</a:t>
            </a:r>
            <a:endParaRPr lang="cs-CZ" sz="24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491 775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171 ob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./km²</a:t>
            </a:r>
            <a:endParaRPr lang="cs-CZ" sz="24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euro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lucemburština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němčina, francouzština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/>
          </p:cNvSpPr>
          <p:nvPr/>
        </p:nvSpPr>
        <p:spPr bwMode="auto">
          <a:xfrm>
            <a:off x="1428728" y="3000389"/>
            <a:ext cx="616760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0" name="Picture 2" descr="Soubor:EU location LUX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2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28538410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4" name="Picture 2" descr="Soubor:EU location LUX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2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210267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dělí na dvě dost odlišné části:</a:t>
            </a:r>
          </a:p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Oesling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– část na severu tvoří přibližně třetinu území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státu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(velká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oblasti je pokryta lesy, v okolí řek se nacházejí bažiny a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rašeliniště)</a:t>
            </a: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Gutland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kopcovitá krajina zaujímá střední a jižní část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státu (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rajina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tvořena pískovci, vápenci a dolomity, jsou zde také bohatá naleziště rud. Zdejší půda je úrodná, zejména u řeky Mosely, kde se nachází rozsáhlé vinice.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nadmořská výška se pohybuje mezi 250–300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n. m. (nejvyšší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 celého velkovévodství 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Kneiff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- 560 m.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n. 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pPr marL="136525" indent="0">
              <a:buNone/>
            </a:pPr>
            <a:endParaRPr lang="cs-CZ" sz="2400" dirty="0" smtClean="0"/>
          </a:p>
          <a:p>
            <a:pPr marL="136525" indent="0">
              <a:buNone/>
            </a:pPr>
            <a:endParaRPr lang="cs-CZ" sz="2400" dirty="0" smtClean="0"/>
          </a:p>
          <a:p>
            <a:pPr marL="136525" indent="0">
              <a:buNone/>
            </a:pPr>
            <a:endParaRPr lang="cs-CZ" sz="2400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5" name="Picture 2" descr="http://www.ezilon.com/maps/images/europe/physical-map-of-Luxembourg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2656"/>
            <a:ext cx="4249192" cy="62895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5" name="Picture 2" descr="http://www.ezilon.com/maps/images/europe/physical-map-of-Luxembourg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2656"/>
            <a:ext cx="4249192" cy="62895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061986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rozdělena do tří distriktů nazvaných podle správních středisek:</a:t>
            </a:r>
          </a:p>
          <a:p>
            <a:pPr marL="593725" indent="-457200">
              <a:buFont typeface="+mj-lt"/>
              <a:buAutoNum type="arabicPeriod"/>
            </a:pP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Diekirch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3725" indent="-457200">
              <a:buFont typeface="+mj-lt"/>
              <a:buAutoNum type="arabicPeriod"/>
            </a:pP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Grevenmacher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3725" indent="-457200">
              <a:buFont typeface="+mj-lt"/>
              <a:buAutoNum type="arabicPeriod"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distrikty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dělí na 12 kantonů, které jsou dále rozděleny do celkem 116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komunit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7" name="Picture 2" descr="http://www.ezilon.com/maps/images/europe/Luxembourg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4664"/>
            <a:ext cx="4202142" cy="61425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" name="Picture 2" descr="http://www.ezilon.com/maps/images/europe/Luxembourg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4664"/>
            <a:ext cx="4202142" cy="61425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298028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Ardeny na severu jsou porostlé jehličnatými lesy, v údolích rostou listnaté dřeviny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východě v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Muellerthalu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rozprostírá rozsáhlý bukový les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žije zde prase divoké a různé druhy vysoké zvěře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32772" name="Picture 4" descr="http://upload.wikimedia.org/wikipedia/commons/thumb/3/37/LUX_Check-In_Schalter.jpg/800px-LUX_Check-In_Schal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764704"/>
            <a:ext cx="7259960" cy="544497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611560" y="3000389"/>
            <a:ext cx="763284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Lucemburské letiště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9011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5" name="Picture 4" descr="http://upload.wikimedia.org/wikipedia/commons/thumb/3/37/LUX_Check-In_Schalter.jpg/800px-LUX_Check-In_Schal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764704"/>
            <a:ext cx="7259960" cy="54449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9236662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 patří do západoevropského           kontinentálního klimatického regionu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 lednová teplota přibližně 0 °C, v červenci se pohybuje okolo 17 °C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země ovlivňuje Atlantský oceán, klima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Oeslingu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vlhčí a chladnější než klima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Gutlandu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úhrn ročních srážek činí 700 – 1000 mm, i když někde dosahuje až k 1200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1043608" y="3000389"/>
            <a:ext cx="691276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 descr="http://upload.wikimedia.org/wikipedia/commons/thumb/d/dd/Clerve_Alscheid.jpg/1024px-Clerve_Alschei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773" y="606574"/>
            <a:ext cx="7839285" cy="5879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Venkov v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Alcheid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3" name="Picture 2" descr="http://upload.wikimedia.org/wikipedia/commons/thumb/d/dd/Clerve_Alscheid.jpg/1024px-Clerve_Alschei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773" y="606574"/>
            <a:ext cx="7839285" cy="5879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650374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708525"/>
          </a:xfrm>
        </p:spPr>
        <p:txBody>
          <a:bodyPr/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Lucembursku je bohatá říční síť a až na říčku 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Korn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náleží všechny do povodí největší lucemburské řeky Mosely, která svým tokem vytváří přírodní hranici mezi Lucemburskem a Německem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Mosela má sice největší průtok, ale nejdelší je se 160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 řeka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Sauer (nebo také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Sûre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6626" name="Picture 2" descr="http://upload.wikimedia.org/wikipedia/commons/thumb/e/ed/Edward_Steichen.jpg/304px-Edward_Steich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548680"/>
            <a:ext cx="2895600" cy="5715000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Edward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Steichen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638729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4" name="Picture 2" descr="http://upload.wikimedia.org/wikipedia/commons/thumb/e/ed/Edward_Steichen.jpg/304px-Edward_Steich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548680"/>
            <a:ext cx="289560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6896339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ákladem lucemburského hospodářství je tradiční těžký průmysl a finanční sektor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 má nejvyšší HDP na hlavu v celém světě (přepočteno dle parity kupní síly činil v roce 2004 70 000 $)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emědělská produkce kryje většinu domácí spotřeby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naopak tvoří přes 80 %, v Lucembursku sídlí přes 200 bank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význam má mlékárenství 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pivovarnictví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23554" name="Picture 2" descr="800px-Luxembourg_(city)_-_view_from_Metz_square.jpg (800×36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7620000" cy="3438526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Náměstí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Metz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3218840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4" name="Picture 2" descr="800px-Luxembourg_(city)_-_view_from_Metz_square.jpg (800×36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7620000" cy="34385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6496336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493096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Lucembursko, oficiálně Velkovévodství lucemburské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je od roku 2000 velkovévodou 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Henri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I. de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Luxembourg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(česky Jindřich I. Lucemburský).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ložení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obyvatelstva je velmi pestré, což je dáno vysokou životní úrovní, nízkou nezaměstnaností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ucemburčané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nejpočetnější etnikum (63,1 %), dále pak Portugalci (13,3 %), Italové (4,3 %), Francouzi (4,5 %) a Němci (2,3 %), další menšiny pocházejí ze států Evropské unie (7,3 %) a ze zbytku světa (5,2 %)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87 % obyvatel je římskokatolického vyznání. Zbylých 13 % tvoří protestanti, Židé, muslimové aj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20482" name="Picture 2" descr="http://upload.wikimedia.org/wikipedia/commons/thumb/f/f3/University_luxemburg_lmp_main.jpg/800px-University_luxemburg_lmp_ma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7620000" cy="508635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63284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noProof="0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Lucemburská univerzita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42696481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4" name="Picture 2" descr="http://upload.wikimedia.org/wikipedia/commons/thumb/f/f3/University_luxemburg_lmp_main.jpg/800px-University_luxemburg_lmp_ma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7620000" cy="5086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10436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samostatného Lucemburska počínají vznikem lucemburského hradu, kolem kterého postupně vznikalo středověké město. Lucemburské hrabství vzniklo roku 963 a na vévodství bylo povýšeno roku 1354 Karlem IV. 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trůn se Lucemburkové dostali v roce 1310, kdy se Jan Lucemburský oženil s Eliškou Přemyslovnou. Po dlouhém období nadvlády jiných zemí získalo Lucemburské velkovévodství samostatnost v 19. století.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druhé světové válce stálo Lucemburské velkovévodství u zrodu NATO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OSN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EHS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7410" name="Picture 2" descr="http://upload.wikimedia.org/wikipedia/commons/thumb/b/ba/Luxembourg_City_from_Adolphe_Bridge_01.jpg/800px-Luxembourg_City_from_Adolphe_Bridge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80728"/>
            <a:ext cx="7620000" cy="5076826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755576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Katedrála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Notre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-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Dame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5" name="Picture 2" descr="http://upload.wikimedia.org/wikipedia/commons/thumb/b/ba/Luxembourg_City_from_Adolphe_Bridge_01.jpg/800px-Luxembourg_City_from_Adolphe_Bridge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80728"/>
            <a:ext cx="7620000" cy="5076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098623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 je jedním z nejmenších států Evropy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Lucembursku jsou povinné volby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vzhledem k daňovým úlevám zde zřídila svá sídla řada finančních institucí, včetně Evropské investiční banky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13314" name="Picture 2" descr="http://upload.wikimedia.org/wikipedia/commons/thumb/8/88/JuddMatGaardebounen_Beer.JPG/398px-JuddMatGaardebounen_Be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620688"/>
            <a:ext cx="3790950" cy="5705476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Národní pokrm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0160601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8/88/JuddMatGaardebounen_Beer.JPG/398px-JuddMatGaardebounen_Be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620688"/>
            <a:ext cx="3790950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291306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zřízení, oficiální název a hlavní město Lucemburska?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úřední jazyk v Lucembursku?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mají společného lucemburské a české dějiny?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současný panovník?</a:t>
            </a:r>
          </a:p>
        </p:txBody>
      </p:sp>
    </p:spTree>
    <p:extLst>
      <p:ext uri="{BB962C8B-B14F-4D97-AF65-F5344CB8AC3E}">
        <p14:creationId xmlns="" xmlns:p14="http://schemas.microsoft.com/office/powerpoint/2010/main" val="2734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 . . . . . , jehož historie je těsně spjata s jeho mocnějšími sousedy - . . . . . . . . ., . . . . . . . 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. . . . . . . . . . . , pečlivě střeží svou kulturní identitu a nezávislost. . . . . . . . . . . . . ., nazývané původně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Lucilinburhuc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neboli „ . . . . . . . . . . . „ získalo v roce 963 statut hrabství v rámci Svaté říše římské.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416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Lexikon zemí světa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Kartografie, 2002, 168 s. ISBN 80-701-1698-6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Encyklopedie Zeměpis světa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1999, 512 s. ISBN 80-717-6022-6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Toulky světem: pozoruhodná místa pěti kontinentů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Překlad Martina Vojtová.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Čestlice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2008, 416 s. ISBN 978-80-255-0006-4.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595021"/>
            <a:ext cx="820891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File:Flag_of_Luxembourg.svg. Dostupné z WWW: &lt;http://commons.wikimedia.org/wiki/File:Flag_of_Luxembourg.svg&gt;</a:t>
            </a:r>
          </a:p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File:EU_location_LUX.png. Dostupné z WWW: &lt;http://commons.wikimedia.org/wiki/File:EU_location_LUX.png&gt;</a:t>
            </a:r>
          </a:p>
          <a:p>
            <a:pPr marL="594360" lvl="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/>
            </a:pP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physical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-map-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of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Luxembourg.gif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. Dostupné z WWW: &lt;http://www.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ezilon.com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maps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images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europe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physical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-map-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of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Luxembourg.gif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&gt;</a:t>
            </a:r>
          </a:p>
          <a:p>
            <a:pPr marL="594360" lvl="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/>
            </a:pP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Luxembourg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political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-map.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gif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. Dostupné z WWW: &lt;http://www.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ezilon.com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maps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images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europe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/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Luxembourg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political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-map.</a:t>
            </a:r>
            <a:r>
              <a:rPr lang="cs-CZ" altLang="zh-CN" sz="2400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gif</a:t>
            </a: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&gt;</a:t>
            </a: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endParaRPr lang="cs-CZ" sz="2800" dirty="0" smtClean="0">
              <a:solidFill>
                <a:prstClr val="white"/>
              </a:solidFill>
              <a:latin typeface="Book Antiqua"/>
            </a:endParaRPr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64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484784"/>
            <a:ext cx="8208912" cy="5115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 startAt="5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File:LUX_Check-In_Schalter.jpg. Dostupné z WWW: &lt;http://commons.wikimedia.org/wiki/File:LUX_Check-In_Schalter.jpg&gt;</a:t>
            </a:r>
          </a:p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 startAt="5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File:Clerve_Alscheid.jpg. Dostupné z WWW: &lt;http://commons.wikimedia.org/wiki/File:Clerve_Alscheid.jpg&gt;</a:t>
            </a:r>
          </a:p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 startAt="5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File:Edward_Steichen.jpg. Dostupné z WWW: &lt;http://commons.wikimedia.org/wiki/File:Edward_Steichen.jpg&gt;</a:t>
            </a:r>
          </a:p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 startAt="5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File:Luxembourg_(city)_-_view_from_Metz_square.jpg. Dostupné z WWW: &lt;http://commons.wikimedia.org/wiki/File:Luxembourg_(city)_-_view_from_Metz_square.jpg&gt;</a:t>
            </a:r>
          </a:p>
        </p:txBody>
      </p:sp>
    </p:spTree>
    <p:extLst>
      <p:ext uri="{BB962C8B-B14F-4D97-AF65-F5344CB8AC3E}">
        <p14:creationId xmlns="" xmlns:p14="http://schemas.microsoft.com/office/powerpoint/2010/main" val="95382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595021"/>
            <a:ext cx="8208912" cy="467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 startAt="9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File:University_luxemburg_lmp_main.jpg. Dostupné z WWW: &lt;http://commons.wikimedia.org/wiki/File:University_luxemburg_lmp_main.jpg&gt;</a:t>
            </a:r>
          </a:p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 startAt="9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File:Luxembourg_City_from_Adolphe_Bridge_01.jpg. Dostupné z WWW: &lt;http://commons.wikimedia.org/wiki/File:Luxembourg_City_from_Adolphe_Bridge_01.jpg&gt;</a:t>
            </a:r>
          </a:p>
          <a:p>
            <a:pPr marL="594360" indent="-457200">
              <a:spcBef>
                <a:spcPct val="20000"/>
              </a:spcBef>
              <a:buClr>
                <a:srgbClr val="F9F9F9"/>
              </a:buClr>
              <a:buSzPct val="65000"/>
              <a:buFont typeface="+mj-lt"/>
              <a:buAutoNum type="arabicPeriod" startAt="9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File:JuddMatGaardebounen_Beer.JPG. Dostupné z WWW: &lt;http://commons.wikimedia.org/wiki/File:JuddMatGaardebounen_Beer.JPG&gt;</a:t>
            </a:r>
          </a:p>
        </p:txBody>
      </p:sp>
    </p:spTree>
    <p:extLst>
      <p:ext uri="{BB962C8B-B14F-4D97-AF65-F5344CB8AC3E}">
        <p14:creationId xmlns="" xmlns:p14="http://schemas.microsoft.com/office/powerpoint/2010/main" val="16464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1252</TotalTime>
  <Words>607</Words>
  <Application>Microsoft Office PowerPoint</Application>
  <PresentationFormat>Předvádění na obrazovce (4:3)</PresentationFormat>
  <Paragraphs>145</Paragraphs>
  <Slides>39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Dánsko-v1</vt:lpstr>
      <vt:lpstr>Snímek 1</vt:lpstr>
      <vt:lpstr>Snímek 2</vt:lpstr>
      <vt:lpstr>Základní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a doprava</vt:lpstr>
      <vt:lpstr>Snímek 22</vt:lpstr>
      <vt:lpstr>Snímek 23</vt:lpstr>
      <vt:lpstr>Státní zřízení a obyvatelstvo</vt:lpstr>
      <vt:lpstr>Snímek 25</vt:lpstr>
      <vt:lpstr>Snímek 26</vt:lpstr>
      <vt:lpstr>Dějiny a kultura</vt:lpstr>
      <vt:lpstr>Snímek 28</vt:lpstr>
      <vt:lpstr>Snímek 29</vt:lpstr>
      <vt:lpstr>Zajímavosti</vt:lpstr>
      <vt:lpstr>Snímek 31</vt:lpstr>
      <vt:lpstr>Snímek 32</vt:lpstr>
      <vt:lpstr>Otázky</vt:lpstr>
      <vt:lpstr>Doplň</vt:lpstr>
      <vt:lpstr>Konec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Richard</cp:lastModifiedBy>
  <cp:revision>157</cp:revision>
  <dcterms:created xsi:type="dcterms:W3CDTF">2012-11-12T18:10:21Z</dcterms:created>
  <dcterms:modified xsi:type="dcterms:W3CDTF">2013-09-27T11:23:26Z</dcterms:modified>
</cp:coreProperties>
</file>