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62" r:id="rId3"/>
    <p:sldId id="257" r:id="rId4"/>
    <p:sldId id="265" r:id="rId5"/>
    <p:sldId id="258" r:id="rId6"/>
    <p:sldId id="259" r:id="rId7"/>
    <p:sldId id="267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67" autoAdjust="0"/>
  </p:normalViewPr>
  <p:slideViewPr>
    <p:cSldViewPr>
      <p:cViewPr>
        <p:scale>
          <a:sx n="66" d="100"/>
          <a:sy n="66" d="100"/>
        </p:scale>
        <p:origin x="-636" y="8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F1D2B568-4B1F-4CA1-BD53-D5DA611CA881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F5E3212E-67A6-4697-9B73-1AAC36E78C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DF3ED7F-A750-4109-9489-05D9829B3904}" type="datetimeFigureOut">
              <a:rPr lang="cs-CZ"/>
              <a:pPr>
                <a:defRPr/>
              </a:pPr>
              <a:t>11.8.2014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D7DEA2B-39F4-4611-B0A8-641D9D263E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9D3E66-F190-4BC5-A0B9-28096EE44C8C}" type="datetimeFigureOut">
              <a:rPr lang="en-US"/>
              <a:pPr>
                <a:defRPr/>
              </a:pPr>
              <a:t>8/11/2014</a:t>
            </a:fld>
            <a:endParaRPr lang="en-US" dirty="0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1A5FCE-6120-4748-A687-84ACFE41658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0EA8562-79D3-4B29-839C-5911634A527C}" type="datetimeFigureOut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D1F3364-7D2E-473F-B2CB-D75905AD5E3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459E14-2E79-424B-9B75-80CF14A1B37D}" type="datetimeFigureOut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A95ED5-5A3E-4E1D-98D1-65D7259A18C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112A89-B794-40DA-B1FE-458F35E6A3C5}" type="datetimeFigureOut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08A281-F227-4640-A4F8-45BFEE60C4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B1A460-6FE1-4067-A5E5-01192ECF5B27}" type="datetimeFigureOut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D67C2E-B4B0-4674-9ACB-607375307D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9A07643-34AE-45A0-BA15-02394F0B0A43}" type="datetimeFigureOut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E918B86-7CF1-41A0-96BD-54C7B9C3D82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338C2-4A9F-44C5-88AF-414628E937A5}" type="datetimeFigureOut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E18661-9BED-4159-813F-AD261A4A1E5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2EE1696-9219-4717-8020-4F087DFF15E7}" type="datetimeFigureOut">
              <a:rPr lang="en-US"/>
              <a:pPr>
                <a:defRPr/>
              </a:pPr>
              <a:t>8/11/2014</a:t>
            </a:fld>
            <a:endParaRPr lang="en-US" dirty="0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2B822BE-9E9D-420C-86A9-A7BA27832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F139205-1C45-4B8E-BF52-5747BB25A6E7}" type="datetimeFigureOut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3E1C187-C401-4D21-B270-D1A210CF767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5DB61-5D9F-4734-95FA-FD25B13B0E76}" type="datetimeFigureOut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1FD7-C6DD-48D3-A488-87DEAAEB8B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5BDFCC-8867-4EEB-AA0C-BE14DDA84D1E}" type="datetimeFigureOut">
              <a:rPr lang="en-US"/>
              <a:pPr>
                <a:defRPr/>
              </a:pPr>
              <a:t>8/11/2014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0DADF4-2A4F-4ACC-A1FC-DC21F0A77D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9BC7AC8-5764-4DC7-83C6-AD505022D677}" type="datetimeFigureOut">
              <a:rPr lang="en-US"/>
              <a:pPr>
                <a:defRPr/>
              </a:pPr>
              <a:t>8/11/2014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9E7BDB5-E767-458F-9035-F248AD2A4A7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6FB833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C0E5A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F3AABE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etwork.cz/images/download/Pojmoslovi_text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781300"/>
            <a:ext cx="7772400" cy="822325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sz="2200" i="1" dirty="0" smtClean="0"/>
              <a:t/>
            </a:r>
            <a:br>
              <a:rPr lang="cs-CZ" sz="2200" i="1" dirty="0" smtClean="0"/>
            </a:br>
            <a:r>
              <a:rPr lang="cs-CZ" dirty="0" smtClean="0"/>
              <a:t>VY_32_INOVACE_SA4A_1</a:t>
            </a:r>
            <a:br>
              <a:rPr lang="cs-CZ" dirty="0" smtClean="0"/>
            </a:br>
            <a:r>
              <a:rPr lang="cs-CZ" dirty="0" smtClean="0"/>
              <a:t>DUM 1.</a:t>
            </a:r>
            <a:br>
              <a:rPr lang="cs-CZ" dirty="0" smtClean="0"/>
            </a:br>
            <a:r>
              <a:rPr lang="cs-CZ" dirty="0" smtClean="0"/>
              <a:t>„</a:t>
            </a:r>
            <a:r>
              <a:rPr lang="cs-CZ" sz="3200" kern="50" dirty="0" smtClean="0"/>
              <a:t>oblasti aktivit pro práci s cílovou skupinou“</a:t>
            </a:r>
            <a:endParaRPr lang="cs-CZ" dirty="0" smtClean="0"/>
          </a:p>
        </p:txBody>
      </p:sp>
      <p:grpSp>
        <p:nvGrpSpPr>
          <p:cNvPr id="15362" name="Skupina 1"/>
          <p:cNvGrpSpPr>
            <a:grpSpLocks/>
          </p:cNvGrpSpPr>
          <p:nvPr/>
        </p:nvGrpSpPr>
        <p:grpSpPr bwMode="auto">
          <a:xfrm>
            <a:off x="2001838" y="587375"/>
            <a:ext cx="6530975" cy="715963"/>
            <a:chOff x="0" y="0"/>
            <a:chExt cx="6521450" cy="762000"/>
          </a:xfrm>
        </p:grpSpPr>
        <p:pic>
          <p:nvPicPr>
            <p:cNvPr id="15364" name="Picture 0" descr="MSMT_logolink_bez_vl_a_sloganu.ai"/>
            <p:cNvPicPr>
              <a:picLocks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0" y="0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5" name="obrázek 2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369322" y="153119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5363" name="obrázek 2" descr="MSMT_slogan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28975" y="134143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288" y="942975"/>
          <a:ext cx="7993062" cy="57769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0716"/>
                <a:gridCol w="5522171"/>
              </a:tblGrid>
              <a:tr h="35632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 školy: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Střední škola sociální PERSPEKTIVA a Vyšší odborná škola, s.r.o.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Adresa:  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Mírová 218/6, Dubí III Pozorka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Název projektu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KLÍČE K POZNÁVÁNÍ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02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Registrační číslo projektu: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CZ.1.07/1.5.00/34.0928</a:t>
                      </a:r>
                      <a:endParaRPr lang="cs-CZ" sz="11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 </a:t>
                      </a:r>
                      <a:endParaRPr lang="cs-CZ" sz="11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2576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Šablona: 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III/2  Inovace a zkvalitnění výuky prostřednictvím ICT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978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Název a číslo materiálu: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VY_32_INOVACE_SA4A_1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TÉMA </a:t>
                      </a:r>
                      <a:r>
                        <a:rPr lang="cs-CZ" sz="1000" kern="50" dirty="0">
                          <a:effectLst/>
                        </a:rPr>
                        <a:t>SADY: Sociální aktivity s dětmi a mládeží ze sociálně vyloučených lokalit</a:t>
                      </a:r>
                      <a:endParaRPr lang="cs-CZ" sz="11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NÁZEV: </a:t>
                      </a:r>
                      <a:r>
                        <a:rPr lang="cs-CZ" sz="1100" b="1" kern="50" dirty="0" smtClean="0"/>
                        <a:t>Oblasti aktivit pro práci s cílovou skupinou</a:t>
                      </a:r>
                      <a:endParaRPr lang="cs-CZ" sz="1100" b="1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Vytvořeno: 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228600" hangingPunct="0">
                        <a:spcAft>
                          <a:spcPts val="0"/>
                        </a:spcAft>
                      </a:pP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1. 10. 2013</a:t>
                      </a:r>
                      <a:endParaRPr lang="cs-CZ" sz="10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Mgr. Tomáš Vorochta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Vyučovací předmět: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Tvořivá dramatika / navazuje na předmět Dramatická výchova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100" kern="5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</a:rPr>
                        <a:t>IV. SOŠ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4394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Didaktický učební materiál je určen pro žáky maturitních oborů SOŠ.  Vychází z průřezového tématu ČLOVĚK A SVĚT PRÁCE. Je zaměřen na získání dovedností potřebných k tvorbě volnočasových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pro nízkoprahová zařízení pro děti a mládež s využitím ICT techniky.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připravuje na realizaci sociálních aktivit s vybranou cílovou skupinou, materiál obsahuje základní informace pro tuto přípravu, úkoly pro žáka. Žák využívá při práci ICT,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splněné úkoly zaznamenané v pracovním listu a prezentuje spolužákům pomocí interaktivní tabule; prezentace záznamů slouží jako podklad k diskuzi, zajímavé podněty z diskuze žák zaznamenává pomocí interaktivní tabule.</a:t>
                      </a:r>
                      <a:endParaRPr kumimoji="0"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417" marR="60417" marT="0" marB="0"/>
                </a:tc>
              </a:tr>
              <a:tr h="52265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styčné oblasti,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nízkoprahová zařízení pro děti a mládež, 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altLang="cs-CZ" sz="1000" dirty="0" smtClean="0"/>
                        <a:t>standardy kvality sociálních služeb, </a:t>
                      </a:r>
                      <a:r>
                        <a:rPr lang="cs-CZ" sz="1000" dirty="0" smtClean="0"/>
                        <a:t>sociální prevence, sociální vyloučení, </a:t>
                      </a:r>
                      <a:endParaRPr lang="cs-CZ" altLang="cs-CZ" sz="1000" dirty="0" smtClean="0"/>
                    </a:p>
                  </a:txBody>
                  <a:tcPr marL="60417" marR="60417" marT="0" marB="0"/>
                </a:tc>
              </a:tr>
              <a:tr h="106753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Výsledky vzdělávání dle RVP: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Navrhuje průpravné hry a cvičení pro děti a mládež. </a:t>
                      </a:r>
                    </a:p>
                    <a:p>
                      <a:pPr hangingPunct="0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Spolupodílí se na tvorbě a na realizaci projektu týmového představení; naplánuje, připraví finální projekt a realizuje své vlastní představení určené k aktivní komunikaci s divákem/klientem; přijímá zodpovědnost za inscenaci jako výsledek procesu společné tvorby; ovládá základní divadelní propriety; dokáže se prezentovat v různých situacích ve skupině; prozkoumává témata z více úhlů pohledu a pojmenovává hlavní téma a konflikt.</a:t>
                      </a:r>
                      <a:endParaRPr lang="cs-CZ" sz="1000" dirty="0"/>
                    </a:p>
                  </a:txBody>
                  <a:tcPr marL="60417" marR="60417" marT="0" marB="0"/>
                </a:tc>
              </a:tr>
              <a:tr h="17816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Typ interakce: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Kombinované 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  <a:tr h="17336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solidFill>
                            <a:schemeClr val="tx1"/>
                          </a:solidFill>
                          <a:effectLst/>
                        </a:rPr>
                        <a:t>Druh výukového zdroje: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Výukové</a:t>
                      </a:r>
                      <a:r>
                        <a:rPr kumimoji="0" lang="cs-CZ" sz="1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materiály</a:t>
                      </a:r>
                      <a:endParaRPr lang="cs-CZ" sz="11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 </a:t>
                      </a:r>
                      <a:endParaRPr lang="cs-CZ" sz="11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0417" marR="60417" marT="0" marB="0"/>
                </a:tc>
              </a:tr>
            </a:tbl>
          </a:graphicData>
        </a:graphic>
      </p:graphicFrame>
      <p:grpSp>
        <p:nvGrpSpPr>
          <p:cNvPr id="17459" name="Skupina 1"/>
          <p:cNvGrpSpPr>
            <a:grpSpLocks/>
          </p:cNvGrpSpPr>
          <p:nvPr/>
        </p:nvGrpSpPr>
        <p:grpSpPr bwMode="auto">
          <a:xfrm>
            <a:off x="1641475" y="115888"/>
            <a:ext cx="6530975" cy="715962"/>
            <a:chOff x="0" y="0"/>
            <a:chExt cx="6521450" cy="762000"/>
          </a:xfrm>
        </p:grpSpPr>
        <p:pic>
          <p:nvPicPr>
            <p:cNvPr id="17461" name="Picture 0" descr="MSMT_logolink_bez_vl_a_sloganu.ai"/>
            <p:cNvPicPr>
              <a:picLocks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0" y="0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7462" name="obrázek 2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369322" y="153119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7460" name="obrázek 2" descr="MSMT_slogan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28975" y="908050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3827463" cy="2889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b="1" dirty="0"/>
              <a:t>PRACOVNÍ </a:t>
            </a:r>
            <a:r>
              <a:rPr lang="cs-CZ" sz="1200" b="1" dirty="0" smtClean="0"/>
              <a:t>TEXT </a:t>
            </a:r>
            <a:r>
              <a:rPr lang="cs-CZ" sz="1200" b="1" dirty="0"/>
              <a:t>PRO ŽÁKA</a:t>
            </a:r>
            <a:r>
              <a:rPr lang="cs-CZ" sz="1200" b="1" dirty="0" smtClean="0"/>
              <a:t>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388" y="981075"/>
            <a:ext cx="8280400" cy="540067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i="1" dirty="0" smtClean="0"/>
              <a:t>ZÁKLADNÍ INFORMACE: Aktivity, které budete připravovat pro děti a mládež ze sociálně vyloučených lokalit budou realizovány ve spolupráci s Nízkoprahovými zařízeními pro děti a mládež (NZDM), popřípadě s organizacemi, které také splňují </a:t>
            </a:r>
            <a:r>
              <a:rPr lang="cs-CZ" sz="1200" b="1" i="1" dirty="0"/>
              <a:t>S</a:t>
            </a:r>
            <a:r>
              <a:rPr lang="cs-CZ" altLang="cs-CZ" sz="1200" b="1" i="1" dirty="0" smtClean="0"/>
              <a:t>tandardy </a:t>
            </a:r>
            <a:r>
              <a:rPr lang="cs-CZ" altLang="cs-CZ" sz="1200" b="1" i="1" dirty="0"/>
              <a:t>kvality sociálních </a:t>
            </a:r>
            <a:r>
              <a:rPr lang="cs-CZ" altLang="cs-CZ" sz="1200" b="1" i="1" dirty="0" smtClean="0"/>
              <a:t>služeb.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altLang="cs-CZ" sz="1400" b="1" i="1" dirty="0" smtClean="0">
              <a:solidFill>
                <a:srgbClr val="0070C0"/>
              </a:solidFill>
            </a:endParaRP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1400" b="1" dirty="0" smtClean="0"/>
              <a:t>     </a:t>
            </a:r>
            <a:r>
              <a:rPr lang="cs-CZ" altLang="cs-CZ" sz="1200" b="1" dirty="0" smtClean="0"/>
              <a:t>SEZNAMTE SE S TÍMTO TEXTEM: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altLang="cs-CZ" sz="12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altLang="cs-CZ" sz="1200" b="1" dirty="0" smtClean="0"/>
              <a:t>     </a:t>
            </a:r>
            <a:r>
              <a:rPr lang="cs-CZ" altLang="cs-CZ" sz="1200" b="1" u="sng" dirty="0" smtClean="0"/>
              <a:t>Nízkoprahové </a:t>
            </a:r>
            <a:r>
              <a:rPr lang="cs-CZ" altLang="cs-CZ" sz="1200" b="1" u="sng" dirty="0"/>
              <a:t>zařízení pro děti a </a:t>
            </a:r>
            <a:r>
              <a:rPr lang="cs-CZ" altLang="cs-CZ" sz="1200" b="1" u="sng" dirty="0" smtClean="0"/>
              <a:t>mládež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     Nízkoprahová </a:t>
            </a:r>
            <a:r>
              <a:rPr lang="cs-CZ" sz="1200" b="1" dirty="0"/>
              <a:t>zařízení pro děti a mládež poskytují ambulantní, popřípadě terénní služby dětem </a:t>
            </a:r>
            <a:endParaRPr lang="cs-CZ" sz="12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 </a:t>
            </a:r>
            <a:r>
              <a:rPr lang="cs-CZ" sz="1200" b="1" dirty="0" smtClean="0"/>
              <a:t>   ve </a:t>
            </a:r>
            <a:r>
              <a:rPr lang="cs-CZ" sz="1200" b="1" dirty="0"/>
              <a:t>věku od </a:t>
            </a:r>
            <a:r>
              <a:rPr lang="cs-CZ" sz="1200" b="1" dirty="0" smtClean="0"/>
              <a:t>6. </a:t>
            </a:r>
            <a:r>
              <a:rPr lang="cs-CZ" sz="1200" b="1" dirty="0"/>
              <a:t>do </a:t>
            </a:r>
            <a:r>
              <a:rPr lang="cs-CZ" sz="1200" b="1" dirty="0" smtClean="0"/>
              <a:t>26. </a:t>
            </a:r>
            <a:r>
              <a:rPr lang="cs-CZ" sz="1200" b="1" dirty="0"/>
              <a:t>let </a:t>
            </a:r>
            <a:r>
              <a:rPr lang="cs-CZ" sz="1200" b="1" dirty="0" smtClean="0"/>
              <a:t>ohroženým společensky </a:t>
            </a:r>
            <a:r>
              <a:rPr lang="cs-CZ" sz="1200" b="1" dirty="0"/>
              <a:t>nežádoucími jevy. </a:t>
            </a:r>
            <a:endParaRPr lang="cs-CZ" sz="1200" b="1" dirty="0" smtClean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8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28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1200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sz="12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      </a:t>
            </a:r>
            <a:endParaRPr lang="cs-CZ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538" cy="417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b="1" dirty="0"/>
              <a:t>PRACOVNÍ TEXT PRO ŽÁKA: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5175"/>
            <a:ext cx="7467600" cy="570865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/>
              <a:t>Cílem služby </a:t>
            </a:r>
            <a:endParaRPr lang="cs-CZ" sz="1200" b="1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je </a:t>
            </a:r>
            <a:r>
              <a:rPr lang="cs-CZ" sz="1200" b="1" dirty="0"/>
              <a:t>zlepšit kvalitu jejich života předcházením nebo snížením sociálních a zdravotních rizik souvisejících se způsobem jejich života, umožnit jim lépe se orientovat v jejich sociálním prostředí a vytvářet podmínky k řešení jejich nepříznivé sociální situace. Služba může být poskytována osobám anonymně.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1200" b="1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/>
              <a:t>Služby sociální prevence napomáhají zabránit sociálnímu vyloučení osob,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      které </a:t>
            </a:r>
            <a:r>
              <a:rPr lang="cs-CZ" sz="1200" b="1" dirty="0"/>
              <a:t>jsou tímto ohroženy pro krizovou sociální situaci, životní návyky </a:t>
            </a:r>
            <a:r>
              <a:rPr lang="cs-CZ" sz="1200" b="1" dirty="0" smtClean="0"/>
              <a:t>a </a:t>
            </a:r>
            <a:r>
              <a:rPr lang="cs-CZ" sz="1200" b="1" dirty="0"/>
              <a:t>způsob </a:t>
            </a:r>
            <a:r>
              <a:rPr lang="cs-CZ" sz="1200" b="1" dirty="0" smtClean="0"/>
              <a:t>života vedoucí </a:t>
            </a:r>
            <a:r>
              <a:rPr lang="cs-CZ" sz="1200" b="1" dirty="0"/>
              <a:t>ke konfliktu se společností,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 smtClean="0"/>
              <a:t>      sociálně </a:t>
            </a:r>
            <a:r>
              <a:rPr lang="cs-CZ" sz="1200" b="1" dirty="0"/>
              <a:t>znevýhodňující prostředí a ohrožení práv a oprávněných zájmů </a:t>
            </a:r>
            <a:endParaRPr lang="cs-CZ" sz="1200" b="1" dirty="0" smtClean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 </a:t>
            </a:r>
            <a:r>
              <a:rPr lang="cs-CZ" sz="1200" b="1" dirty="0" smtClean="0"/>
              <a:t>     trestnou </a:t>
            </a:r>
            <a:r>
              <a:rPr lang="cs-CZ" sz="1200" b="1" dirty="0"/>
              <a:t>činností jiné fyzické osoby.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"/>
              <a:buNone/>
              <a:defRPr/>
            </a:pPr>
            <a:endParaRPr lang="cs-CZ" sz="1200" b="1" dirty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 smtClean="0"/>
              <a:t>     </a:t>
            </a:r>
            <a:r>
              <a:rPr lang="cs-CZ" sz="1200" b="1" u="sng" dirty="0" smtClean="0"/>
              <a:t>Cílem  a posláním služeb </a:t>
            </a:r>
            <a:r>
              <a:rPr lang="cs-CZ" sz="1200" b="1" u="sng" dirty="0"/>
              <a:t>sociální prevence </a:t>
            </a:r>
            <a:r>
              <a:rPr lang="cs-CZ" sz="1200" b="1" u="sng" dirty="0" smtClean="0"/>
              <a:t>je tedy </a:t>
            </a:r>
            <a:r>
              <a:rPr lang="cs-CZ" sz="1200" b="1" u="sng" dirty="0"/>
              <a:t>napomáhat osobám k překonání jejich nepříznivé sociální situace a chránit společnost před vznikem a šířením nežádoucích společenských jevů.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6130925" cy="4191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400" b="1" dirty="0"/>
              <a:t>PRACOVNÍ TEXT PRO ŽÁKA: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692150"/>
            <a:ext cx="80645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200" b="1" dirty="0"/>
              <a:t>Sociální služba </a:t>
            </a:r>
            <a:r>
              <a:rPr lang="cs-CZ" sz="1200" b="1" dirty="0" smtClean="0"/>
              <a:t>obsahuje </a:t>
            </a:r>
            <a:r>
              <a:rPr lang="cs-CZ" sz="1200" b="1" dirty="0"/>
              <a:t>tyto základní </a:t>
            </a:r>
            <a:r>
              <a:rPr lang="cs-CZ" sz="1200" b="1" dirty="0" smtClean="0"/>
              <a:t>činnosti (aktivity):</a:t>
            </a:r>
            <a:endParaRPr lang="cs-CZ" sz="1200" b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a) výchovné, vzdělávací a aktivizační </a:t>
            </a:r>
            <a:r>
              <a:rPr lang="cs-CZ" sz="1200" b="1" dirty="0" smtClean="0"/>
              <a:t>činnosti </a:t>
            </a:r>
            <a:r>
              <a:rPr lang="cs-CZ" sz="1200" b="1" i="1" dirty="0" smtClean="0"/>
              <a:t>(zajištění podmínek pro společensky přijatelné volnočasové aktivity, pracovně výchovná práce s dětmi, nácvik a upevňování motorických, psychických a sociálních schopností a dovedností, zajištění podmínek pro přiměřené vzdělávání),</a:t>
            </a:r>
            <a:endParaRPr lang="cs-CZ" sz="1200" b="1" i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b) zprostředkování kontaktu se společenským </a:t>
            </a:r>
            <a:r>
              <a:rPr lang="cs-CZ" sz="1200" b="1" dirty="0" smtClean="0"/>
              <a:t>prostředím </a:t>
            </a:r>
            <a:r>
              <a:rPr lang="cs-CZ" sz="1200" b="1" i="1" dirty="0" smtClean="0"/>
              <a:t>(aktivity umožňující lepší orientaci ve vztazích odehrávajících se ve společenském prostředí),</a:t>
            </a:r>
            <a:endParaRPr lang="cs-CZ" sz="1200" b="1" i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c) sociálně terapeutické </a:t>
            </a:r>
            <a:r>
              <a:rPr lang="cs-CZ" sz="1200" b="1" dirty="0" smtClean="0"/>
              <a:t>činnosti </a:t>
            </a:r>
            <a:r>
              <a:rPr lang="cs-CZ" sz="1200" b="1" i="1" dirty="0" smtClean="0"/>
              <a:t>(aktivity podporující sociální schopnosti a dovednosti, které povedou k začleňování do společnosti),</a:t>
            </a:r>
            <a:endParaRPr lang="cs-CZ" sz="1200" b="1" i="1" dirty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200" b="1" dirty="0"/>
              <a:t>d) pomoc při uplatňování práv, oprávněných zájmů a při obstarávání osobních </a:t>
            </a:r>
            <a:r>
              <a:rPr lang="cs-CZ" sz="1200" b="1" dirty="0" smtClean="0"/>
              <a:t>záležitostí </a:t>
            </a:r>
            <a:r>
              <a:rPr lang="cs-CZ" sz="1200" b="1" i="1" dirty="0" smtClean="0"/>
              <a:t>(pomoc při vyřizování běžných záležitostí, nebo obnovení a upevňování kontaktů s rodinou a blízkými klienta).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7467600" cy="5048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Úkoly - zadání pro </a:t>
            </a:r>
            <a:r>
              <a:rPr lang="cs-CZ" dirty="0" smtClean="0"/>
              <a:t>žáka</a:t>
            </a:r>
            <a:endParaRPr lang="cs-CZ" dirty="0"/>
          </a:p>
        </p:txBody>
      </p:sp>
      <p:graphicFrame>
        <p:nvGraphicFramePr>
          <p:cNvPr id="21523" name="Group 19"/>
          <p:cNvGraphicFramePr>
            <a:graphicFrameLocks noGrp="1"/>
          </p:cNvGraphicFramePr>
          <p:nvPr>
            <p:ph sz="quarter" idx="1"/>
          </p:nvPr>
        </p:nvGraphicFramePr>
        <p:xfrm>
          <a:off x="250825" y="765175"/>
          <a:ext cx="8353425" cy="5402263"/>
        </p:xfrm>
        <a:graphic>
          <a:graphicData uri="http://schemas.openxmlformats.org/drawingml/2006/table">
            <a:tbl>
              <a:tblPr/>
              <a:tblGrid>
                <a:gridCol w="8353425"/>
              </a:tblGrid>
              <a:tr h="4587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Úkoly - zadání pro žáka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 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765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Na internetu nalezněte informace o sociálně vyloučených lokalitách-uveďte stručně pět znaků těchto lokalit; zaznamenejte do  Pracovního listu.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61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Pečlivě si přečtěte Pracovní text zaměřený na cíle a poslání nízkoprahových zařízení pro děti a mládež a porovnejte je  s očekávanými výsledky vzdělávání předmětu Tvořivá dramati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ka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a Dramatická výchova  </a:t>
                      </a:r>
                      <a:r>
                        <a:rPr kumimoji="0" lang="cs-CZ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(pokud je nemáte k dispozici ve třídě, pak naleznete v ŠVP školy).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Vašim úkolem je najít a zapsat styčné oblasti (témata), ve kterých se předmět Dramatická výchova protíná s posláním, cíli  a s aktivitami NZDM a jejich klientů.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Nalezené oblasti  zapište stručně do  Pracovního listu.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855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Splněné úkoly zaznamenané v Pracovním listu následně prezentujte spolužákům pomocí interaktivní tabule. 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Při prezentaci se zaměřte i na odůvodnění vašeho výběru. 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Vaše prezentace záznamů slouží jako podklad k následné diskuzi, tu zorganizujte (při organizaci diskuze se řiďte pokyny vyučujícího). 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917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 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Zajímavé podněty z diskuze (někdy postačí i pouhé doplnění, či zvýraznění) zaznamenejte do Pracovního listu; pro záznam podnětů můžete využít pestré nabídky programů interaktivní tabule.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7467600" cy="5048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Pracovní list žáka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179388" y="765175"/>
          <a:ext cx="8208962" cy="5943600"/>
        </p:xfrm>
        <a:graphic>
          <a:graphicData uri="http://schemas.openxmlformats.org/drawingml/2006/table">
            <a:tbl>
              <a:tblPr/>
              <a:tblGrid>
                <a:gridCol w="8208962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 Pracovní list žáka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554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Doplňte: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Znaky sociálně vyloučených lokalit: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…………………..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2. …………………….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3. …………………..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4. ……………………..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5. ……………………………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61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Arial" charset="0"/>
                        </a:rPr>
                        <a:t>Nalezené styčné oblasti (společná témata) mezi cíli a posláním nízkoprahových zařízení a našimi předměty: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939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Times New Roman" pitchFamily="18" charset="0"/>
                        </a:rPr>
                        <a:t>Získané podněty z diskuze o tomto tématu: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Schoolbook" pitchFamily="18" charset="0"/>
                          <a:cs typeface="Times New Roman" pitchFamily="18" charset="0"/>
                          <a:sym typeface="Wingdings" pitchFamily="2" charset="2"/>
                        </a:rPr>
                        <a:t>  ……………………………                                                                             ……………………………..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Schoolbook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388" y="404813"/>
            <a:ext cx="8569325" cy="1108075"/>
          </a:xfrm>
          <a:prstGeom prst="rect">
            <a:avLst/>
          </a:prstGeom>
        </p:spPr>
        <p:txBody>
          <a:bodyPr>
            <a:spAutoFit/>
          </a:bodyPr>
          <a:lstStyle/>
          <a:p>
            <a:pPr hangingPunct="0">
              <a:defRPr/>
            </a:pPr>
            <a:r>
              <a:rPr lang="cs-CZ" sz="1200" i="1" dirty="0">
                <a:latin typeface="+mn-lt"/>
              </a:rPr>
              <a:t>Zdroj:</a:t>
            </a:r>
            <a:endParaRPr lang="cs-CZ" dirty="0">
              <a:solidFill>
                <a:srgbClr val="FF0000"/>
              </a:solidFill>
              <a:latin typeface="+mn-lt"/>
            </a:endParaRPr>
          </a:p>
          <a:p>
            <a:pPr hangingPunct="0">
              <a:defRPr/>
            </a:pPr>
            <a:r>
              <a:rPr lang="cs-CZ" sz="1200" i="1" dirty="0">
                <a:latin typeface="+mn-lt"/>
              </a:rPr>
              <a:t>Pojmosloví </a:t>
            </a:r>
            <a:r>
              <a:rPr lang="cs-CZ" sz="1200" i="1" dirty="0">
                <a:latin typeface="+mn-lt"/>
              </a:rPr>
              <a:t>nízkoprahových zařízení pro děti a mládež.</a:t>
            </a:r>
            <a:r>
              <a:rPr lang="cs-CZ" sz="1200" dirty="0">
                <a:latin typeface="+mn-lt"/>
              </a:rPr>
              <a:t> In: </a:t>
            </a:r>
            <a:r>
              <a:rPr lang="cs-CZ" sz="1200" i="1" dirty="0">
                <a:latin typeface="+mn-lt"/>
              </a:rPr>
              <a:t>www.streetwork.cz</a:t>
            </a:r>
            <a:r>
              <a:rPr lang="cs-CZ" sz="1200" dirty="0">
                <a:latin typeface="+mn-lt"/>
              </a:rPr>
              <a:t> [online]. 2008. vyd. Praha [cit. 2013-09-02]. Dostupné z: </a:t>
            </a:r>
            <a:r>
              <a:rPr lang="cs-CZ" sz="1200" u="sng" dirty="0">
                <a:solidFill>
                  <a:srgbClr val="0070C0"/>
                </a:solidFill>
                <a:latin typeface="+mn-lt"/>
                <a:hlinkClick r:id="rId2"/>
              </a:rPr>
              <a:t>http</a:t>
            </a:r>
            <a:r>
              <a:rPr lang="cs-CZ" sz="1200" u="sng" dirty="0">
                <a:solidFill>
                  <a:srgbClr val="0070C0"/>
                </a:solidFill>
                <a:latin typeface="+mn-lt"/>
                <a:hlinkClick r:id="rId2"/>
              </a:rPr>
              <a:t>://</a:t>
            </a:r>
            <a:r>
              <a:rPr lang="cs-CZ" sz="1200" u="sng" dirty="0">
                <a:solidFill>
                  <a:srgbClr val="0070C0"/>
                </a:solidFill>
                <a:latin typeface="+mn-lt"/>
                <a:hlinkClick r:id="rId2"/>
              </a:rPr>
              <a:t>www.streetwork.cz/images/download/Pojmoslovi_text.pdf</a:t>
            </a:r>
            <a:endParaRPr lang="cs-CZ" sz="1200" u="sng" dirty="0">
              <a:solidFill>
                <a:srgbClr val="0070C0"/>
              </a:solidFill>
              <a:latin typeface="+mn-lt"/>
            </a:endParaRPr>
          </a:p>
          <a:p>
            <a:pPr hangingPunct="0">
              <a:defRPr/>
            </a:pPr>
            <a:endParaRPr lang="cs-CZ" sz="1200" dirty="0">
              <a:solidFill>
                <a:schemeClr val="bg2">
                  <a:lumMod val="75000"/>
                </a:schemeClr>
              </a:solidFill>
            </a:endParaRPr>
          </a:p>
          <a:p>
            <a:pPr hangingPunct="0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1215</TotalTime>
  <Words>789</Words>
  <Application>Microsoft Office PowerPoint</Application>
  <PresentationFormat>On-screen Show (4:3)</PresentationFormat>
  <Paragraphs>112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8</vt:i4>
      </vt:variant>
    </vt:vector>
  </HeadingPairs>
  <TitlesOfParts>
    <vt:vector size="26" baseType="lpstr">
      <vt:lpstr>Arial</vt:lpstr>
      <vt:lpstr>Century Schoolbook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Arkýř</vt:lpstr>
      <vt:lpstr>  VY_32_INOVACE_SA4A_1 DUM 1. „OBLASTI AKTIVIT PRO PRÁCI S CÍLOVOU SKUPINOU“</vt:lpstr>
      <vt:lpstr>Snímek 2</vt:lpstr>
      <vt:lpstr>PRACOVNÍ TEXT PRO ŽÁKA:</vt:lpstr>
      <vt:lpstr>PRACOVNÍ TEXT PRO ŽÁKA:</vt:lpstr>
      <vt:lpstr>PRACOVNÍ TEXT PRO ŽÁKA:</vt:lpstr>
      <vt:lpstr>ÚKOLY - ZADÁNÍ PRO ŽÁKA</vt:lpstr>
      <vt:lpstr>PRACOVNÍ LIST ŽÁKA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DUM</cp:lastModifiedBy>
  <cp:revision>118</cp:revision>
  <dcterms:created xsi:type="dcterms:W3CDTF">2013-03-21T19:25:01Z</dcterms:created>
  <dcterms:modified xsi:type="dcterms:W3CDTF">2014-08-11T16:11:35Z</dcterms:modified>
</cp:coreProperties>
</file>