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package" ContentType="application/vnd.openxmlformats-officedocument.package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8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6" r:id="rId22"/>
    <p:sldId id="279" r:id="rId23"/>
    <p:sldId id="277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B20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544" autoAdjust="0"/>
    <p:restoredTop sz="93190" autoAdjust="0"/>
  </p:normalViewPr>
  <p:slideViewPr>
    <p:cSldViewPr>
      <p:cViewPr>
        <p:scale>
          <a:sx n="66" d="100"/>
          <a:sy n="66" d="100"/>
        </p:scale>
        <p:origin x="-24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Se_it_aplikace_Microsoft_Office_Excel_20071.package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Se_it_aplikace_Microsoft_Office_Excel_20072.package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0.13793471128608925"/>
          <c:y val="0.15863110861142446"/>
          <c:w val="0.46070592738407817"/>
          <c:h val="0.78978158980127278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počet obyvatel</c:v>
                </c:pt>
              </c:strCache>
            </c:strRef>
          </c:tx>
          <c:cat>
            <c:strRef>
              <c:f>List1!$A$2:$A$6</c:f>
              <c:strCache>
                <c:ptCount val="5"/>
                <c:pt idx="0">
                  <c:v>potomci přistěhovalců 55%</c:v>
                </c:pt>
                <c:pt idx="1">
                  <c:v>mulati a zambové 22%</c:v>
                </c:pt>
                <c:pt idx="2">
                  <c:v>mestici 12%</c:v>
                </c:pt>
                <c:pt idx="3">
                  <c:v>černoši 10%</c:v>
                </c:pt>
                <c:pt idx="4">
                  <c:v>indiáni a přistěhovalci 1%</c:v>
                </c:pt>
              </c:strCache>
            </c:strRef>
          </c:cat>
          <c:val>
            <c:numRef>
              <c:f>List1!$B$2:$B$6</c:f>
              <c:numCache>
                <c:formatCode>General</c:formatCode>
                <c:ptCount val="5"/>
                <c:pt idx="0">
                  <c:v>55</c:v>
                </c:pt>
                <c:pt idx="1">
                  <c:v>22</c:v>
                </c:pt>
                <c:pt idx="2">
                  <c:v>12</c:v>
                </c:pt>
                <c:pt idx="3">
                  <c:v>10</c:v>
                </c:pt>
                <c:pt idx="4">
                  <c:v>1</c:v>
                </c:pt>
              </c:numCache>
            </c:numRef>
          </c:val>
        </c:ser>
        <c:firstSliceAng val="0"/>
      </c:pieChart>
      <c:spPr>
        <a:noFill/>
        <a:ln w="25395">
          <a:noFill/>
        </a:ln>
      </c:spPr>
    </c:plotArea>
    <c:legend>
      <c:legendPos val="r"/>
      <c:layout>
        <c:manualLayout>
          <c:xMode val="edge"/>
          <c:yMode val="edge"/>
          <c:wMode val="edge"/>
          <c:hMode val="edge"/>
          <c:x val="0.57037154479600971"/>
          <c:y val="0.24452765082686345"/>
          <c:w val="0.99907422511198674"/>
          <c:h val="0.78585522089459114"/>
        </c:manualLayout>
      </c:layout>
      <c:txPr>
        <a:bodyPr/>
        <a:lstStyle/>
        <a:p>
          <a:pPr>
            <a:defRPr sz="2400"/>
          </a:pPr>
          <a:endParaRPr lang="cs-CZ"/>
        </a:p>
      </c:txPr>
    </c:legend>
    <c:plotVisOnly val="1"/>
    <c:dispBlanksAs val="zero"/>
  </c:chart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Náboženství</c:v>
                </c:pt>
              </c:strCache>
            </c:strRef>
          </c:tx>
          <c:cat>
            <c:strRef>
              <c:f>List1!$A$2:$A$4</c:f>
              <c:strCache>
                <c:ptCount val="3"/>
                <c:pt idx="0">
                  <c:v>římskokatolické 88%</c:v>
                </c:pt>
                <c:pt idx="1">
                  <c:v>protestantské 9%</c:v>
                </c:pt>
                <c:pt idx="2">
                  <c:v>ostatní 3%</c:v>
                </c:pt>
              </c:strCache>
            </c:strRef>
          </c:cat>
          <c:val>
            <c:numRef>
              <c:f>List1!$B$2:$B$4</c:f>
              <c:numCache>
                <c:formatCode>General</c:formatCode>
                <c:ptCount val="3"/>
                <c:pt idx="0">
                  <c:v>88</c:v>
                </c:pt>
                <c:pt idx="1">
                  <c:v>9</c:v>
                </c:pt>
                <c:pt idx="2">
                  <c:v>3</c:v>
                </c:pt>
              </c:numCache>
            </c:numRef>
          </c:val>
        </c:ser>
        <c:firstSliceAng val="0"/>
      </c:pieChart>
      <c:spPr>
        <a:noFill/>
        <a:ln w="25402">
          <a:noFill/>
        </a:ln>
      </c:spPr>
    </c:plotArea>
    <c:legend>
      <c:legendPos val="r"/>
      <c:legendEntry>
        <c:idx val="0"/>
        <c:txPr>
          <a:bodyPr/>
          <a:lstStyle/>
          <a:p>
            <a:pPr>
              <a:defRPr sz="2400"/>
            </a:pPr>
            <a:endParaRPr lang="cs-CZ"/>
          </a:p>
        </c:txPr>
      </c:legendEntry>
      <c:legendEntry>
        <c:idx val="1"/>
        <c:txPr>
          <a:bodyPr/>
          <a:lstStyle/>
          <a:p>
            <a:pPr>
              <a:defRPr sz="2400"/>
            </a:pPr>
            <a:endParaRPr lang="cs-CZ"/>
          </a:p>
        </c:txPr>
      </c:legendEntry>
      <c:legendEntry>
        <c:idx val="2"/>
        <c:txPr>
          <a:bodyPr/>
          <a:lstStyle/>
          <a:p>
            <a:pPr>
              <a:defRPr sz="2400"/>
            </a:pPr>
            <a:endParaRPr lang="cs-CZ"/>
          </a:p>
        </c:txPr>
      </c:legendEntry>
      <c:layout>
        <c:manualLayout>
          <c:xMode val="edge"/>
          <c:yMode val="edge"/>
          <c:wMode val="edge"/>
          <c:hMode val="edge"/>
          <c:x val="0.666120445135441"/>
          <c:y val="0.35675948852146089"/>
          <c:w val="0.99106931697232103"/>
          <c:h val="0.73889873303840015"/>
        </c:manualLayout>
      </c:layout>
      <c:txPr>
        <a:bodyPr/>
        <a:lstStyle/>
        <a:p>
          <a:pPr>
            <a:defRPr sz="1400"/>
          </a:pPr>
          <a:endParaRPr lang="cs-CZ"/>
        </a:p>
      </c:txPr>
    </c:legend>
    <c:plotVisOnly val="1"/>
    <c:dispBlanksAs val="zero"/>
  </c:chart>
  <c:externalData r:id="rId1"/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0.59949</cdr:x>
      <cdr:y>0.03435</cdr:y>
    </cdr:from>
    <cdr:to>
      <cdr:x>0.95741</cdr:x>
      <cdr:y>0.16289</cdr:y>
    </cdr:to>
    <cdr:sp macro="" textlink="">
      <cdr:nvSpPr>
        <cdr:cNvPr id="2" name="Obdélník 1"/>
        <cdr:cNvSpPr/>
      </cdr:nvSpPr>
      <cdr:spPr>
        <a:xfrm xmlns:a="http://schemas.openxmlformats.org/drawingml/2006/main">
          <a:off x="5378922" y="208743"/>
          <a:ext cx="3211520" cy="781111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none" lIns="91440" tIns="45720" rIns="91440" bIns="45720">
          <a:spAutoFit/>
        </a:bodyPr>
        <a:lstStyle xmlns:a="http://schemas.openxmlformats.org/drawingml/2006/main">
          <a:defPPr>
            <a:defRPr lang="cs-CZ"/>
          </a:defPPr>
          <a:lvl1pPr marL="0" algn="l" defTabSz="914400" rtl="0" eaLnBrk="1" latinLnBrk="0" hangingPunct="1">
            <a:defRPr sz="1800" kern="1200">
              <a:solidFill>
                <a:sysClr val="windowText" lastClr="000000"/>
              </a:solidFill>
              <a:latin typeface="Calibri"/>
            </a:defRPr>
          </a:lvl1pPr>
          <a:lvl2pPr marL="457200" algn="l" defTabSz="914400" rtl="0" eaLnBrk="1" latinLnBrk="0" hangingPunct="1">
            <a:defRPr sz="1800" kern="1200">
              <a:solidFill>
                <a:sysClr val="windowText" lastClr="000000"/>
              </a:solidFill>
              <a:latin typeface="Calibri"/>
            </a:defRPr>
          </a:lvl2pPr>
          <a:lvl3pPr marL="914400" algn="l" defTabSz="914400" rtl="0" eaLnBrk="1" latinLnBrk="0" hangingPunct="1">
            <a:defRPr sz="1800" kern="1200">
              <a:solidFill>
                <a:sysClr val="windowText" lastClr="000000"/>
              </a:solidFill>
              <a:latin typeface="Calibri"/>
            </a:defRPr>
          </a:lvl3pPr>
          <a:lvl4pPr marL="1371600" algn="l" defTabSz="914400" rtl="0" eaLnBrk="1" latinLnBrk="0" hangingPunct="1">
            <a:defRPr sz="1800" kern="1200">
              <a:solidFill>
                <a:sysClr val="windowText" lastClr="000000"/>
              </a:solidFill>
              <a:latin typeface="Calibri"/>
            </a:defRPr>
          </a:lvl4pPr>
          <a:lvl5pPr marL="1828800" algn="l" defTabSz="914400" rtl="0" eaLnBrk="1" latinLnBrk="0" hangingPunct="1">
            <a:defRPr sz="1800" kern="1200">
              <a:solidFill>
                <a:sysClr val="windowText" lastClr="000000"/>
              </a:solidFill>
              <a:latin typeface="Calibri"/>
            </a:defRPr>
          </a:lvl5pPr>
          <a:lvl6pPr marL="2286000" algn="l" defTabSz="914400" rtl="0" eaLnBrk="1" latinLnBrk="0" hangingPunct="1">
            <a:defRPr sz="1800" kern="1200">
              <a:solidFill>
                <a:sysClr val="windowText" lastClr="000000"/>
              </a:solidFill>
              <a:latin typeface="Calibri"/>
            </a:defRPr>
          </a:lvl6pPr>
          <a:lvl7pPr marL="2743200" algn="l" defTabSz="914400" rtl="0" eaLnBrk="1" latinLnBrk="0" hangingPunct="1">
            <a:defRPr sz="1800" kern="1200">
              <a:solidFill>
                <a:sysClr val="windowText" lastClr="000000"/>
              </a:solidFill>
              <a:latin typeface="Calibri"/>
            </a:defRPr>
          </a:lvl7pPr>
          <a:lvl8pPr marL="3200400" algn="l" defTabSz="914400" rtl="0" eaLnBrk="1" latinLnBrk="0" hangingPunct="1">
            <a:defRPr sz="1800" kern="1200">
              <a:solidFill>
                <a:sysClr val="windowText" lastClr="000000"/>
              </a:solidFill>
              <a:latin typeface="Calibri"/>
            </a:defRPr>
          </a:lvl8pPr>
          <a:lvl9pPr marL="3657600" algn="l" defTabSz="914400" rtl="0" eaLnBrk="1" latinLnBrk="0" hangingPunct="1">
            <a:defRPr sz="1800" kern="1200">
              <a:solidFill>
                <a:sysClr val="windowText" lastClr="000000"/>
              </a:solidFill>
              <a:latin typeface="Calibri"/>
            </a:defRPr>
          </a:lvl9pPr>
        </a:lstStyle>
        <a:p xmlns:a="http://schemas.openxmlformats.org/drawingml/2006/main">
          <a:pPr algn="ctr"/>
          <a:r>
            <a:rPr lang="cs-CZ" sz="4400" b="1" dirty="0" smtClean="0">
              <a:ln w="19050">
                <a:solidFill>
                  <a:srgbClr val="1F497D">
                    <a:tint val="1000"/>
                  </a:srgbClr>
                </a:solidFill>
                <a:prstDash val="solid"/>
              </a:ln>
              <a:solidFill>
                <a:sysClr val="window" lastClr="FFFFFF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rPr>
            <a:t>Náboženství:</a:t>
          </a:r>
          <a:endParaRPr lang="cs-CZ" sz="4400" b="1" cap="none" spc="0" dirty="0">
            <a:ln w="19050">
              <a:solidFill>
                <a:srgbClr val="1F497D">
                  <a:tint val="1000"/>
                </a:srgbClr>
              </a:solidFill>
              <a:prstDash val="solid"/>
            </a:ln>
            <a:solidFill>
              <a:sysClr val="window" lastClr="FFFFFF"/>
            </a:solidFill>
            <a:effectLst>
              <a:outerShdw blurRad="50000" dist="50800" dir="7500000" algn="tl">
                <a:srgbClr val="000000">
                  <a:shade val="5000"/>
                  <a:alpha val="35000"/>
                </a:srgbClr>
              </a:outerShdw>
            </a:effectLst>
          </a:endParaRPr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A820A-B6B5-47D3-B649-D9F87C40098B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50672-0617-496F-8469-CAA1CA03B3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E6EEB1-83D3-4F48-A27E-EE976480A0F7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A4C55-F7B3-466D-A732-95AA8F493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D6DD4-7F9E-406A-8DE8-F45D7F937ECC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17458-3821-40A2-9A73-1C075B99C3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2C58C-B536-4349-A8D2-20AFF3165F51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533986-1230-435F-9831-C432CC8489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6FF60-6ADE-4938-84E0-0CE062EB30C8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9B6E3F-6497-49F2-B7C5-E5FD04A9D3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CEBD9-4169-43EF-80F4-F429B788D770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C365EA-4AC2-4FD0-8445-C976CA611C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E4C7-F93D-434B-8431-3C7A260C71E6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450D7-4A17-46D8-B6B7-B1E573630A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3FBFC-4CB0-43B0-8BD1-08AFA6632EAB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2AFBFD-0A3B-4C6E-B708-C3CB5D7717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A09E96-8384-44C5-B78E-1823741DBCE2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B4028-38DD-41F9-8697-DCF53C936D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C43868-1A95-4737-BFAF-7F434FC9395D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F02182-21D0-4CCF-9253-76B6956B35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C3AD9A-CD2A-4ABF-97BD-0700F84030CC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C448D6-AF1F-456B-BFED-B2906FA6B6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03F17D4-B5B1-409D-9302-F2CD144572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07A8147-D5CA-4EC3-BBBA-7DA0E6B643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621316A-9C02-4E5D-AFE6-3424C64C63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434A3F0-91DA-44D1-BDEF-5D59E46437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E82972F-60A3-4BA9-A31B-2AC032F931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C85A799-5B8A-4897-862E-60D89B733D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34B9FD2-F0C1-4A33-BEFE-0296C2854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804EA2D-AFF2-4E29-9D59-01ABD4BAC1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DD7380F-AF4F-44E1-BA4A-586AFD4D11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7BDA101-E8BE-4A7E-8DAE-193AC7950B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61DCE74-4EC6-4672-A1A1-639D1C6AAE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rgbClr val="2AB20A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238E0C-4A28-485E-B3F4-396971E06BF4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9F091DB-4690-4636-A5C8-A4836F865D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1" r:id="rId2"/>
    <p:sldLayoutId id="2147483680" r:id="rId3"/>
    <p:sldLayoutId id="2147483679" r:id="rId4"/>
    <p:sldLayoutId id="2147483678" r:id="rId5"/>
    <p:sldLayoutId id="2147483677" r:id="rId6"/>
    <p:sldLayoutId id="2147483676" r:id="rId7"/>
    <p:sldLayoutId id="2147483675" r:id="rId8"/>
    <p:sldLayoutId id="2147483674" r:id="rId9"/>
    <p:sldLayoutId id="2147483673" r:id="rId10"/>
    <p:sldLayoutId id="214748367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ED95CE-1140-4E57-867A-FC233E09B7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upload.wikimedia.org/wikipedia/commons/0/0d/Amazon_river_basin.pn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4/Theobroma_cacao_-_K%C3%B6hler%E2%80%93s_Medizinal-Pflanzen-137.jpg" TargetMode="External"/><Relationship Id="rId13" Type="http://schemas.openxmlformats.org/officeDocument/2006/relationships/image" Target="../media/image18.jpeg"/><Relationship Id="rId18" Type="http://schemas.openxmlformats.org/officeDocument/2006/relationships/hyperlink" Target="http://upload.wikimedia.org/wikipedia/commons/d/d4/Cow_with_calf.jpg" TargetMode="External"/><Relationship Id="rId3" Type="http://schemas.openxmlformats.org/officeDocument/2006/relationships/image" Target="../media/image13.jpeg"/><Relationship Id="rId21" Type="http://schemas.openxmlformats.org/officeDocument/2006/relationships/image" Target="../media/image22.jpeg"/><Relationship Id="rId7" Type="http://schemas.openxmlformats.org/officeDocument/2006/relationships/image" Target="../media/image15.jpeg"/><Relationship Id="rId12" Type="http://schemas.openxmlformats.org/officeDocument/2006/relationships/hyperlink" Target="http://upload.wikimedia.org/wikipedia/commons/2/2c/Rubber_tree_plantation.JPG" TargetMode="External"/><Relationship Id="rId17" Type="http://schemas.openxmlformats.org/officeDocument/2006/relationships/image" Target="../media/image20.jpeg"/><Relationship Id="rId2" Type="http://schemas.openxmlformats.org/officeDocument/2006/relationships/hyperlink" Target="http://upload.wikimedia.org/wikipedia/commons/7/7c/Saccharum_officinarum_flowers.JPG" TargetMode="External"/><Relationship Id="rId16" Type="http://schemas.openxmlformats.org/officeDocument/2006/relationships/hyperlink" Target="http://upload.wikimedia.org/wikipedia/commons/1/1d/Cultivo_de_soja.jpg" TargetMode="External"/><Relationship Id="rId20" Type="http://schemas.openxmlformats.org/officeDocument/2006/relationships/hyperlink" Target="http://upload.wikimedia.org/wikipedia/commons/5/59/Sow_with_pigle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8/8e/Starr_061212-2345_Manihot_esculenta.jpg" TargetMode="External"/><Relationship Id="rId11" Type="http://schemas.openxmlformats.org/officeDocument/2006/relationships/image" Target="../media/image17.jpeg"/><Relationship Id="rId5" Type="http://schemas.openxmlformats.org/officeDocument/2006/relationships/image" Target="../media/image14.jpeg"/><Relationship Id="rId15" Type="http://schemas.openxmlformats.org/officeDocument/2006/relationships/image" Target="../media/image19.jpeg"/><Relationship Id="rId10" Type="http://schemas.openxmlformats.org/officeDocument/2006/relationships/hyperlink" Target="http://upload.wikimedia.org/wikipedia/commons/e/ed/Tobacco.jpg" TargetMode="External"/><Relationship Id="rId19" Type="http://schemas.openxmlformats.org/officeDocument/2006/relationships/image" Target="../media/image21.jpeg"/><Relationship Id="rId4" Type="http://schemas.openxmlformats.org/officeDocument/2006/relationships/hyperlink" Target="http://upload.wikimedia.org/wikipedia/commons/f/f0/Kukurice1.jpg" TargetMode="External"/><Relationship Id="rId9" Type="http://schemas.openxmlformats.org/officeDocument/2006/relationships/image" Target="../media/image16.jpeg"/><Relationship Id="rId14" Type="http://schemas.openxmlformats.org/officeDocument/2006/relationships/hyperlink" Target="http://upload.wikimedia.org/wikipedia/commons/d/d7/Feld_mit_reifer_Baumwolle.jpe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upload.wikimedia.org/wikipedia/commons/f/f3/Br-230mapa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mazon_river_basin.png" TargetMode="External"/><Relationship Id="rId3" Type="http://schemas.openxmlformats.org/officeDocument/2006/relationships/hyperlink" Target="http://cs.wikipedia.org/wiki/Soubor:Coat_of_arms_of_Brazil.svg" TargetMode="External"/><Relationship Id="rId7" Type="http://schemas.openxmlformats.org/officeDocument/2006/relationships/hyperlink" Target="http://cs.wikipedia.org/wiki/Soubor:Brazil_topo.jpg" TargetMode="External"/><Relationship Id="rId2" Type="http://schemas.openxmlformats.org/officeDocument/2006/relationships/hyperlink" Target="http://cs.wikipedia.org/wiki/Soubor:Flag_of_Brazil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razil_Labelled_Map.svg" TargetMode="External"/><Relationship Id="rId5" Type="http://schemas.openxmlformats.org/officeDocument/2006/relationships/hyperlink" Target="http://www.visitabrasil.com/" TargetMode="External"/><Relationship Id="rId4" Type="http://schemas.openxmlformats.org/officeDocument/2006/relationships/hyperlink" Target="http://cs.wikipedia.org/wiki/Soubor:Dilma_Rousseff_2010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eld_mit_reifer_Baumwolle.jpeg" TargetMode="External"/><Relationship Id="rId3" Type="http://schemas.openxmlformats.org/officeDocument/2006/relationships/hyperlink" Target="http://cs.wikipedia.org/wiki/Soubor:Kukurice1.jpg" TargetMode="External"/><Relationship Id="rId7" Type="http://schemas.openxmlformats.org/officeDocument/2006/relationships/hyperlink" Target="http://cs.wikipedia.org/wiki/Soubor:Rubber_tree_plantation.JPG" TargetMode="External"/><Relationship Id="rId12" Type="http://schemas.openxmlformats.org/officeDocument/2006/relationships/hyperlink" Target="http://cs.wikipedia.org/wiki/Soubor:Br-230mapa.jpg" TargetMode="External"/><Relationship Id="rId2" Type="http://schemas.openxmlformats.org/officeDocument/2006/relationships/hyperlink" Target="http://cs.wikipedia.org/wiki/Soubor:Saccharum_officinarum_flower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obacco.jpg" TargetMode="External"/><Relationship Id="rId11" Type="http://schemas.openxmlformats.org/officeDocument/2006/relationships/hyperlink" Target="http://cs.wikipedia.org/wiki/Soubor:Sow_with_piglet.jpg" TargetMode="External"/><Relationship Id="rId5" Type="http://schemas.openxmlformats.org/officeDocument/2006/relationships/hyperlink" Target="http://cs.wikipedia.org/wiki/Soubor:Theobroma_cacao_-_K%C3%B6hler%E2%80%93s_Medizinal-Pflanzen-137.jpg" TargetMode="External"/><Relationship Id="rId10" Type="http://schemas.openxmlformats.org/officeDocument/2006/relationships/hyperlink" Target="http://cs.wikipedia.org/wiki/Soubor:Cow_with_calf.jpg" TargetMode="External"/><Relationship Id="rId4" Type="http://schemas.openxmlformats.org/officeDocument/2006/relationships/hyperlink" Target="http://cs.wikipedia.org/wiki/Soubor:Starr_061212-2345_Manihot_esculenta.jpg" TargetMode="External"/><Relationship Id="rId9" Type="http://schemas.openxmlformats.org/officeDocument/2006/relationships/hyperlink" Target="http://cs.wikipedia.org/wiki/Soubor:Cultivo_de_soja.jpg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a/a3/Rio_de_janeiro_copacabana_beach_2010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471987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2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8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8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8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3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Brazílie 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8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 Regionální geografie Ameriky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8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8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12. 12. 2012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Digitální učební materiál obsahuje geografickou charakteristiku Brazílie. Cílem je poskytnout a přiblížit žákům základní informace o státě, schopnost chápat látku v souvislostech.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3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učební materiál,obrázky, graf, dynamické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atlas.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8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56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5641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71800" y="2276872"/>
            <a:ext cx="3744416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b="1" dirty="0">
                <a:ln w="38100" cmpd="sng">
                  <a:solidFill>
                    <a:srgbClr val="FFFF00"/>
                  </a:solidFill>
                  <a:prstDash val="solid"/>
                </a:ln>
                <a:solidFill>
                  <a:srgbClr val="2AB20A"/>
                </a:solidFill>
                <a:latin typeface="+mn-lt"/>
                <a:cs typeface="+mn-cs"/>
              </a:rPr>
              <a:t>Brazílie</a:t>
            </a:r>
            <a:endParaRPr lang="cs-CZ" sz="8800" b="1" dirty="0">
              <a:ln w="38100" cmpd="sng">
                <a:solidFill>
                  <a:srgbClr val="FFFF00"/>
                </a:solidFill>
                <a:prstDash val="solid"/>
              </a:ln>
              <a:solidFill>
                <a:srgbClr val="2AB20A"/>
              </a:solidFill>
              <a:latin typeface="+mn-lt"/>
              <a:cs typeface="+mn-cs"/>
            </a:endParaRPr>
          </a:p>
        </p:txBody>
      </p:sp>
      <p:pic>
        <p:nvPicPr>
          <p:cNvPr id="1026" name="Picture 2" descr="C:\Users\kluci\Desktop\brazílie\Flag_of_Brazil.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333375"/>
            <a:ext cx="2627313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kluci\Desktop\brazílie\Coat_of_arms_of_Brazil.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916113"/>
            <a:ext cx="2514600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kluci\Desktop\brazílie\Dilma_Rousseff_201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3933825"/>
            <a:ext cx="2289175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TextovéPole 9"/>
          <p:cNvSpPr txBox="1">
            <a:spLocks noChangeArrowheads="1"/>
          </p:cNvSpPr>
          <p:nvPr/>
        </p:nvSpPr>
        <p:spPr bwMode="auto">
          <a:xfrm>
            <a:off x="3419475" y="620713"/>
            <a:ext cx="21605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státní vlajka</a:t>
            </a:r>
          </a:p>
        </p:txBody>
      </p:sp>
      <p:sp>
        <p:nvSpPr>
          <p:cNvPr id="26630" name="TextovéPole 10"/>
          <p:cNvSpPr txBox="1">
            <a:spLocks noChangeArrowheads="1"/>
          </p:cNvSpPr>
          <p:nvPr/>
        </p:nvSpPr>
        <p:spPr bwMode="auto">
          <a:xfrm>
            <a:off x="179388" y="4581525"/>
            <a:ext cx="2160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státní znak</a:t>
            </a:r>
          </a:p>
        </p:txBody>
      </p:sp>
      <p:sp>
        <p:nvSpPr>
          <p:cNvPr id="26631" name="TextovéPole 11"/>
          <p:cNvSpPr txBox="1">
            <a:spLocks noChangeArrowheads="1"/>
          </p:cNvSpPr>
          <p:nvPr/>
        </p:nvSpPr>
        <p:spPr bwMode="auto">
          <a:xfrm>
            <a:off x="2124075" y="6092825"/>
            <a:ext cx="46085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Prezidentka : </a:t>
            </a:r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Dilma Rousseff</a:t>
            </a:r>
            <a:endParaRPr lang="cs-CZ" sz="240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26632" name="TextovéPole 8"/>
          <p:cNvSpPr txBox="1">
            <a:spLocks noChangeArrowheads="1"/>
          </p:cNvSpPr>
          <p:nvPr/>
        </p:nvSpPr>
        <p:spPr bwMode="auto">
          <a:xfrm>
            <a:off x="8388350" y="333375"/>
            <a:ext cx="504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(1)</a:t>
            </a:r>
          </a:p>
        </p:txBody>
      </p:sp>
      <p:sp>
        <p:nvSpPr>
          <p:cNvPr id="26633" name="TextovéPole 12"/>
          <p:cNvSpPr txBox="1">
            <a:spLocks noChangeArrowheads="1"/>
          </p:cNvSpPr>
          <p:nvPr/>
        </p:nvSpPr>
        <p:spPr bwMode="auto">
          <a:xfrm>
            <a:off x="0" y="1916113"/>
            <a:ext cx="504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(2)</a:t>
            </a:r>
          </a:p>
        </p:txBody>
      </p:sp>
      <p:sp>
        <p:nvSpPr>
          <p:cNvPr id="26634" name="TextovéPole 13"/>
          <p:cNvSpPr txBox="1">
            <a:spLocks noChangeArrowheads="1"/>
          </p:cNvSpPr>
          <p:nvPr/>
        </p:nvSpPr>
        <p:spPr bwMode="auto">
          <a:xfrm>
            <a:off x="8459788" y="3716338"/>
            <a:ext cx="504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4" descr="C:\Users\kluci\Desktop\brazílie\mapadebrasil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476250"/>
            <a:ext cx="6985000" cy="616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 rot="5841502">
            <a:off x="3362325" y="1214438"/>
            <a:ext cx="28543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Fr. Guyana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 rot="5400000">
            <a:off x="3182938" y="957262"/>
            <a:ext cx="2376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Surinam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 rot="4493452">
            <a:off x="2836069" y="977106"/>
            <a:ext cx="23764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Guyana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 rot="2610192">
            <a:off x="2028825" y="754063"/>
            <a:ext cx="237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Venezuela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 rot="2971999">
            <a:off x="298450" y="1658938"/>
            <a:ext cx="237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Ekvádor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547813" y="2997200"/>
            <a:ext cx="237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Peru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276600" y="4437063"/>
            <a:ext cx="2374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Paraguay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771775" y="3573463"/>
            <a:ext cx="237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Bolívie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555875" y="5300663"/>
            <a:ext cx="237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Argentina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995738" y="6021388"/>
            <a:ext cx="237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Uruguay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 rot="5651459">
            <a:off x="1324769" y="5425282"/>
            <a:ext cx="2374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Chile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 rot="2971999">
            <a:off x="1243013" y="1308100"/>
            <a:ext cx="237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Kolumbie</a:t>
            </a:r>
          </a:p>
        </p:txBody>
      </p:sp>
      <p:sp>
        <p:nvSpPr>
          <p:cNvPr id="27662" name="TextovéPole 18"/>
          <p:cNvSpPr txBox="1">
            <a:spLocks noChangeArrowheads="1"/>
          </p:cNvSpPr>
          <p:nvPr/>
        </p:nvSpPr>
        <p:spPr bwMode="auto">
          <a:xfrm>
            <a:off x="8388350" y="333375"/>
            <a:ext cx="504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(4)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2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76672"/>
            <a:ext cx="2191946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Rozloha: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2492896"/>
            <a:ext cx="3791231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Počet obyvatel: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4437112"/>
            <a:ext cx="2566087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Hl. město: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2138" y="476250"/>
            <a:ext cx="4752975" cy="1385888"/>
          </a:xfrm>
          <a:prstGeom prst="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  <a:sp3d extrusionH="57150" contourW="12700">
              <a:extrusionClr>
                <a:srgbClr val="2AB20A"/>
              </a:extrusionClr>
              <a:contourClr>
                <a:schemeClr val="tx1"/>
              </a:contourClr>
            </a:sp3d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800" b="1" dirty="0">
                <a:solidFill>
                  <a:srgbClr val="2AB20A"/>
                </a:solidFill>
              </a:rPr>
              <a:t>8 515 767</a:t>
            </a:r>
            <a:r>
              <a:rPr lang="cs-CZ" sz="2800" b="1" dirty="0">
                <a:solidFill>
                  <a:srgbClr val="2AB20A"/>
                </a:solidFill>
              </a:rPr>
              <a:t> </a:t>
            </a:r>
            <a:r>
              <a:rPr lang="cs-CZ" sz="2800" b="1" dirty="0">
                <a:solidFill>
                  <a:srgbClr val="2AB20A"/>
                </a:solidFill>
              </a:rPr>
              <a:t>km</a:t>
            </a:r>
            <a:r>
              <a:rPr lang="cs-CZ" sz="2800" b="1" baseline="30000" dirty="0">
                <a:solidFill>
                  <a:srgbClr val="2AB20A"/>
                </a:solidFill>
              </a:rPr>
              <a:t>2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800" b="1" dirty="0">
                <a:solidFill>
                  <a:srgbClr val="2AB20A"/>
                </a:solidFill>
              </a:rPr>
              <a:t>7687 257 km</a:t>
            </a:r>
            <a:r>
              <a:rPr lang="cs-CZ" sz="2800" b="1" baseline="30000" dirty="0">
                <a:solidFill>
                  <a:srgbClr val="2AB20A"/>
                </a:solidFill>
              </a:rPr>
              <a:t>2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800" b="1" baseline="30000" dirty="0">
                <a:solidFill>
                  <a:srgbClr val="2AB20A"/>
                </a:solidFill>
              </a:rPr>
              <a:t> </a:t>
            </a:r>
            <a:r>
              <a:rPr lang="cs-CZ" sz="2800" b="1" dirty="0">
                <a:solidFill>
                  <a:srgbClr val="2AB20A"/>
                </a:solidFill>
              </a:rPr>
              <a:t>9 976 259 km</a:t>
            </a:r>
            <a:r>
              <a:rPr lang="cs-CZ" sz="2800" b="1" baseline="30000" dirty="0">
                <a:solidFill>
                  <a:srgbClr val="2AB20A"/>
                </a:solidFill>
              </a:rPr>
              <a:t>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391025" y="2276475"/>
            <a:ext cx="4573588" cy="1385888"/>
          </a:xfrm>
          <a:prstGeom prst="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  <a:sp3d extrusionH="57150" contourW="12700">
              <a:extrusionClr>
                <a:srgbClr val="2AB20A"/>
              </a:extrusionClr>
              <a:contourClr>
                <a:schemeClr val="tx1"/>
              </a:contourClr>
            </a:sp3d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800" b="1" dirty="0">
                <a:solidFill>
                  <a:srgbClr val="2AB20A"/>
                </a:solidFill>
              </a:rPr>
              <a:t>165 368 984</a:t>
            </a:r>
            <a:endParaRPr lang="cs-CZ" sz="2800" b="1" baseline="30000" dirty="0">
              <a:solidFill>
                <a:srgbClr val="2AB20A"/>
              </a:solidFill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800" b="1" dirty="0">
                <a:solidFill>
                  <a:srgbClr val="2AB20A"/>
                </a:solidFill>
              </a:rPr>
              <a:t>230 369 856</a:t>
            </a:r>
            <a:endParaRPr lang="cs-CZ" sz="2800" b="1" baseline="30000" dirty="0">
              <a:solidFill>
                <a:srgbClr val="2AB20A"/>
              </a:solidFill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800" b="1" baseline="30000" dirty="0">
                <a:solidFill>
                  <a:srgbClr val="2AB20A"/>
                </a:solidFill>
              </a:rPr>
              <a:t> </a:t>
            </a:r>
            <a:r>
              <a:rPr lang="cs-CZ" sz="2800" b="1" dirty="0">
                <a:solidFill>
                  <a:srgbClr val="2AB20A"/>
                </a:solidFill>
              </a:rPr>
              <a:t>193 946 886</a:t>
            </a:r>
            <a:r>
              <a:rPr lang="cs-CZ" sz="2800" dirty="0"/>
              <a:t> </a:t>
            </a:r>
            <a:endParaRPr lang="cs-CZ" sz="2800" b="1" baseline="30000" dirty="0">
              <a:solidFill>
                <a:srgbClr val="2AB20A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92500" y="4437063"/>
            <a:ext cx="4751388" cy="1384300"/>
          </a:xfrm>
          <a:prstGeom prst="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  <a:sp3d extrusionH="57150" contourW="12700">
              <a:extrusionClr>
                <a:srgbClr val="2AB20A"/>
              </a:extrusionClr>
              <a:contourClr>
                <a:schemeClr val="tx1"/>
              </a:contourClr>
            </a:sp3d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800" b="1" dirty="0">
                <a:solidFill>
                  <a:srgbClr val="2AB20A"/>
                </a:solidFill>
              </a:rPr>
              <a:t>Rio </a:t>
            </a:r>
            <a:r>
              <a:rPr lang="cs-CZ" sz="2800" b="1" dirty="0">
                <a:solidFill>
                  <a:srgbClr val="2AB20A"/>
                </a:solidFill>
              </a:rPr>
              <a:t>de </a:t>
            </a:r>
            <a:r>
              <a:rPr lang="cs-CZ" sz="2800" b="1" dirty="0" err="1">
                <a:solidFill>
                  <a:srgbClr val="2AB20A"/>
                </a:solidFill>
              </a:rPr>
              <a:t>Janeiro</a:t>
            </a:r>
            <a:endParaRPr lang="cs-CZ" sz="2800" b="1" dirty="0">
              <a:solidFill>
                <a:srgbClr val="2AB20A"/>
              </a:solidFill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800" b="1" dirty="0" err="1">
                <a:solidFill>
                  <a:srgbClr val="2AB20A"/>
                </a:solidFill>
              </a:rPr>
              <a:t>São</a:t>
            </a:r>
            <a:r>
              <a:rPr lang="cs-CZ" sz="2800" b="1" dirty="0">
                <a:solidFill>
                  <a:srgbClr val="2AB20A"/>
                </a:solidFill>
              </a:rPr>
              <a:t> Paulo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800" b="1" dirty="0" err="1">
                <a:solidFill>
                  <a:srgbClr val="2AB20A"/>
                </a:solidFill>
              </a:rPr>
              <a:t>Brasília</a:t>
            </a:r>
            <a:endParaRPr lang="cs-CZ" sz="2800" b="1" dirty="0">
              <a:solidFill>
                <a:srgbClr val="2AB20A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68016" y="2156222"/>
            <a:ext cx="7632848" cy="230832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/>
            <a:r>
              <a:rPr lang="cs-CZ" sz="3600" b="1">
                <a:solidFill>
                  <a:srgbClr val="2AB20A"/>
                </a:solidFill>
                <a:cs typeface="Arial" charset="0"/>
              </a:rPr>
              <a:t>Víte, že Brasília byla jako hlavní město určena až roku 1960 a pod</a:t>
            </a:r>
            <a:r>
              <a:rPr lang="cs-CZ" sz="3600" b="1">
                <a:solidFill>
                  <a:srgbClr val="2AB20A"/>
                </a:solidFill>
                <a:latin typeface="Arial" charset="0"/>
                <a:cs typeface="Arial" charset="0"/>
              </a:rPr>
              <a:t>n</a:t>
            </a:r>
            <a:r>
              <a:rPr lang="cs-CZ" sz="3600" b="1">
                <a:solidFill>
                  <a:srgbClr val="2AB20A"/>
                </a:solidFill>
                <a:cs typeface="Arial" charset="0"/>
              </a:rPr>
              <a:t>ět k založení tohoto města dal prezident českého původu Kubitschek?</a:t>
            </a:r>
            <a:endParaRPr lang="cs-CZ" sz="3600">
              <a:solidFill>
                <a:srgbClr val="2AB20A"/>
              </a:solidFill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" decel="100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7" presetClass="exit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decel="100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decel="100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decel="100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decel="100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decel="100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55576" y="548680"/>
            <a:ext cx="1699504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Měna: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2204864"/>
            <a:ext cx="3240760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Úřední jazyk: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149080"/>
            <a:ext cx="7632848" cy="175432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2AB20A"/>
                </a:solidFill>
              </a:rPr>
              <a:t>Víte, že Brazílie je největší a nejlidnatější stát Latinské Ameriky a 5. </a:t>
            </a:r>
            <a:r>
              <a:rPr lang="cs-CZ" sz="3600" b="1" dirty="0">
                <a:solidFill>
                  <a:srgbClr val="2AB20A"/>
                </a:solidFill>
              </a:rPr>
              <a:t>největší </a:t>
            </a:r>
            <a:r>
              <a:rPr lang="cs-CZ" sz="3600" b="1" dirty="0">
                <a:solidFill>
                  <a:srgbClr val="2AB20A"/>
                </a:solidFill>
              </a:rPr>
              <a:t>země </a:t>
            </a:r>
            <a:r>
              <a:rPr lang="cs-CZ" sz="3600" b="1" dirty="0">
                <a:solidFill>
                  <a:srgbClr val="2AB20A"/>
                </a:solidFill>
              </a:rPr>
              <a:t>světa?</a:t>
            </a:r>
            <a:endParaRPr lang="cs-CZ" sz="3600" b="1" dirty="0">
              <a:solidFill>
                <a:srgbClr val="2AB20A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14625" y="714375"/>
            <a:ext cx="4752975" cy="523875"/>
          </a:xfrm>
          <a:prstGeom prst="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  <a:sp3d extrusionH="57150" contourW="12700">
              <a:extrusionClr>
                <a:srgbClr val="2AB20A"/>
              </a:extrusionClr>
              <a:contourClr>
                <a:schemeClr val="tx1"/>
              </a:contourClr>
            </a:sp3d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2AB20A"/>
                </a:solidFill>
              </a:rPr>
              <a:t>Brazilský </a:t>
            </a:r>
            <a:r>
              <a:rPr lang="cs-CZ" sz="2800" b="1" dirty="0" err="1">
                <a:solidFill>
                  <a:srgbClr val="2AB20A"/>
                </a:solidFill>
              </a:rPr>
              <a:t>real</a:t>
            </a:r>
            <a:r>
              <a:rPr lang="cs-CZ" sz="2800" b="1" dirty="0">
                <a:solidFill>
                  <a:srgbClr val="2AB20A"/>
                </a:solidFill>
              </a:rPr>
              <a:t> (1 BRL = 9,3 CZK)</a:t>
            </a:r>
            <a:endParaRPr lang="cs-CZ" sz="2800" b="1" dirty="0">
              <a:solidFill>
                <a:srgbClr val="2AB20A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7175" y="2349500"/>
            <a:ext cx="4752975" cy="522288"/>
          </a:xfrm>
          <a:prstGeom prst="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  <a:sp3d extrusionH="57150" contourW="12700">
              <a:extrusionClr>
                <a:srgbClr val="2AB20A"/>
              </a:extrusionClr>
              <a:contourClr>
                <a:schemeClr val="tx1"/>
              </a:contourClr>
            </a:sp3d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2AB20A"/>
                </a:solidFill>
              </a:rPr>
              <a:t>Portugalština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403648" y="0"/>
            <a:ext cx="5751959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Administrativní členění: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3075" name="Picture 3" descr="C:\Users\kluci\Desktop\brazílie\politické členěn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900113"/>
            <a:ext cx="6764337" cy="595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3" name="TextovéPole 3"/>
          <p:cNvSpPr txBox="1">
            <a:spLocks noChangeArrowheads="1"/>
          </p:cNvSpPr>
          <p:nvPr/>
        </p:nvSpPr>
        <p:spPr bwMode="auto">
          <a:xfrm>
            <a:off x="8027988" y="908050"/>
            <a:ext cx="504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(5)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5589094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Členství v organizacích: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8313" y="1412875"/>
            <a:ext cx="8207375" cy="2671763"/>
          </a:xfrm>
          <a:prstGeom prst="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  <a:sp3d extrusionH="57150" contourW="12700">
              <a:extrusionClr>
                <a:srgbClr val="2AB20A"/>
              </a:extrusionClr>
              <a:contourClr>
                <a:schemeClr val="tx1"/>
              </a:contourClr>
            </a:sp3d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900" b="1" dirty="0">
              <a:solidFill>
                <a:srgbClr val="2AB20A"/>
              </a:solidFill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2AB20A"/>
                </a:solidFill>
              </a:rPr>
              <a:t>CPLP - </a:t>
            </a:r>
            <a:r>
              <a:rPr lang="en-US" sz="2800" b="1" dirty="0">
                <a:solidFill>
                  <a:srgbClr val="2AB20A"/>
                </a:solidFill>
              </a:rPr>
              <a:t>Community of Portuguese Language Countries</a:t>
            </a:r>
            <a:r>
              <a:rPr lang="cs-CZ" sz="2800" b="1" dirty="0">
                <a:solidFill>
                  <a:srgbClr val="2AB20A"/>
                </a:solidFill>
              </a:rPr>
              <a:t>            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2AB20A"/>
                </a:solidFill>
              </a:rPr>
              <a:t>            (Společenství portugalsky mluvících zemí)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rgbClr val="2AB20A"/>
              </a:solidFill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2AB20A"/>
                </a:solidFill>
              </a:rPr>
              <a:t>MERCOSUR - </a:t>
            </a:r>
            <a:r>
              <a:rPr lang="cs-CZ" sz="2800" b="1" dirty="0" err="1">
                <a:solidFill>
                  <a:srgbClr val="2AB20A"/>
                </a:solidFill>
              </a:rPr>
              <a:t>Mercado</a:t>
            </a:r>
            <a:r>
              <a:rPr lang="cs-CZ" sz="2800" b="1" dirty="0">
                <a:solidFill>
                  <a:srgbClr val="2AB20A"/>
                </a:solidFill>
              </a:rPr>
              <a:t> </a:t>
            </a:r>
            <a:r>
              <a:rPr lang="cs-CZ" sz="2800" b="1" dirty="0" err="1">
                <a:solidFill>
                  <a:srgbClr val="2AB20A"/>
                </a:solidFill>
              </a:rPr>
              <a:t>Comum</a:t>
            </a:r>
            <a:r>
              <a:rPr lang="cs-CZ" sz="2800" b="1" dirty="0">
                <a:solidFill>
                  <a:srgbClr val="2AB20A"/>
                </a:solidFill>
              </a:rPr>
              <a:t> do </a:t>
            </a:r>
            <a:r>
              <a:rPr lang="cs-CZ" sz="2800" b="1" dirty="0" err="1">
                <a:solidFill>
                  <a:srgbClr val="2AB20A"/>
                </a:solidFill>
              </a:rPr>
              <a:t>Sur</a:t>
            </a:r>
            <a:r>
              <a:rPr lang="cs-CZ" sz="2800" b="1" dirty="0">
                <a:solidFill>
                  <a:srgbClr val="2AB20A"/>
                </a:solidFill>
              </a:rPr>
              <a:t/>
            </a:r>
            <a:br>
              <a:rPr lang="cs-CZ" sz="2800" b="1" dirty="0">
                <a:solidFill>
                  <a:srgbClr val="2AB20A"/>
                </a:solidFill>
              </a:rPr>
            </a:br>
            <a:r>
              <a:rPr lang="cs-CZ" sz="2800" b="1" dirty="0">
                <a:solidFill>
                  <a:srgbClr val="2AB20A"/>
                </a:solidFill>
              </a:rPr>
              <a:t>                    (Sdružení volného obchodu)</a:t>
            </a:r>
            <a:endParaRPr lang="en-US" sz="2800" b="1" dirty="0">
              <a:solidFill>
                <a:srgbClr val="2AB20A"/>
              </a:solidFill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baseline="30000" dirty="0">
              <a:solidFill>
                <a:srgbClr val="2AB20A"/>
              </a:solidFill>
            </a:endParaRPr>
          </a:p>
        </p:txBody>
      </p:sp>
      <p:pic>
        <p:nvPicPr>
          <p:cNvPr id="1026" name="Picture 2" descr="C:\Users\kluci\Desktop\brazílie\757px-Flag_of_the_CPLP.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292600"/>
            <a:ext cx="3633787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kluci\Desktop\brazílie\Flag_of_Mercosur.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4221163"/>
            <a:ext cx="3214688" cy="247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9" name="TextovéPole 5"/>
          <p:cNvSpPr txBox="1">
            <a:spLocks noChangeArrowheads="1"/>
          </p:cNvSpPr>
          <p:nvPr/>
        </p:nvSpPr>
        <p:spPr bwMode="auto">
          <a:xfrm>
            <a:off x="4284663" y="4221163"/>
            <a:ext cx="503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(6)</a:t>
            </a:r>
          </a:p>
        </p:txBody>
      </p:sp>
      <p:sp>
        <p:nvSpPr>
          <p:cNvPr id="31750" name="TextovéPole 6"/>
          <p:cNvSpPr txBox="1">
            <a:spLocks noChangeArrowheads="1"/>
          </p:cNvSpPr>
          <p:nvPr/>
        </p:nvSpPr>
        <p:spPr bwMode="auto">
          <a:xfrm>
            <a:off x="8459788" y="4149725"/>
            <a:ext cx="504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700338" y="620713"/>
            <a:ext cx="5975350" cy="4832350"/>
          </a:xfrm>
          <a:prstGeom prst="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  <a:sp3d extrusionH="57150" contourW="12700">
              <a:extrusionClr>
                <a:srgbClr val="2AB20A"/>
              </a:extrusionClr>
              <a:contourClr>
                <a:schemeClr val="tx1"/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>
                <a:solidFill>
                  <a:srgbClr val="2AB20A"/>
                </a:solidFill>
              </a:rPr>
              <a:t> Tvoří tři velké geomorfologické celky: </a:t>
            </a:r>
            <a:br>
              <a:rPr lang="cs-CZ" sz="2800" b="1" dirty="0">
                <a:solidFill>
                  <a:srgbClr val="2AB20A"/>
                </a:solidFill>
              </a:rPr>
            </a:br>
            <a:endParaRPr lang="cs-CZ" sz="2800" b="1" dirty="0">
              <a:solidFill>
                <a:srgbClr val="2AB20A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>
                <a:solidFill>
                  <a:srgbClr val="2AB20A"/>
                </a:solidFill>
              </a:rPr>
              <a:t> Na severu Guyanská vysočina. Na západě, jihu a ve středu země je Amazonská nížina a na východě a jihovýchodě rozsáhlá Brazilská vysočina.</a:t>
            </a:r>
            <a:br>
              <a:rPr lang="cs-CZ" sz="2800" b="1" dirty="0">
                <a:solidFill>
                  <a:srgbClr val="2AB20A"/>
                </a:solidFill>
              </a:rPr>
            </a:br>
            <a:r>
              <a:rPr lang="cs-CZ" sz="2800" b="1" dirty="0">
                <a:solidFill>
                  <a:srgbClr val="2AB20A"/>
                </a:solidFill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>
                <a:solidFill>
                  <a:srgbClr val="2AB20A"/>
                </a:solidFill>
              </a:rPr>
              <a:t> Obě vysočiny jsou vyzdvižené zbytky nejstarší geologické jednotky Jižní Ameriky – Brazilského štítu.</a:t>
            </a:r>
            <a:endParaRPr lang="cs-CZ" sz="2800" b="1" dirty="0">
              <a:solidFill>
                <a:srgbClr val="2AB20A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404664"/>
            <a:ext cx="1930786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Povrch: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026" name="Picture 2" descr="C:\Users\kluci\Desktop\brazílie\591px-Brazil_top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476250"/>
            <a:ext cx="6299200" cy="638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2" name="TextovéPole 4"/>
          <p:cNvSpPr txBox="1">
            <a:spLocks noChangeArrowheads="1"/>
          </p:cNvSpPr>
          <p:nvPr/>
        </p:nvSpPr>
        <p:spPr bwMode="auto">
          <a:xfrm>
            <a:off x="8639175" y="188913"/>
            <a:ext cx="504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(8)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>
          <a:xfrm>
            <a:off x="323850" y="188913"/>
            <a:ext cx="2500313" cy="846137"/>
          </a:xfrm>
        </p:spPr>
        <p:txBody>
          <a:bodyPr/>
          <a:lstStyle/>
          <a:p>
            <a:r>
              <a:rPr lang="cs-CZ" sz="4800" b="1" smtClean="0">
                <a:solidFill>
                  <a:schemeClr val="bg1"/>
                </a:solidFill>
              </a:rPr>
              <a:t>Podnebí: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052513"/>
            <a:ext cx="8229600" cy="5661025"/>
          </a:xfrm>
          <a:solidFill>
            <a:schemeClr val="bg1"/>
          </a:solidFill>
          <a:ln w="38100">
            <a:solidFill>
              <a:srgbClr val="FFFF00"/>
            </a:solidFill>
          </a:ln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4500" b="1" dirty="0" smtClean="0">
              <a:solidFill>
                <a:srgbClr val="2AB20A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500" b="1" dirty="0" smtClean="0">
                <a:solidFill>
                  <a:srgbClr val="2AB20A"/>
                </a:solidFill>
              </a:rPr>
              <a:t>Většina území se nachází v tropickém podnebí, které se vyznačuje vysokými teplotami a značnými srážkami, ty jsou z poloviny přinášeny od Atlantského oceánu a z poloviny se tvoří výparem.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500" b="1" dirty="0" smtClean="0">
                <a:solidFill>
                  <a:srgbClr val="2AB20A"/>
                </a:solidFill>
              </a:rPr>
              <a:t>Na </a:t>
            </a:r>
            <a:r>
              <a:rPr lang="cs-CZ" sz="4500" b="1" u="sng" dirty="0" smtClean="0">
                <a:solidFill>
                  <a:srgbClr val="2AB20A"/>
                </a:solidFill>
              </a:rPr>
              <a:t>severu</a:t>
            </a:r>
            <a:r>
              <a:rPr lang="cs-CZ" sz="4500" b="1" dirty="0" smtClean="0">
                <a:solidFill>
                  <a:srgbClr val="2AB20A"/>
                </a:solidFill>
              </a:rPr>
              <a:t> vnitrozemské,rovníkové, na </a:t>
            </a:r>
            <a:r>
              <a:rPr lang="cs-CZ" sz="4500" b="1" u="sng" dirty="0" smtClean="0">
                <a:solidFill>
                  <a:srgbClr val="2AB20A"/>
                </a:solidFill>
              </a:rPr>
              <a:t>jihu</a:t>
            </a:r>
            <a:r>
              <a:rPr lang="cs-CZ" sz="4500" b="1" dirty="0" smtClean="0">
                <a:solidFill>
                  <a:srgbClr val="2AB20A"/>
                </a:solidFill>
              </a:rPr>
              <a:t> proměnlivé, vlhké tropické a subtropické a horké léto, mírnější jen v horských polohách.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500" b="1" u="sng" dirty="0" smtClean="0">
                <a:solidFill>
                  <a:srgbClr val="2AB20A"/>
                </a:solidFill>
              </a:rPr>
              <a:t>Nejsušší oblastí </a:t>
            </a:r>
            <a:r>
              <a:rPr lang="cs-CZ" sz="4500" b="1" dirty="0" smtClean="0">
                <a:solidFill>
                  <a:srgbClr val="2AB20A"/>
                </a:solidFill>
              </a:rPr>
              <a:t>je severovýchodní vnitrozemí, kde ročně průměrně naprší jen 250 mm.Teplota na severovýchodě je v průměru 28 °C.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500" b="1" dirty="0" smtClean="0">
                <a:solidFill>
                  <a:srgbClr val="2AB20A"/>
                </a:solidFill>
              </a:rPr>
              <a:t>V jižních náhorních rovinách 16 °C. V Brazílii trvá zima     od června do srpna, na jihu s teplotami mezi 13 - 18 °C. Léto je zde od prosince do února, kdy se teplota v Rio de </a:t>
            </a:r>
            <a:r>
              <a:rPr lang="cs-CZ" sz="4500" b="1" dirty="0" err="1" smtClean="0">
                <a:solidFill>
                  <a:srgbClr val="2AB20A"/>
                </a:solidFill>
              </a:rPr>
              <a:t>Janeiru</a:t>
            </a:r>
            <a:r>
              <a:rPr lang="cs-CZ" sz="4500" b="1" dirty="0" smtClean="0">
                <a:solidFill>
                  <a:srgbClr val="2AB20A"/>
                </a:solidFill>
              </a:rPr>
              <a:t> dostává často i k 40 °C a nespadá pod 30 °C.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2AB20A"/>
                </a:solidFill>
              </a:rPr>
              <a:t>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2400300" cy="868362"/>
          </a:xfrm>
        </p:spPr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Vodstvo: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196975"/>
            <a:ext cx="3749675" cy="5073650"/>
          </a:xfrm>
          <a:solidFill>
            <a:schemeClr val="bg1"/>
          </a:solidFill>
          <a:ln w="38100">
            <a:solidFill>
              <a:srgbClr val="FFFF00"/>
            </a:solidFill>
          </a:ln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300" b="1" dirty="0" smtClean="0">
                <a:solidFill>
                  <a:srgbClr val="2AB20A"/>
                </a:solidFill>
              </a:rPr>
              <a:t>Největší řekou země je Amazonka s délkou 7 062 kilometrů.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300" b="1" dirty="0" smtClean="0">
                <a:solidFill>
                  <a:srgbClr val="2AB20A"/>
                </a:solidFill>
              </a:rPr>
              <a:t>Největšími levými přítoky jsou řeky </a:t>
            </a:r>
            <a:r>
              <a:rPr lang="cs-CZ" sz="3300" b="1" dirty="0" err="1" smtClean="0">
                <a:solidFill>
                  <a:srgbClr val="2AB20A"/>
                </a:solidFill>
              </a:rPr>
              <a:t>Içá</a:t>
            </a:r>
            <a:r>
              <a:rPr lang="cs-CZ" sz="3300" b="1" dirty="0" smtClean="0">
                <a:solidFill>
                  <a:srgbClr val="2AB20A"/>
                </a:solidFill>
              </a:rPr>
              <a:t>, </a:t>
            </a:r>
            <a:r>
              <a:rPr lang="cs-CZ" sz="3300" b="1" dirty="0" err="1" smtClean="0">
                <a:solidFill>
                  <a:srgbClr val="2AB20A"/>
                </a:solidFill>
              </a:rPr>
              <a:t>Jarupá</a:t>
            </a:r>
            <a:r>
              <a:rPr lang="cs-CZ" sz="3300" b="1" dirty="0" smtClean="0">
                <a:solidFill>
                  <a:srgbClr val="2AB20A"/>
                </a:solidFill>
              </a:rPr>
              <a:t> a </a:t>
            </a:r>
            <a:r>
              <a:rPr lang="cs-CZ" sz="3300" b="1" dirty="0" err="1" smtClean="0">
                <a:solidFill>
                  <a:srgbClr val="2AB20A"/>
                </a:solidFill>
              </a:rPr>
              <a:t>Río</a:t>
            </a:r>
            <a:r>
              <a:rPr lang="cs-CZ" sz="3300" b="1" dirty="0" smtClean="0">
                <a:solidFill>
                  <a:srgbClr val="2AB20A"/>
                </a:solidFill>
              </a:rPr>
              <a:t> </a:t>
            </a:r>
            <a:r>
              <a:rPr lang="cs-CZ" sz="3300" b="1" dirty="0" err="1" smtClean="0">
                <a:solidFill>
                  <a:srgbClr val="2AB20A"/>
                </a:solidFill>
              </a:rPr>
              <a:t>Negro</a:t>
            </a:r>
            <a:r>
              <a:rPr lang="cs-CZ" sz="3300" b="1" dirty="0" smtClean="0">
                <a:solidFill>
                  <a:srgbClr val="2AB20A"/>
                </a:solidFill>
              </a:rPr>
              <a:t>, pravými </a:t>
            </a:r>
            <a:r>
              <a:rPr lang="cs-CZ" sz="3300" b="1" dirty="0" err="1" smtClean="0">
                <a:solidFill>
                  <a:srgbClr val="2AB20A"/>
                </a:solidFill>
              </a:rPr>
              <a:t>Juruá</a:t>
            </a:r>
            <a:r>
              <a:rPr lang="cs-CZ" sz="3300" b="1" dirty="0" smtClean="0">
                <a:solidFill>
                  <a:srgbClr val="2AB20A"/>
                </a:solidFill>
              </a:rPr>
              <a:t>, </a:t>
            </a:r>
            <a:r>
              <a:rPr lang="cs-CZ" sz="3300" b="1" dirty="0" err="1" smtClean="0">
                <a:solidFill>
                  <a:srgbClr val="2AB20A"/>
                </a:solidFill>
              </a:rPr>
              <a:t>Purus</a:t>
            </a:r>
            <a:r>
              <a:rPr lang="cs-CZ" sz="3300" b="1" dirty="0" smtClean="0">
                <a:solidFill>
                  <a:srgbClr val="2AB20A"/>
                </a:solidFill>
              </a:rPr>
              <a:t>, Madeira, </a:t>
            </a:r>
            <a:r>
              <a:rPr lang="cs-CZ" sz="3300" b="1" dirty="0" err="1" smtClean="0">
                <a:solidFill>
                  <a:srgbClr val="2AB20A"/>
                </a:solidFill>
              </a:rPr>
              <a:t>Tapajós</a:t>
            </a:r>
            <a:r>
              <a:rPr lang="cs-CZ" sz="3300" b="1" dirty="0" smtClean="0">
                <a:solidFill>
                  <a:srgbClr val="2AB20A"/>
                </a:solidFill>
              </a:rPr>
              <a:t>, </a:t>
            </a:r>
            <a:r>
              <a:rPr lang="cs-CZ" sz="3300" b="1" dirty="0" err="1" smtClean="0">
                <a:solidFill>
                  <a:srgbClr val="2AB20A"/>
                </a:solidFill>
              </a:rPr>
              <a:t>Xingu</a:t>
            </a:r>
            <a:r>
              <a:rPr lang="cs-CZ" sz="3300" b="1" dirty="0" smtClean="0">
                <a:solidFill>
                  <a:srgbClr val="2AB20A"/>
                </a:solidFill>
              </a:rPr>
              <a:t> a na jihu ostrova </a:t>
            </a:r>
            <a:r>
              <a:rPr lang="cs-CZ" sz="3300" b="1" dirty="0" err="1" smtClean="0">
                <a:solidFill>
                  <a:srgbClr val="2AB20A"/>
                </a:solidFill>
              </a:rPr>
              <a:t>Marajó</a:t>
            </a:r>
            <a:r>
              <a:rPr lang="cs-CZ" sz="3300" b="1" dirty="0" smtClean="0">
                <a:solidFill>
                  <a:srgbClr val="2AB20A"/>
                </a:solidFill>
              </a:rPr>
              <a:t> ústí </a:t>
            </a:r>
            <a:r>
              <a:rPr lang="cs-CZ" sz="3300" b="1" dirty="0" err="1" smtClean="0">
                <a:solidFill>
                  <a:srgbClr val="2AB20A"/>
                </a:solidFill>
              </a:rPr>
              <a:t>Tocantins</a:t>
            </a:r>
            <a:r>
              <a:rPr lang="cs-CZ" sz="3300" b="1" dirty="0" smtClean="0">
                <a:solidFill>
                  <a:srgbClr val="2AB20A"/>
                </a:solidFill>
              </a:rPr>
              <a:t> s přítokem </a:t>
            </a:r>
            <a:r>
              <a:rPr lang="cs-CZ" sz="3300" b="1" dirty="0" err="1" smtClean="0">
                <a:solidFill>
                  <a:srgbClr val="2AB20A"/>
                </a:solidFill>
              </a:rPr>
              <a:t>Araguaia</a:t>
            </a:r>
            <a:r>
              <a:rPr lang="en-GB" dirty="0" smtClean="0">
                <a:solidFill>
                  <a:srgbClr val="2AB20A"/>
                </a:solidFill>
              </a:rPr>
              <a:t>.</a:t>
            </a:r>
            <a:endParaRPr lang="cs-CZ" dirty="0">
              <a:solidFill>
                <a:srgbClr val="2AB20A"/>
              </a:solidFill>
            </a:endParaRPr>
          </a:p>
        </p:txBody>
      </p:sp>
      <p:pic>
        <p:nvPicPr>
          <p:cNvPr id="4" name="Obrázek 3" descr="Soubor:Amazon river basin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1638" y="620713"/>
            <a:ext cx="5400675" cy="581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0" name="TextovéPole 4"/>
          <p:cNvSpPr txBox="1">
            <a:spLocks noChangeArrowheads="1"/>
          </p:cNvSpPr>
          <p:nvPr/>
        </p:nvSpPr>
        <p:spPr bwMode="auto">
          <a:xfrm>
            <a:off x="8243888" y="333375"/>
            <a:ext cx="504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3924300" y="620713"/>
            <a:ext cx="4714875" cy="1384300"/>
          </a:xfrm>
          <a:prstGeom prst="rect">
            <a:avLst/>
          </a:prstGeom>
          <a:solidFill>
            <a:schemeClr val="bg1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2AB20A"/>
                </a:solidFill>
                <a:latin typeface="Calibri" pitchFamily="34" charset="0"/>
              </a:rPr>
              <a:t>a) Pico da Neblina 2994 m</a:t>
            </a:r>
          </a:p>
          <a:p>
            <a:r>
              <a:rPr lang="cs-CZ" sz="2800" b="1">
                <a:solidFill>
                  <a:srgbClr val="2AB20A"/>
                </a:solidFill>
                <a:latin typeface="Calibri" pitchFamily="34" charset="0"/>
              </a:rPr>
              <a:t>b) Corcovado 705 m</a:t>
            </a:r>
          </a:p>
          <a:p>
            <a:r>
              <a:rPr lang="cs-CZ" sz="2800" b="1">
                <a:solidFill>
                  <a:srgbClr val="2AB20A"/>
                </a:solidFill>
                <a:latin typeface="Calibri" pitchFamily="34" charset="0"/>
              </a:rPr>
              <a:t>c) Pichu Pichu 5664 m</a:t>
            </a:r>
          </a:p>
        </p:txBody>
      </p:sp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5076825" y="2636838"/>
            <a:ext cx="3527425" cy="1384300"/>
          </a:xfrm>
          <a:prstGeom prst="rect">
            <a:avLst/>
          </a:prstGeom>
          <a:solidFill>
            <a:schemeClr val="bg1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800" b="1">
                <a:solidFill>
                  <a:srgbClr val="2AB20A"/>
                </a:solidFill>
                <a:latin typeface="Calibri" pitchFamily="34" charset="0"/>
              </a:rPr>
              <a:t>Purus</a:t>
            </a:r>
          </a:p>
          <a:p>
            <a:pPr marL="342900" indent="-342900">
              <a:buFontTx/>
              <a:buAutoNum type="alphaLcParenR"/>
            </a:pPr>
            <a:r>
              <a:rPr lang="cs-CZ" sz="2800" b="1">
                <a:solidFill>
                  <a:srgbClr val="2AB20A"/>
                </a:solidFill>
                <a:latin typeface="Calibri" pitchFamily="34" charset="0"/>
              </a:rPr>
              <a:t>Parana</a:t>
            </a:r>
          </a:p>
          <a:p>
            <a:pPr marL="342900" indent="-342900">
              <a:buFontTx/>
              <a:buAutoNum type="alphaLcParenR"/>
            </a:pPr>
            <a:r>
              <a:rPr lang="cs-CZ" sz="2800" b="1">
                <a:solidFill>
                  <a:srgbClr val="2AB20A"/>
                </a:solidFill>
                <a:latin typeface="Calibri" pitchFamily="34" charset="0"/>
              </a:rPr>
              <a:t>Japurá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620688"/>
            <a:ext cx="3463770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Nejvyšší hora: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2564904"/>
            <a:ext cx="4806661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Hraniční řeka mezi Brazílií a </a:t>
            </a:r>
            <a:r>
              <a:rPr lang="cs-CZ" sz="4400" b="1" dirty="0" err="1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Paraguaí</a:t>
            </a: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4581128"/>
            <a:ext cx="7776864" cy="1200329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2AB20A"/>
                </a:solidFill>
              </a:rPr>
              <a:t>Víte, že se na této řece nachází přehradní nádrž </a:t>
            </a:r>
            <a:r>
              <a:rPr lang="cs-CZ" sz="3600" b="1" dirty="0" err="1">
                <a:solidFill>
                  <a:srgbClr val="2AB20A"/>
                </a:solidFill>
              </a:rPr>
              <a:t>Itaipů</a:t>
            </a:r>
            <a:r>
              <a:rPr lang="cs-CZ" sz="3600" b="1" dirty="0">
                <a:solidFill>
                  <a:srgbClr val="2AB20A"/>
                </a:solidFill>
              </a:rPr>
              <a:t>?</a:t>
            </a:r>
            <a:endParaRPr lang="cs-CZ" sz="3600" dirty="0">
              <a:solidFill>
                <a:srgbClr val="2AB20A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" decel="100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decel="100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decel="100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decel="100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2205038"/>
            <a:ext cx="4071937" cy="2519362"/>
          </a:xfrm>
          <a:solidFill>
            <a:schemeClr val="bg1"/>
          </a:solidFill>
          <a:ln w="38100">
            <a:solidFill>
              <a:srgbClr val="FFFF00"/>
            </a:solidFill>
          </a:ln>
        </p:spPr>
        <p:txBody>
          <a:bodyPr/>
          <a:lstStyle/>
          <a:p>
            <a:r>
              <a:rPr lang="cs-CZ" sz="2800" b="1" u="sng" smtClean="0">
                <a:solidFill>
                  <a:srgbClr val="2AB20A"/>
                </a:solidFill>
              </a:rPr>
              <a:t>Sever: </a:t>
            </a:r>
            <a:r>
              <a:rPr lang="cs-CZ" sz="2800" b="1" smtClean="0">
                <a:solidFill>
                  <a:srgbClr val="2AB20A"/>
                </a:solidFill>
              </a:rPr>
              <a:t>charakteristické stálezelené, tropické  deštné lesy</a:t>
            </a:r>
          </a:p>
          <a:p>
            <a:r>
              <a:rPr lang="cs-CZ" sz="2800" b="1" u="sng" smtClean="0">
                <a:solidFill>
                  <a:srgbClr val="2AB20A"/>
                </a:solidFill>
              </a:rPr>
              <a:t>Jih: </a:t>
            </a:r>
            <a:r>
              <a:rPr lang="cs-CZ" sz="2800" b="1" smtClean="0">
                <a:solidFill>
                  <a:srgbClr val="2AB20A"/>
                </a:solidFill>
              </a:rPr>
              <a:t>subtropické vlhké lesy</a:t>
            </a:r>
          </a:p>
        </p:txBody>
      </p:sp>
      <p:sp>
        <p:nvSpPr>
          <p:cNvPr id="3686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6867" name="Rectangle 3"/>
          <p:cNvSpPr>
            <a:spLocks noChangeArrowheads="1"/>
          </p:cNvSpPr>
          <p:nvPr/>
        </p:nvSpPr>
        <p:spPr bwMode="auto">
          <a:xfrm>
            <a:off x="0" y="47783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427538" y="333375"/>
            <a:ext cx="4465637" cy="6278563"/>
          </a:xfrm>
          <a:prstGeom prst="rect">
            <a:avLst/>
          </a:prstGeom>
          <a:solidFill>
            <a:schemeClr val="bg1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u="sng">
                <a:solidFill>
                  <a:srgbClr val="2AB20A"/>
                </a:solidFill>
                <a:latin typeface="Calibri" pitchFamily="34" charset="0"/>
              </a:rPr>
              <a:t>NP Serra dos Órgaos</a:t>
            </a:r>
            <a:endParaRPr lang="cs-CZ" sz="400" b="1" u="sng">
              <a:solidFill>
                <a:srgbClr val="2AB20A"/>
              </a:solidFill>
              <a:latin typeface="Calibri" pitchFamily="34" charset="0"/>
            </a:endParaRPr>
          </a:p>
          <a:p>
            <a:endParaRPr lang="cs-CZ" sz="700" b="1">
              <a:solidFill>
                <a:srgbClr val="2AB20A"/>
              </a:solidFill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400" b="1">
                <a:solidFill>
                  <a:srgbClr val="2AB20A"/>
                </a:solidFill>
                <a:latin typeface="Calibri" pitchFamily="34" charset="0"/>
              </a:rPr>
              <a:t> Nachází se asi 85 km od Rio de Janeira a je tvořen působivými vrcholy tohoto pohoří varhan, jak zní překlad jeho názvu. </a:t>
            </a:r>
          </a:p>
          <a:p>
            <a:pPr>
              <a:buFont typeface="Arial" charset="0"/>
              <a:buChar char="•"/>
            </a:pPr>
            <a:r>
              <a:rPr lang="cs-CZ" sz="2400" b="1">
                <a:solidFill>
                  <a:srgbClr val="2AB20A"/>
                </a:solidFill>
                <a:latin typeface="Calibri" pitchFamily="34" charset="0"/>
              </a:rPr>
              <a:t> Kromě procházek úžasnou přírodou jsou zde i velmi vyhledávané lezecké stěny a tento park je proto označován jako Mekka horolezectví v Brazílii. </a:t>
            </a:r>
            <a:br>
              <a:rPr lang="cs-CZ" sz="2400" b="1">
                <a:solidFill>
                  <a:srgbClr val="2AB20A"/>
                </a:solidFill>
                <a:latin typeface="Calibri" pitchFamily="34" charset="0"/>
              </a:rPr>
            </a:br>
            <a:r>
              <a:rPr lang="cs-CZ" sz="2800" b="1" u="sng">
                <a:solidFill>
                  <a:srgbClr val="2AB20A"/>
                </a:solidFill>
                <a:latin typeface="Calibri" pitchFamily="34" charset="0"/>
              </a:rPr>
              <a:t>Národní park Iguaçu</a:t>
            </a:r>
          </a:p>
          <a:p>
            <a:pPr>
              <a:buFont typeface="Arial" charset="0"/>
              <a:buChar char="•"/>
            </a:pPr>
            <a:endParaRPr lang="cs-CZ" sz="900" b="1" u="sng">
              <a:solidFill>
                <a:srgbClr val="2AB20A"/>
              </a:solidFill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400" b="1">
                <a:solidFill>
                  <a:srgbClr val="2AB20A"/>
                </a:solidFill>
                <a:latin typeface="Calibri" pitchFamily="34" charset="0"/>
              </a:rPr>
              <a:t>Snad nejnavštěvovanější národní park Brazílie s nejkrásnějšími a rozlohou největšími vodopády na světě. </a:t>
            </a:r>
            <a:r>
              <a:rPr lang="cs-CZ">
                <a:solidFill>
                  <a:srgbClr val="2AB20A"/>
                </a:solidFill>
                <a:latin typeface="Calibri" pitchFamily="34" charset="0"/>
              </a:rPr>
              <a:t/>
            </a:r>
            <a:br>
              <a:rPr lang="cs-CZ">
                <a:solidFill>
                  <a:srgbClr val="2AB20A"/>
                </a:solidFill>
                <a:latin typeface="Calibri" pitchFamily="34" charset="0"/>
              </a:rPr>
            </a:br>
            <a:endParaRPr lang="cs-CZ">
              <a:solidFill>
                <a:srgbClr val="2AB20A"/>
              </a:solidFill>
              <a:latin typeface="Calibri" pitchFamily="34" charset="0"/>
            </a:endParaRPr>
          </a:p>
        </p:txBody>
      </p:sp>
      <p:sp>
        <p:nvSpPr>
          <p:cNvPr id="36869" name="Rectangle 6"/>
          <p:cNvSpPr>
            <a:spLocks noChangeArrowheads="1"/>
          </p:cNvSpPr>
          <p:nvPr/>
        </p:nvSpPr>
        <p:spPr bwMode="auto">
          <a:xfrm>
            <a:off x="0" y="47783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3528" y="260648"/>
            <a:ext cx="2458237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Vegetace: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005064"/>
            <a:ext cx="8064896" cy="230832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2AB20A"/>
                </a:solidFill>
              </a:rPr>
              <a:t>Víte, že je Amazonie druhově nejbohatší ekosystém na naší planetě? Disponuje vzácnými dřevinami,rostlinami a má široké bohatství živočišných druhů.</a:t>
            </a:r>
            <a:endParaRPr lang="cs-CZ" sz="3600" dirty="0">
              <a:solidFill>
                <a:srgbClr val="2AB20A"/>
              </a:solidFill>
            </a:endParaRPr>
          </a:p>
        </p:txBody>
      </p:sp>
      <p:pic>
        <p:nvPicPr>
          <p:cNvPr id="1026" name="Picture 2" descr="C:\Users\kluci\Desktop\brazílie\800px-River_in_the_Amazon_rainfores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476250"/>
            <a:ext cx="7620000" cy="564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8388350" y="6092825"/>
            <a:ext cx="5572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64163" y="765175"/>
            <a:ext cx="3455987" cy="3671888"/>
          </a:xfrm>
          <a:solidFill>
            <a:schemeClr val="bg1"/>
          </a:solidFill>
          <a:ln w="38100">
            <a:solidFill>
              <a:srgbClr val="FFFF00"/>
            </a:solidFill>
          </a:ln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u="sng" dirty="0" smtClean="0">
                <a:solidFill>
                  <a:srgbClr val="2AB20A"/>
                </a:solidFill>
              </a:rPr>
              <a:t>Zemědělství: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rgbClr val="2AB20A"/>
                </a:solidFill>
              </a:rPr>
              <a:t>důležitá exportní položka (2O – 25%),  </a:t>
            </a:r>
            <a:r>
              <a:rPr lang="cs-CZ" sz="2800" b="1" u="sng" dirty="0" smtClean="0">
                <a:solidFill>
                  <a:srgbClr val="2AB20A"/>
                </a:solidFill>
              </a:rPr>
              <a:t>rostlinná výroba</a:t>
            </a:r>
            <a:r>
              <a:rPr lang="cs-CZ" sz="2800" b="1" dirty="0" smtClean="0">
                <a:solidFill>
                  <a:srgbClr val="2AB20A"/>
                </a:solidFill>
              </a:rPr>
              <a:t>: káva, kaučuk, cukrová třtina, sója, kakao, kukuřice, tabák, bavlna</a:t>
            </a:r>
            <a:endParaRPr lang="cs-CZ" sz="2800" b="1" dirty="0">
              <a:solidFill>
                <a:srgbClr val="2AB20A"/>
              </a:solidFill>
            </a:endParaRPr>
          </a:p>
        </p:txBody>
      </p:sp>
      <p:sp>
        <p:nvSpPr>
          <p:cNvPr id="26" name="Obdélník 25"/>
          <p:cNvSpPr>
            <a:spLocks noChangeArrowheads="1"/>
          </p:cNvSpPr>
          <p:nvPr/>
        </p:nvSpPr>
        <p:spPr bwMode="auto">
          <a:xfrm>
            <a:off x="5435600" y="4724400"/>
            <a:ext cx="3384550" cy="1944688"/>
          </a:xfrm>
          <a:prstGeom prst="rect">
            <a:avLst/>
          </a:prstGeom>
          <a:solidFill>
            <a:schemeClr val="bg1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u="sng">
                <a:solidFill>
                  <a:srgbClr val="2AB20A"/>
                </a:solidFill>
                <a:latin typeface="Calibri" pitchFamily="34" charset="0"/>
              </a:rPr>
              <a:t>Živočišná výroba:</a:t>
            </a:r>
          </a:p>
          <a:p>
            <a:endParaRPr lang="cs-CZ" sz="900" b="1" u="sng">
              <a:solidFill>
                <a:srgbClr val="2AB20A"/>
              </a:solidFill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800" b="1">
                <a:solidFill>
                  <a:srgbClr val="2AB20A"/>
                </a:solidFill>
                <a:latin typeface="Calibri" pitchFamily="34" charset="0"/>
              </a:rPr>
              <a:t> jeden z největších      chovatelů skotu a prasat… </a:t>
            </a:r>
          </a:p>
        </p:txBody>
      </p:sp>
      <p:sp>
        <p:nvSpPr>
          <p:cNvPr id="6166" name="Rectangle 22"/>
          <p:cNvSpPr>
            <a:spLocks noChangeArrowheads="1"/>
          </p:cNvSpPr>
          <p:nvPr/>
        </p:nvSpPr>
        <p:spPr bwMode="auto">
          <a:xfrm>
            <a:off x="179388" y="765175"/>
            <a:ext cx="5040312" cy="5970588"/>
          </a:xfrm>
          <a:prstGeom prst="rect">
            <a:avLst/>
          </a:prstGeom>
          <a:solidFill>
            <a:schemeClr val="bg1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 u="sng">
                <a:solidFill>
                  <a:srgbClr val="2AB20A"/>
                </a:solidFill>
                <a:latin typeface="Calibri" pitchFamily="34" charset="0"/>
              </a:rPr>
              <a:t>Průmysl: </a:t>
            </a:r>
          </a:p>
          <a:p>
            <a:endParaRPr lang="cs-CZ" sz="900" b="1" u="sng">
              <a:solidFill>
                <a:srgbClr val="2AB20A"/>
              </a:solidFill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800" b="1">
                <a:solidFill>
                  <a:srgbClr val="2AB20A"/>
                </a:solidFill>
                <a:latin typeface="Calibri" pitchFamily="34" charset="0"/>
              </a:rPr>
              <a:t> hutní, strojírenský, elektrotechnický, elektronický, chemický, gumárenský</a:t>
            </a:r>
          </a:p>
          <a:p>
            <a:pPr>
              <a:buFont typeface="Arial" charset="0"/>
              <a:buChar char="•"/>
            </a:pPr>
            <a:r>
              <a:rPr lang="cs-CZ" sz="2800" b="1">
                <a:solidFill>
                  <a:srgbClr val="2AB20A"/>
                </a:solidFill>
                <a:latin typeface="Calibri" pitchFamily="34" charset="0"/>
              </a:rPr>
              <a:t> výroba dopravních prostředků a pneumatik, textilních, kožedělných a dřevařských výrobků</a:t>
            </a:r>
          </a:p>
          <a:p>
            <a:pPr eaLnBrk="0" hangingPunct="0"/>
            <a:r>
              <a:rPr lang="cs-CZ" sz="2800" b="1" u="sng">
                <a:solidFill>
                  <a:srgbClr val="2AB20A"/>
                </a:solidFill>
                <a:latin typeface="Calibri" pitchFamily="34" charset="0"/>
              </a:rPr>
              <a:t>Nerostné suroviny:</a:t>
            </a:r>
          </a:p>
          <a:p>
            <a:pPr eaLnBrk="0" hangingPunct="0"/>
            <a:endParaRPr lang="cs-CZ" sz="900" b="1">
              <a:solidFill>
                <a:srgbClr val="2AB20A"/>
              </a:solidFill>
              <a:latin typeface="Calibri" pitchFamily="34" charset="0"/>
            </a:endParaRPr>
          </a:p>
          <a:p>
            <a:pPr eaLnBrk="0" hangingPunct="0">
              <a:buFont typeface="Arial" charset="0"/>
              <a:buChar char="•"/>
            </a:pPr>
            <a:r>
              <a:rPr lang="cs-CZ" sz="2800" b="1">
                <a:solidFill>
                  <a:srgbClr val="2AB20A"/>
                </a:solidFill>
                <a:latin typeface="Calibri" pitchFamily="34" charset="0"/>
              </a:rPr>
              <a:t> bohaté zásoby rud: železa, chromu, manganu, cínu, hliníku,...</a:t>
            </a:r>
          </a:p>
          <a:p>
            <a:pPr eaLnBrk="0" hangingPunct="0"/>
            <a:r>
              <a:rPr lang="cs-CZ" sz="2800" b="1">
                <a:solidFill>
                  <a:srgbClr val="2AB20A"/>
                </a:solidFill>
                <a:latin typeface="Calibri" pitchFamily="34" charset="0"/>
              </a:rPr>
              <a:t>diamanty, drahokamy, zlato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0"/>
            <a:ext cx="3423951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Hospodářství: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692696"/>
            <a:ext cx="8064896" cy="348832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2AB20A"/>
                </a:solidFill>
              </a:rPr>
              <a:t>Víte, že Brazílie patří k největším světovým producentům dřeva?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2AB20A"/>
                </a:solidFill>
              </a:rPr>
              <a:t>- S tím souvisí i aktuální problém s hromadným kácením a vypalováním tropických lesů a vystěhováním původního obyvatelstva.</a:t>
            </a:r>
            <a:endParaRPr lang="cs-CZ" sz="3600" dirty="0">
              <a:solidFill>
                <a:srgbClr val="2AB20A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2564904"/>
            <a:ext cx="8064896" cy="397031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2AB20A"/>
                </a:solidFill>
              </a:rPr>
              <a:t>Víte, že některé zemědělské produkty jsou využívány jako náhražka za nedostatečné zdroje ropy? Například odpad při výrobě třtiny a část produkce manioku slouží pro výrobu lihu. Některé automobily jsou upraveny právě na spalování lihu.</a:t>
            </a:r>
            <a:endParaRPr lang="cs-CZ" sz="3600" dirty="0">
              <a:solidFill>
                <a:srgbClr val="2AB20A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1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1" name="obrázek 1" descr="Soubor:Saccharum officinarum flowers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463" y="0"/>
            <a:ext cx="3816350" cy="575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obrázek 19" descr="Soubor:Kukurice1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188913"/>
            <a:ext cx="4411663" cy="3230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5" name="Rectangle 1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8916" name="Rectangle 23"/>
          <p:cNvSpPr>
            <a:spLocks noChangeArrowheads="1"/>
          </p:cNvSpPr>
          <p:nvPr/>
        </p:nvSpPr>
        <p:spPr bwMode="auto">
          <a:xfrm>
            <a:off x="0" y="44440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en-GB" sz="110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600">
                <a:ea typeface="Calibri" pitchFamily="34" charset="0"/>
                <a:cs typeface="Times New Roman" pitchFamily="18" charset="0"/>
              </a:rPr>
              <a:t> 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5130" name="obrázek 4" descr="Soubor:Starr 061212-2345 Manihot esculenta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71775" y="1412875"/>
            <a:ext cx="5143500" cy="385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obrázek 10" descr="Soubor:Theobroma cacao - Köhler–s Medizinal-Pflanzen-137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476375" y="476250"/>
            <a:ext cx="2895600" cy="418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obrázek 16" descr="Soubor:Tobacco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932363" y="908050"/>
            <a:ext cx="3856037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obrázek 25" descr="Soubor:Rubber tree plantation.JPG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132138" y="260350"/>
            <a:ext cx="3170237" cy="422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obrázek 13" descr="Soubor:Feld mit reifer Baumwolle.jpeg">
            <a:hlinkClick r:id="rId14"/>
          </p:cNvPr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187450" y="2781300"/>
            <a:ext cx="5761038" cy="385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obrázek 22" descr="Soubor:Cultivo de soja.jpg">
            <a:hlinkClick r:id="rId16"/>
          </p:cNvPr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79388" y="188913"/>
            <a:ext cx="5761037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obrázek 28" descr="Soubor:Cow with calf.jpg">
            <a:hlinkClick r:id="rId18"/>
          </p:cNvPr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755650" y="2636838"/>
            <a:ext cx="5761038" cy="393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1" name="obrázek 31" descr="Soubor:Sow with piglet.jpg">
            <a:hlinkClick r:id="rId20"/>
          </p:cNvPr>
          <p:cNvPicPr>
            <a:picLocks noChangeAspect="1" noChangeArrowheads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2987675" y="333375"/>
            <a:ext cx="5761038" cy="357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25" name="Obdélník 14"/>
          <p:cNvSpPr>
            <a:spLocks noChangeArrowheads="1"/>
          </p:cNvSpPr>
          <p:nvPr/>
        </p:nvSpPr>
        <p:spPr bwMode="auto">
          <a:xfrm>
            <a:off x="7848600" y="6488113"/>
            <a:ext cx="1295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11-20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3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3527425"/>
          </a:xfrm>
          <a:solidFill>
            <a:schemeClr val="bg1"/>
          </a:solidFill>
          <a:ln w="38100">
            <a:solidFill>
              <a:srgbClr val="FFFF00"/>
            </a:solidFill>
          </a:ln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u="sng" smtClean="0">
                <a:solidFill>
                  <a:srgbClr val="2AB20A"/>
                </a:solidFill>
              </a:rPr>
              <a:t>Tvoří:</a:t>
            </a:r>
          </a:p>
          <a:p>
            <a:r>
              <a:rPr lang="cs-CZ" sz="2800" b="1" u="sng" smtClean="0">
                <a:solidFill>
                  <a:srgbClr val="2AB20A"/>
                </a:solidFill>
              </a:rPr>
              <a:t>veletok Amazonky </a:t>
            </a:r>
            <a:r>
              <a:rPr lang="cs-CZ" sz="2800" b="1" smtClean="0">
                <a:solidFill>
                  <a:srgbClr val="2AB20A"/>
                </a:solidFill>
              </a:rPr>
              <a:t>= vnitrozemí dostupné i pro velké námořní lodě až do přístavu Manaus. </a:t>
            </a:r>
          </a:p>
          <a:p>
            <a:r>
              <a:rPr lang="cs-CZ" sz="2800" b="1" smtClean="0">
                <a:solidFill>
                  <a:srgbClr val="2AB20A"/>
                </a:solidFill>
              </a:rPr>
              <a:t>Přístavy na pobřeží Rio de Janeiro, Santos, Recife</a:t>
            </a:r>
          </a:p>
          <a:p>
            <a:r>
              <a:rPr lang="cs-CZ" sz="2800" b="1" u="sng" smtClean="0">
                <a:solidFill>
                  <a:srgbClr val="2AB20A"/>
                </a:solidFill>
              </a:rPr>
              <a:t>síť asi 1000 letišť</a:t>
            </a:r>
          </a:p>
          <a:p>
            <a:r>
              <a:rPr lang="cs-CZ" sz="2800" b="1" u="sng" smtClean="0">
                <a:solidFill>
                  <a:srgbClr val="2AB20A"/>
                </a:solidFill>
              </a:rPr>
              <a:t>řídká silniční </a:t>
            </a:r>
            <a:r>
              <a:rPr lang="cs-CZ" sz="2800" b="1" smtClean="0">
                <a:solidFill>
                  <a:srgbClr val="2AB20A"/>
                </a:solidFill>
              </a:rPr>
              <a:t>(Transamazonica z V na Z, ze S na J dálková silnice Santarem - Cuiaba) i </a:t>
            </a:r>
            <a:r>
              <a:rPr lang="cs-CZ" sz="2800" b="1" u="sng" smtClean="0">
                <a:solidFill>
                  <a:srgbClr val="2AB20A"/>
                </a:solidFill>
              </a:rPr>
              <a:t>železniční síť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8" name="Obrázek 7" descr="Soubor:Br-230map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1196975"/>
            <a:ext cx="8280400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83568" y="260648"/>
            <a:ext cx="2299219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Doprava: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9940" name="Obdélník 5"/>
          <p:cNvSpPr>
            <a:spLocks noChangeArrowheads="1"/>
          </p:cNvSpPr>
          <p:nvPr/>
        </p:nvSpPr>
        <p:spPr bwMode="auto">
          <a:xfrm>
            <a:off x="8243888" y="765175"/>
            <a:ext cx="558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(21)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6013" y="5589588"/>
            <a:ext cx="6975475" cy="973137"/>
          </a:xfrm>
          <a:solidFill>
            <a:schemeClr val="bg1"/>
          </a:solidFill>
          <a:ln w="38100">
            <a:solidFill>
              <a:srgbClr val="FFFF00"/>
            </a:solidFill>
          </a:ln>
        </p:spPr>
        <p:txBody>
          <a:bodyPr rtlCol="0">
            <a:normAutofit lnSpcReduction="1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b="1" dirty="0" smtClean="0">
                <a:solidFill>
                  <a:srgbClr val="2AB20A"/>
                </a:solidFill>
              </a:rPr>
              <a:t>Jsou zde velké rozdíly mezi bohatými a chudými lidmi.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graphicFrame>
        <p:nvGraphicFramePr>
          <p:cNvPr id="5" name="Graf 4"/>
          <p:cNvGraphicFramePr>
            <a:graphicFrameLocks/>
          </p:cNvGraphicFramePr>
          <p:nvPr/>
        </p:nvGraphicFramePr>
        <p:xfrm>
          <a:off x="-735013" y="138113"/>
          <a:ext cx="9929813" cy="55467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Obdélník 3"/>
          <p:cNvSpPr/>
          <p:nvPr/>
        </p:nvSpPr>
        <p:spPr>
          <a:xfrm>
            <a:off x="2483768" y="188640"/>
            <a:ext cx="3791231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Počet obyvatel:</a:t>
            </a:r>
            <a:endParaRPr lang="cs-CZ" sz="4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Graphic spid="5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Graf 6"/>
          <p:cNvGraphicFramePr>
            <a:graphicFrameLocks/>
          </p:cNvGraphicFramePr>
          <p:nvPr/>
        </p:nvGraphicFramePr>
        <p:xfrm>
          <a:off x="128588" y="138113"/>
          <a:ext cx="9066212" cy="64833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980728"/>
            <a:ext cx="8064896" cy="286232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2AB20A"/>
                </a:solidFill>
              </a:rPr>
              <a:t>Víte, že </a:t>
            </a:r>
            <a:r>
              <a:rPr lang="cs-CZ" sz="3600" b="1" dirty="0" err="1">
                <a:solidFill>
                  <a:srgbClr val="2AB20A"/>
                </a:solidFill>
              </a:rPr>
              <a:t>Manaus</a:t>
            </a:r>
            <a:r>
              <a:rPr lang="cs-CZ" sz="3600" b="1" dirty="0">
                <a:solidFill>
                  <a:srgbClr val="2AB20A"/>
                </a:solidFill>
              </a:rPr>
              <a:t> bývá nazýván ,,Paříži džungle“? Bylo zde zavedeno elektrické osvětlení ještě před Londýnem a vznikla zde nádherná Opera, ve které zpíval i </a:t>
            </a:r>
            <a:r>
              <a:rPr lang="cs-CZ" sz="3600" b="1" dirty="0" err="1">
                <a:solidFill>
                  <a:srgbClr val="2AB20A"/>
                </a:solidFill>
              </a:rPr>
              <a:t>Carusso</a:t>
            </a:r>
            <a:r>
              <a:rPr lang="cs-CZ" sz="3600" b="1" dirty="0">
                <a:solidFill>
                  <a:srgbClr val="2AB20A"/>
                </a:solidFill>
              </a:rPr>
              <a:t>.</a:t>
            </a:r>
            <a:endParaRPr lang="cs-CZ" sz="3600" dirty="0">
              <a:solidFill>
                <a:srgbClr val="2AB20A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188640"/>
            <a:ext cx="4227889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 smtClean="0">
                <a:ln w="19050">
                  <a:solidFill>
                    <a:srgbClr val="1F497D">
                      <a:tint val="1000"/>
                    </a:srgbClr>
                  </a:solidFill>
                  <a:prstDash val="solid"/>
                </a:ln>
                <a:solidFill>
                  <a:sysClr val="window" lastClr="FFFFFF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Další zajímavosti:</a:t>
            </a:r>
            <a:endParaRPr lang="cs-CZ" sz="4400" b="1" dirty="0">
              <a:ln w="19050">
                <a:solidFill>
                  <a:srgbClr val="1F497D">
                    <a:tint val="1000"/>
                  </a:srgbClr>
                </a:solidFill>
                <a:prstDash val="solid"/>
              </a:ln>
              <a:solidFill>
                <a:sysClr val="window" lastClr="FFFFFF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700808"/>
            <a:ext cx="8064896" cy="415498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u="sng" dirty="0">
                <a:solidFill>
                  <a:srgbClr val="2AB20A"/>
                </a:solidFill>
              </a:rPr>
              <a:t>Rio de </a:t>
            </a:r>
            <a:r>
              <a:rPr lang="cs-CZ" sz="3600" b="1" u="sng" dirty="0" err="1">
                <a:solidFill>
                  <a:srgbClr val="2AB20A"/>
                </a:solidFill>
              </a:rPr>
              <a:t>Janeiro</a:t>
            </a:r>
            <a:r>
              <a:rPr lang="cs-CZ" sz="3600" b="1" u="sng" dirty="0">
                <a:solidFill>
                  <a:srgbClr val="2AB20A"/>
                </a:solidFill>
              </a:rPr>
              <a:t> </a:t>
            </a:r>
            <a:r>
              <a:rPr lang="cs-CZ" sz="3600" b="1" dirty="0">
                <a:solidFill>
                  <a:srgbClr val="2AB20A"/>
                </a:solidFill>
              </a:rPr>
              <a:t>v roce 2016 pořádá Letní olympijské hry.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100" b="1" dirty="0">
              <a:solidFill>
                <a:srgbClr val="2AB20A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u="sng" dirty="0" err="1">
                <a:solidFill>
                  <a:srgbClr val="2AB20A"/>
                </a:solidFill>
              </a:rPr>
              <a:t>Sau</a:t>
            </a:r>
            <a:r>
              <a:rPr lang="cs-CZ" sz="3600" b="1" u="sng" dirty="0">
                <a:solidFill>
                  <a:srgbClr val="2AB20A"/>
                </a:solidFill>
              </a:rPr>
              <a:t> Paulo </a:t>
            </a:r>
            <a:r>
              <a:rPr lang="cs-CZ" sz="3600" b="1" dirty="0">
                <a:solidFill>
                  <a:srgbClr val="2AB20A"/>
                </a:solidFill>
              </a:rPr>
              <a:t>(také nazýváno město imigrantů či tropickým New Yorkem) disponuje jihovýchodním směrem od centra vlastní ulici mrakodrapů </a:t>
            </a:r>
            <a:r>
              <a:rPr lang="cs-CZ" sz="3600" b="1" dirty="0" err="1">
                <a:solidFill>
                  <a:srgbClr val="2AB20A"/>
                </a:solidFill>
              </a:rPr>
              <a:t>Avenida</a:t>
            </a:r>
            <a:r>
              <a:rPr lang="cs-CZ" sz="3600" b="1" dirty="0">
                <a:solidFill>
                  <a:srgbClr val="2AB20A"/>
                </a:solidFill>
              </a:rPr>
              <a:t> </a:t>
            </a:r>
            <a:r>
              <a:rPr lang="cs-CZ" sz="3600" b="1" dirty="0" err="1">
                <a:solidFill>
                  <a:srgbClr val="2AB20A"/>
                </a:solidFill>
              </a:rPr>
              <a:t>Paulista</a:t>
            </a:r>
            <a:r>
              <a:rPr lang="cs-CZ" sz="3600" b="1" dirty="0">
                <a:solidFill>
                  <a:srgbClr val="2AB20A"/>
                </a:solidFill>
              </a:rPr>
              <a:t>.</a:t>
            </a:r>
            <a:endParaRPr lang="cs-CZ" sz="3600" dirty="0">
              <a:solidFill>
                <a:srgbClr val="2AB20A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kluci\Desktop\brazílie\Rio_de_janeiro_copacabana_beach_201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88913"/>
            <a:ext cx="7704137" cy="5116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51520" y="5157192"/>
            <a:ext cx="8892480" cy="138499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err="1">
                <a:solidFill>
                  <a:srgbClr val="2AB20A"/>
                </a:solidFill>
              </a:rPr>
              <a:t>Copacabana</a:t>
            </a:r>
            <a:r>
              <a:rPr lang="cs-CZ" sz="2800" b="1" dirty="0">
                <a:solidFill>
                  <a:srgbClr val="2AB20A"/>
                </a:solidFill>
              </a:rPr>
              <a:t> je zřejmě nejznámější pláž na světě, která je dlouhá celé 4 km a může se chlubit tzv. portugalskou dlažbou.</a:t>
            </a:r>
            <a:endParaRPr lang="cs-CZ" sz="2800" dirty="0">
              <a:solidFill>
                <a:srgbClr val="2AB20A"/>
              </a:solidFill>
            </a:endParaRPr>
          </a:p>
        </p:txBody>
      </p:sp>
      <p:sp>
        <p:nvSpPr>
          <p:cNvPr id="44037" name="Obdélník 5"/>
          <p:cNvSpPr>
            <a:spLocks noChangeArrowheads="1"/>
          </p:cNvSpPr>
          <p:nvPr/>
        </p:nvSpPr>
        <p:spPr bwMode="auto">
          <a:xfrm>
            <a:off x="8586788" y="333375"/>
            <a:ext cx="5572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(22)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Obdélník 3"/>
          <p:cNvSpPr>
            <a:spLocks noChangeArrowheads="1"/>
          </p:cNvSpPr>
          <p:nvPr/>
        </p:nvSpPr>
        <p:spPr bwMode="auto">
          <a:xfrm>
            <a:off x="0" y="476250"/>
            <a:ext cx="9144000" cy="618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arenBoth"/>
            </a:pPr>
            <a:r>
              <a:rPr lang="cs-CZ"/>
              <a:t>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</a:p>
          <a:p>
            <a:pPr marL="342900" indent="-342900"/>
            <a:r>
              <a:rPr lang="cs-CZ" u="sng">
                <a:latin typeface="Calibri" pitchFamily="34" charset="0"/>
                <a:hlinkClick r:id="rId2"/>
              </a:rPr>
              <a:t> http://cs.wikipedia.org/wiki/Soubor:Flag_of_Brazil.svg</a:t>
            </a:r>
            <a:endParaRPr lang="cs-CZ"/>
          </a:p>
          <a:p>
            <a:pPr marL="342900" indent="-342900"/>
            <a:r>
              <a:rPr lang="cs-CZ"/>
              <a:t>(2)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</a:p>
          <a:p>
            <a:pPr marL="342900" indent="-342900"/>
            <a:r>
              <a:rPr lang="cs-CZ" u="sng">
                <a:latin typeface="Calibri" pitchFamily="34" charset="0"/>
                <a:hlinkClick r:id="rId3"/>
              </a:rPr>
              <a:t>http://cs.wikipedia.org/wiki/Soubor:Coat_of_arms_of_Brazil.svg</a:t>
            </a:r>
            <a:endParaRPr lang="cs-CZ" u="sng">
              <a:latin typeface="Calibri" pitchFamily="34" charset="0"/>
            </a:endParaRPr>
          </a:p>
          <a:p>
            <a:pPr marL="342900" indent="-342900"/>
            <a:r>
              <a:rPr lang="cs-CZ"/>
              <a:t>(3)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</a:p>
          <a:p>
            <a:pPr marL="342900" indent="-342900"/>
            <a:r>
              <a:rPr lang="cs-CZ" u="sng">
                <a:latin typeface="Calibri" pitchFamily="34" charset="0"/>
                <a:hlinkClick r:id="rId4"/>
              </a:rPr>
              <a:t>http://cs.wikipedia.org/wiki/Soubor:Dilma_Rousseff_2010.jpg</a:t>
            </a:r>
            <a:endParaRPr lang="cs-CZ" u="sng">
              <a:latin typeface="Calibri" pitchFamily="34" charset="0"/>
            </a:endParaRPr>
          </a:p>
          <a:p>
            <a:pPr marL="342900" indent="-342900"/>
            <a:r>
              <a:rPr lang="cs-CZ"/>
              <a:t>(4) Portál visitabrasil.com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</a:p>
          <a:p>
            <a:pPr marL="342900" indent="-342900"/>
            <a:r>
              <a:rPr lang="cs-CZ" u="sng">
                <a:latin typeface="Calibri" pitchFamily="34" charset="0"/>
                <a:hlinkClick r:id="rId5"/>
              </a:rPr>
              <a:t>http://www.visitabrasil.com/</a:t>
            </a:r>
            <a:endParaRPr lang="cs-CZ"/>
          </a:p>
          <a:p>
            <a:pPr marL="342900" indent="-342900"/>
            <a:r>
              <a:rPr lang="cs-CZ"/>
              <a:t>(5)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</a:p>
          <a:p>
            <a:pPr marL="342900" indent="-342900"/>
            <a:r>
              <a:rPr lang="cs-CZ" u="sng">
                <a:latin typeface="Calibri" pitchFamily="34" charset="0"/>
                <a:hlinkClick r:id="rId6"/>
              </a:rPr>
              <a:t>http://cs.wikipedia.org/wiki/Soubor:Brazil_Labelled_Map.svg</a:t>
            </a:r>
            <a:r>
              <a:rPr lang="cs-CZ" u="sng">
                <a:latin typeface="Calibri" pitchFamily="34" charset="0"/>
                <a:hlinkClick r:id="rId2"/>
              </a:rPr>
              <a:t> + popisky z</a:t>
            </a:r>
          </a:p>
          <a:p>
            <a:pPr marL="342900" indent="-342900"/>
            <a:r>
              <a:rPr lang="cs-CZ" u="sng">
                <a:latin typeface="Calibri" pitchFamily="34" charset="0"/>
                <a:hlinkClick r:id="rId6"/>
              </a:rPr>
              <a:t>http://cs.wikipedia.org/wiki/Bras%C3%ADlie</a:t>
            </a:r>
          </a:p>
          <a:p>
            <a:pPr marL="342900" indent="-342900"/>
            <a:r>
              <a:rPr lang="cs-CZ"/>
              <a:t>(6)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</a:p>
          <a:p>
            <a:pPr marL="342900" indent="-342900"/>
            <a:r>
              <a:rPr lang="cs-CZ" u="sng">
                <a:latin typeface="Calibri" pitchFamily="34" charset="0"/>
                <a:hlinkClick r:id="rId2"/>
              </a:rPr>
              <a:t>http://en.wikipedia.org/wiki/File:Flag_of_the_CPLP.svg</a:t>
            </a:r>
          </a:p>
          <a:p>
            <a:pPr marL="342900" indent="-342900"/>
            <a:r>
              <a:rPr lang="cs-CZ"/>
              <a:t>(7)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</a:p>
          <a:p>
            <a:pPr marL="342900" indent="-342900"/>
            <a:r>
              <a:rPr lang="cs-CZ" u="sng">
                <a:latin typeface="Calibri" pitchFamily="34" charset="0"/>
                <a:hlinkClick r:id="rId2"/>
              </a:rPr>
              <a:t>http://cs.wikipedia.org/wiki/Soubor:Flag_of_Mercosur.svg</a:t>
            </a:r>
          </a:p>
          <a:p>
            <a:pPr marL="342900" indent="-342900"/>
            <a:r>
              <a:rPr lang="cs-CZ"/>
              <a:t>(8)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</a:p>
          <a:p>
            <a:pPr marL="342900" indent="-342900"/>
            <a:r>
              <a:rPr lang="cs-CZ" u="sng">
                <a:latin typeface="Calibri" pitchFamily="34" charset="0"/>
                <a:hlinkClick r:id="rId7"/>
              </a:rPr>
              <a:t>http://cs.wikipedia.org/wiki/Soubor:Brazil_topo.jpg</a:t>
            </a:r>
            <a:endParaRPr lang="cs-CZ"/>
          </a:p>
          <a:p>
            <a:pPr marL="342900" indent="-342900"/>
            <a:r>
              <a:rPr lang="cs-CZ"/>
              <a:t>(9)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</a:p>
          <a:p>
            <a:pPr marL="342900" indent="-342900"/>
            <a:r>
              <a:rPr lang="cs-CZ" u="sng">
                <a:latin typeface="Calibri" pitchFamily="34" charset="0"/>
                <a:hlinkClick r:id="rId8"/>
              </a:rPr>
              <a:t>http://cs.wikipedia.org/wiki/Soubor:Amazon_river_basin.png</a:t>
            </a:r>
            <a:endParaRPr lang="cs-CZ"/>
          </a:p>
          <a:p>
            <a:pPr marL="342900" indent="-342900"/>
            <a:r>
              <a:rPr lang="cs-CZ"/>
              <a:t>(10)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</a:p>
          <a:p>
            <a:pPr marL="342900" indent="-342900"/>
            <a:r>
              <a:rPr lang="cs-CZ" u="sng">
                <a:latin typeface="Calibri" pitchFamily="34" charset="0"/>
                <a:hlinkClick r:id="rId2"/>
              </a:rPr>
              <a:t>http://cs.wikipedia.org/wiki/Soubor:River_in_the_Amazon_rainforest.jpg</a:t>
            </a:r>
          </a:p>
          <a:p>
            <a:pPr marL="342900" indent="-342900"/>
            <a:endParaRPr lang="cs-CZ">
              <a:latin typeface="Calibri" pitchFamily="34" charset="0"/>
            </a:endParaRPr>
          </a:p>
        </p:txBody>
      </p:sp>
      <p:sp>
        <p:nvSpPr>
          <p:cNvPr id="45058" name="TextovéPole 4"/>
          <p:cNvSpPr txBox="1">
            <a:spLocks noChangeArrowheads="1"/>
          </p:cNvSpPr>
          <p:nvPr/>
        </p:nvSpPr>
        <p:spPr bwMode="auto">
          <a:xfrm>
            <a:off x="0" y="0"/>
            <a:ext cx="46799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i="1" u="sng">
                <a:latin typeface="Calibri" pitchFamily="34" charset="0"/>
              </a:rPr>
              <a:t>POUŽITÉ ZDROJE: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Obdélník 1"/>
          <p:cNvSpPr>
            <a:spLocks noChangeArrowheads="1"/>
          </p:cNvSpPr>
          <p:nvPr/>
        </p:nvSpPr>
        <p:spPr bwMode="auto">
          <a:xfrm>
            <a:off x="0" y="188913"/>
            <a:ext cx="9144000" cy="701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(11)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</a:p>
          <a:p>
            <a:r>
              <a:rPr lang="cs-CZ" u="sng">
                <a:latin typeface="Calibri" pitchFamily="34" charset="0"/>
                <a:hlinkClick r:id="rId2"/>
              </a:rPr>
              <a:t>http://cs.wikipedia.org/wiki/Soubor:Saccharum_officinarum_flowers.JPG</a:t>
            </a:r>
            <a:endParaRPr lang="cs-CZ"/>
          </a:p>
          <a:p>
            <a:r>
              <a:rPr lang="cs-CZ"/>
              <a:t>(12)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  <a:endParaRPr lang="cs-CZ">
              <a:latin typeface="Calibri" pitchFamily="34" charset="0"/>
            </a:endParaRPr>
          </a:p>
          <a:p>
            <a:r>
              <a:rPr lang="cs-CZ" u="sng">
                <a:latin typeface="Calibri" pitchFamily="34" charset="0"/>
                <a:hlinkClick r:id="rId3"/>
              </a:rPr>
              <a:t>http://cs.wikipedia.org/wiki/Soubor:Kukurice1.jpg</a:t>
            </a:r>
            <a:endParaRPr lang="cs-CZ">
              <a:latin typeface="Calibri" pitchFamily="34" charset="0"/>
            </a:endParaRPr>
          </a:p>
          <a:p>
            <a:r>
              <a:rPr lang="cs-CZ"/>
              <a:t>(13)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  <a:endParaRPr lang="cs-CZ">
              <a:latin typeface="Calibri" pitchFamily="34" charset="0"/>
            </a:endParaRPr>
          </a:p>
          <a:p>
            <a:r>
              <a:rPr lang="cs-CZ" u="sng">
                <a:latin typeface="Calibri" pitchFamily="34" charset="0"/>
                <a:hlinkClick r:id="rId4"/>
              </a:rPr>
              <a:t>http://cs.wikipedia.org/wiki/Soubor:Starr_061212-2345_Manihot_esculenta.jpg</a:t>
            </a:r>
            <a:endParaRPr lang="cs-CZ" u="sng">
              <a:latin typeface="Calibri" pitchFamily="34" charset="0"/>
            </a:endParaRPr>
          </a:p>
          <a:p>
            <a:r>
              <a:rPr lang="cs-CZ"/>
              <a:t>(14)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</a:t>
            </a:r>
            <a:r>
              <a:rPr lang="cs-CZ" u="sng">
                <a:latin typeface="Calibri" pitchFamily="34" charset="0"/>
                <a:hlinkClick r:id="rId5"/>
              </a:rPr>
              <a:t>http://cs.wikipedia.org/wiki/Soubor:Theobroma_cacao_-_K%C3%B6hler%E2%80%93s_Medizinal-Pflanzen-137.jpg</a:t>
            </a:r>
            <a:r>
              <a:rPr lang="cs-CZ" u="sng">
                <a:latin typeface="Calibri" pitchFamily="34" charset="0"/>
              </a:rPr>
              <a:t> </a:t>
            </a:r>
            <a:endParaRPr lang="cs-CZ">
              <a:latin typeface="Calibri" pitchFamily="34" charset="0"/>
            </a:endParaRPr>
          </a:p>
          <a:p>
            <a:r>
              <a:rPr lang="cs-CZ"/>
              <a:t>(15)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</a:t>
            </a:r>
            <a:r>
              <a:rPr lang="cs-CZ" u="sng">
                <a:latin typeface="Calibri" pitchFamily="34" charset="0"/>
                <a:hlinkClick r:id="rId6"/>
              </a:rPr>
              <a:t>http://cs.wikipedia.org/wiki/Soubor:Tobacco.jpg</a:t>
            </a:r>
            <a:r>
              <a:rPr lang="cs-CZ" u="sng">
                <a:latin typeface="Calibri" pitchFamily="34" charset="0"/>
              </a:rPr>
              <a:t> </a:t>
            </a:r>
            <a:endParaRPr lang="cs-CZ">
              <a:latin typeface="Calibri" pitchFamily="34" charset="0"/>
            </a:endParaRPr>
          </a:p>
          <a:p>
            <a:r>
              <a:rPr lang="cs-CZ"/>
              <a:t>(16)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  <a:endParaRPr lang="cs-CZ">
              <a:latin typeface="Calibri" pitchFamily="34" charset="0"/>
            </a:endParaRPr>
          </a:p>
          <a:p>
            <a:r>
              <a:rPr lang="cs-CZ" u="sng">
                <a:latin typeface="Calibri" pitchFamily="34" charset="0"/>
                <a:hlinkClick r:id="rId7"/>
              </a:rPr>
              <a:t>http://cs.wikipedia.org/wiki/Soubor:Rubber_tree_plantation.JPG</a:t>
            </a:r>
            <a:endParaRPr lang="cs-CZ">
              <a:latin typeface="Calibri" pitchFamily="34" charset="0"/>
            </a:endParaRPr>
          </a:p>
          <a:p>
            <a:r>
              <a:rPr lang="cs-CZ"/>
              <a:t>(17)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  <a:endParaRPr lang="cs-CZ">
              <a:latin typeface="Calibri" pitchFamily="34" charset="0"/>
            </a:endParaRPr>
          </a:p>
          <a:p>
            <a:r>
              <a:rPr lang="cs-CZ" u="sng">
                <a:latin typeface="Calibri" pitchFamily="34" charset="0"/>
                <a:hlinkClick r:id="rId8"/>
              </a:rPr>
              <a:t>http://cs.wikipedia.org/wiki/Soubor:Feld_mit_reifer_Baumwolle.jpeg</a:t>
            </a:r>
            <a:endParaRPr lang="cs-CZ">
              <a:latin typeface="Calibri" pitchFamily="34" charset="0"/>
            </a:endParaRPr>
          </a:p>
          <a:p>
            <a:r>
              <a:rPr lang="cs-CZ"/>
              <a:t>(18)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  <a:endParaRPr lang="cs-CZ">
              <a:latin typeface="Calibri" pitchFamily="34" charset="0"/>
            </a:endParaRPr>
          </a:p>
          <a:p>
            <a:r>
              <a:rPr lang="cs-CZ" u="sng">
                <a:latin typeface="Calibri" pitchFamily="34" charset="0"/>
                <a:hlinkClick r:id="rId9"/>
              </a:rPr>
              <a:t>http://cs.wikipedia.org/wiki/Soubor:Cultivo_de_soja.jpg</a:t>
            </a:r>
            <a:endParaRPr lang="cs-CZ">
              <a:latin typeface="Calibri" pitchFamily="34" charset="0"/>
            </a:endParaRPr>
          </a:p>
          <a:p>
            <a:r>
              <a:rPr lang="cs-CZ"/>
              <a:t>(19)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</a:t>
            </a:r>
            <a:r>
              <a:rPr lang="cs-CZ" u="sng">
                <a:latin typeface="Calibri" pitchFamily="34" charset="0"/>
                <a:hlinkClick r:id="rId10"/>
              </a:rPr>
              <a:t>http://cs.wikipedia.org/wiki/Soubor:Cow_with_calf.jpg</a:t>
            </a:r>
            <a:endParaRPr lang="cs-CZ">
              <a:latin typeface="Calibri" pitchFamily="34" charset="0"/>
            </a:endParaRPr>
          </a:p>
          <a:p>
            <a:r>
              <a:rPr lang="cs-CZ"/>
              <a:t>(20)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  <a:endParaRPr lang="cs-CZ">
              <a:latin typeface="Calibri" pitchFamily="34" charset="0"/>
            </a:endParaRPr>
          </a:p>
          <a:p>
            <a:r>
              <a:rPr lang="cs-CZ" u="sng">
                <a:latin typeface="Calibri" pitchFamily="34" charset="0"/>
                <a:hlinkClick r:id="rId11"/>
              </a:rPr>
              <a:t>http://cs.wikipedia.org/wiki/Soubor:Sow_with_piglet.jpg</a:t>
            </a:r>
            <a:endParaRPr lang="cs-CZ">
              <a:latin typeface="Calibri" pitchFamily="34" charset="0"/>
            </a:endParaRPr>
          </a:p>
          <a:p>
            <a:r>
              <a:rPr lang="cs-CZ"/>
              <a:t>(21)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  <a:endParaRPr lang="cs-CZ">
              <a:latin typeface="Calibri" pitchFamily="34" charset="0"/>
            </a:endParaRPr>
          </a:p>
          <a:p>
            <a:r>
              <a:rPr lang="cs-CZ" u="sng">
                <a:latin typeface="Calibri" pitchFamily="34" charset="0"/>
                <a:hlinkClick r:id="rId12"/>
              </a:rPr>
              <a:t>http://cs.wikipedia.org/wiki/Soubor:Br-230mapa.jpg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Obdélník 3"/>
          <p:cNvSpPr>
            <a:spLocks noChangeArrowheads="1"/>
          </p:cNvSpPr>
          <p:nvPr/>
        </p:nvSpPr>
        <p:spPr bwMode="auto">
          <a:xfrm>
            <a:off x="0" y="404813"/>
            <a:ext cx="9144000" cy="535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(22) Otevřená encyklopedie Wikipedie </a:t>
            </a:r>
            <a:r>
              <a:rPr lang="en-US"/>
              <a:t>[</a:t>
            </a:r>
            <a:r>
              <a:rPr lang="cs-CZ"/>
              <a:t>online</a:t>
            </a:r>
            <a:r>
              <a:rPr lang="en-US"/>
              <a:t>]</a:t>
            </a:r>
            <a:r>
              <a:rPr lang="cs-CZ"/>
              <a:t>. </a:t>
            </a:r>
            <a:r>
              <a:rPr lang="en-US"/>
              <a:t>[cit. 201</a:t>
            </a:r>
            <a:r>
              <a:rPr lang="cs-CZ"/>
              <a:t>3-01-20</a:t>
            </a:r>
            <a:r>
              <a:rPr lang="en-US"/>
              <a:t>]</a:t>
            </a:r>
            <a:r>
              <a:rPr lang="cs-CZ"/>
              <a:t>. Dostupné z WWW</a:t>
            </a:r>
          </a:p>
          <a:p>
            <a:r>
              <a:rPr lang="cs-CZ" u="sng">
                <a:latin typeface="Calibri" pitchFamily="34" charset="0"/>
                <a:hlinkClick r:id="rId2"/>
              </a:rPr>
              <a:t>http://upload.wikimedia.org/wikipedia/commons/a/a3/Rio_de_janeiro_copacabana_beach_2010.JPG</a:t>
            </a:r>
            <a:endParaRPr lang="cs-CZ" u="sng">
              <a:latin typeface="Calibri" pitchFamily="34" charset="0"/>
            </a:endParaRPr>
          </a:p>
          <a:p>
            <a:endParaRPr lang="cs-CZ" u="sng">
              <a:latin typeface="Calibri" pitchFamily="34" charset="0"/>
            </a:endParaRPr>
          </a:p>
          <a:p>
            <a:r>
              <a:rPr lang="cs-CZ"/>
              <a:t>SKOKAN, Ladislav, Milan BURSA a Jana PEŠTOVÁ. </a:t>
            </a:r>
            <a:r>
              <a:rPr lang="cs-CZ" i="1"/>
              <a:t>Geografické tabulky: pro střední školy : [regionální geografie]</a:t>
            </a:r>
            <a:r>
              <a:rPr lang="cs-CZ"/>
              <a:t>. Vyd. 2., ve Fortuně 1., upr. Praha: Fortuna, 20072008, 207 s. Maturita v kostce. ISBN 978-807-3730-185.</a:t>
            </a:r>
          </a:p>
          <a:p>
            <a:endParaRPr lang="cs-CZ"/>
          </a:p>
          <a:p>
            <a:r>
              <a:rPr lang="cs-CZ"/>
              <a:t>BAAR, Vladimír. </a:t>
            </a:r>
            <a:r>
              <a:rPr lang="cs-CZ" i="1"/>
              <a:t>Hospodářský zeměpis: regionální aspekty světového hospodářství : učebnice pro obchodní akademie a jiné střední školy</a:t>
            </a:r>
            <a:r>
              <a:rPr lang="cs-CZ"/>
              <a:t>. 1. vyd. Praha: Nakladatelství České geografické společnosti, 2002, 111 s. ISBN 80-860-3450-X..</a:t>
            </a:r>
          </a:p>
          <a:p>
            <a:endParaRPr lang="cs-CZ"/>
          </a:p>
          <a:p>
            <a:r>
              <a:rPr lang="cs-CZ"/>
              <a:t>KAŠPAROVSKÝ, Karel. </a:t>
            </a:r>
            <a:r>
              <a:rPr lang="cs-CZ" i="1"/>
              <a:t>Zeměpis II. v kostce: pro střední školy : [regionální geografie]</a:t>
            </a:r>
            <a:r>
              <a:rPr lang="cs-CZ"/>
              <a:t>. 1. vyd. Praha: Fragment, 2008, 184 s. Maturita v kostce. ISBN 978-802-5305-850..</a:t>
            </a:r>
          </a:p>
          <a:p>
            <a:endParaRPr lang="cs-CZ"/>
          </a:p>
          <a:p>
            <a:r>
              <a:rPr lang="cs-CZ"/>
              <a:t>[RED. CLP, [Red.Carlo Lauer, Milan BURSA a Jana PEŠTOVÁ. </a:t>
            </a:r>
            <a:r>
              <a:rPr lang="cs-CZ" i="1"/>
              <a:t>Encyklopedie Světa pro střední školy : [regionální geografie]</a:t>
            </a:r>
            <a:r>
              <a:rPr lang="cs-CZ"/>
              <a:t>. 1. vyd. Mnichov. Marco Polo, 2005, 207. ISBN 38-279-0006-9.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1118</TotalTime>
  <Words>1187</Words>
  <Application>Microsoft Office PowerPoint</Application>
  <PresentationFormat>On-screen Show (4:3)</PresentationFormat>
  <Paragraphs>181</Paragraphs>
  <Slides>22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13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39" baseType="lpstr">
      <vt:lpstr>Calibri</vt:lpstr>
      <vt:lpstr>Arial</vt:lpstr>
      <vt:lpstr>Times New Roman</vt:lpstr>
      <vt:lpstr>Motiv sady Office</vt:lpstr>
      <vt:lpstr>Výchozí návrh</vt:lpstr>
      <vt:lpstr>Výchozí návrh</vt:lpstr>
      <vt:lpstr>Výchozí návrh</vt:lpstr>
      <vt:lpstr>Výchozí návrh</vt:lpstr>
      <vt:lpstr>Výchozí návrh</vt:lpstr>
      <vt:lpstr>Výchozí návrh</vt:lpstr>
      <vt:lpstr>Výchozí návrh</vt:lpstr>
      <vt:lpstr>Výchozí návrh</vt:lpstr>
      <vt:lpstr>Výchozí návrh</vt:lpstr>
      <vt:lpstr>Výchozí návrh</vt:lpstr>
      <vt:lpstr>Výchozí návrh</vt:lpstr>
      <vt:lpstr>Výchozí návrh</vt:lpstr>
      <vt:lpstr>Graf aplikace Microsoft Excel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Podnebí:</vt:lpstr>
      <vt:lpstr>Vodstvo: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kluci</dc:creator>
  <cp:lastModifiedBy>DUM</cp:lastModifiedBy>
  <cp:revision>92</cp:revision>
  <dcterms:created xsi:type="dcterms:W3CDTF">2012-12-16T14:42:20Z</dcterms:created>
  <dcterms:modified xsi:type="dcterms:W3CDTF">2014-08-12T20:09:29Z</dcterms:modified>
</cp:coreProperties>
</file>