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4" r:id="rId1"/>
  </p:sldMasterIdLst>
  <p:sldIdLst>
    <p:sldId id="284" r:id="rId2"/>
    <p:sldId id="256" r:id="rId3"/>
    <p:sldId id="264" r:id="rId4"/>
    <p:sldId id="258" r:id="rId5"/>
    <p:sldId id="259" r:id="rId6"/>
    <p:sldId id="265" r:id="rId7"/>
    <p:sldId id="261" r:id="rId8"/>
    <p:sldId id="266" r:id="rId9"/>
    <p:sldId id="263" r:id="rId10"/>
    <p:sldId id="273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</p:sldIdLst>
  <p:sldSz cx="10080625" cy="7559675"/>
  <p:notesSz cx="7559675" cy="10691813"/>
  <p:defaultTextStyle>
    <a:defPPr>
      <a:defRPr lang="cs-CZ"/>
    </a:defPPr>
    <a:lvl1pPr marL="0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2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5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57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0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63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16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68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21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56" y="-31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1" y="2918875"/>
            <a:ext cx="3937744" cy="464080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624" y="-1019"/>
            <a:ext cx="10083249" cy="756069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900810" y="1907449"/>
            <a:ext cx="6227215" cy="1327524"/>
          </a:xfrm>
        </p:spPr>
        <p:txBody>
          <a:bodyPr bIns="10079" anchor="b"/>
          <a:lstStyle>
            <a:lvl1pPr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336452" y="2723738"/>
            <a:ext cx="7178070" cy="362947"/>
          </a:xfrm>
        </p:spPr>
        <p:txBody>
          <a:bodyPr tIns="10079">
            <a:normAutofit/>
          </a:bodyPr>
          <a:lstStyle>
            <a:lvl1pPr marL="0" indent="0" algn="l">
              <a:buNone/>
              <a:defRPr kumimoji="0" lang="en-US" sz="1500" b="0" i="0" u="none" strike="noStrike" kern="1200" cap="all" spc="441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100794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624" y="-1019"/>
            <a:ext cx="10083249" cy="756069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1" y="2918875"/>
            <a:ext cx="3937744" cy="464080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903331" y="1903408"/>
            <a:ext cx="6229826" cy="1331055"/>
          </a:xfrm>
        </p:spPr>
        <p:txBody>
          <a:bodyPr bIns="10079" anchor="b"/>
          <a:lstStyle>
            <a:lvl1pPr algn="l">
              <a:defRPr kumimoji="0" lang="en-US" sz="35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1007943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340723" y="2720848"/>
            <a:ext cx="7177405" cy="36286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500" b="0" i="0" u="none" strike="noStrike" kern="1200" cap="all" spc="441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100794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7256" y="1209548"/>
            <a:ext cx="3528219" cy="4092304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441" y="1209548"/>
            <a:ext cx="3528219" cy="4092304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7256" y="1209548"/>
            <a:ext cx="3528219" cy="604774"/>
          </a:xfrm>
        </p:spPr>
        <p:txBody>
          <a:bodyPr anchor="b">
            <a:normAutofit/>
          </a:bodyPr>
          <a:lstStyle>
            <a:lvl1pPr marL="0" indent="0">
              <a:buNone/>
              <a:defRPr lang="en-US" sz="1500" b="0" kern="1200" cap="all" spc="441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marL="0" lvl="0" indent="0" algn="l" defTabSz="100794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056" y="1875972"/>
            <a:ext cx="3528219" cy="342705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441" y="1209548"/>
            <a:ext cx="3528219" cy="604774"/>
          </a:xfrm>
        </p:spPr>
        <p:txBody>
          <a:bodyPr anchor="b">
            <a:normAutofit/>
          </a:bodyPr>
          <a:lstStyle>
            <a:lvl1pPr marL="0" indent="0">
              <a:buNone/>
              <a:defRPr lang="en-US" sz="1500" b="0" kern="1200" cap="all" spc="441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marL="0" lvl="0" indent="0" algn="l" defTabSz="100794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441" y="1875972"/>
            <a:ext cx="3528219" cy="342705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1" y="2918875"/>
            <a:ext cx="3937744" cy="464080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78178" y="-478176"/>
            <a:ext cx="7559675" cy="8516031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marL="0" algn="ctr" defTabSz="1007943" rtl="0" eaLnBrk="1" latinLnBrk="0" hangingPunct="1"/>
            <a:endParaRPr lang="en-US" sz="20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65331" y="1737362"/>
            <a:ext cx="5745956" cy="1200892"/>
          </a:xfrm>
        </p:spPr>
        <p:txBody>
          <a:bodyPr bIns="0" anchor="b"/>
          <a:lstStyle>
            <a:lvl1pPr algn="l">
              <a:defRPr kumimoji="0" lang="en-US" sz="31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1007943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6052" y="2886866"/>
            <a:ext cx="4197812" cy="3664852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430904" y="2483940"/>
            <a:ext cx="6388320" cy="687088"/>
          </a:xfrm>
        </p:spPr>
        <p:txBody>
          <a:bodyPr>
            <a:normAutofit/>
          </a:bodyPr>
          <a:lstStyle>
            <a:lvl1pPr marL="0" indent="0">
              <a:buNone/>
              <a:defRPr lang="en-US" sz="15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marL="0" marR="0" lvl="0" indent="0" algn="l" defTabSz="1007943" rtl="0" eaLnBrk="1" fontAlgn="auto" latinLnBrk="0" hangingPunct="1">
              <a:lnSpc>
                <a:spcPct val="100000"/>
              </a:lnSpc>
              <a:spcBef>
                <a:spcPts val="331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236639" y="0"/>
            <a:ext cx="7843986" cy="7559675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201589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1" y="2918875"/>
            <a:ext cx="3937744" cy="464080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" y="5564761"/>
            <a:ext cx="3937744" cy="1994914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39948" y="1893227"/>
            <a:ext cx="6048375" cy="956196"/>
          </a:xfrm>
        </p:spPr>
        <p:txBody>
          <a:bodyPr anchor="b"/>
          <a:lstStyle>
            <a:lvl1pPr algn="l">
              <a:defRPr sz="31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60607" y="2403629"/>
            <a:ext cx="6721017" cy="816445"/>
          </a:xfrm>
        </p:spPr>
        <p:txBody>
          <a:bodyPr/>
          <a:lstStyle>
            <a:lvl1pPr marL="0" indent="0">
              <a:buNone/>
              <a:defRPr sz="1500">
                <a:solidFill>
                  <a:schemeClr val="tx2"/>
                </a:solidFill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9"/>
            <a:ext cx="2268141" cy="51570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9"/>
            <a:ext cx="6636411" cy="515702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1" y="301320"/>
            <a:ext cx="9071640" cy="12625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769041"/>
            <a:ext cx="8870040" cy="438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625" y="5567387"/>
            <a:ext cx="3940370" cy="1992289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624" y="5568115"/>
            <a:ext cx="10083249" cy="1991562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7256" y="403183"/>
            <a:ext cx="8291314" cy="604774"/>
          </a:xfrm>
          <a:prstGeom prst="rect">
            <a:avLst/>
          </a:prstGeom>
        </p:spPr>
        <p:txBody>
          <a:bodyPr vert="horz" lIns="100794" tIns="50397" rIns="100794" bIns="50397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7256" y="1213239"/>
            <a:ext cx="8291314" cy="3946121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21774" y="6471082"/>
            <a:ext cx="2399189" cy="221750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3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&lt;datum/čas&gt;</a:t>
            </a: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77815" y="6928183"/>
            <a:ext cx="5208323" cy="302387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100" cap="all" spc="220" baseline="0">
                <a:solidFill>
                  <a:srgbClr val="FFFFFF"/>
                </a:solidFill>
              </a:defRPr>
            </a:lvl1pPr>
          </a:lstStyle>
          <a:p>
            <a:pPr algn="ctr"/>
            <a:r>
              <a:rPr lang="cs-CZ" smtClean="0"/>
              <a:t>&lt;zápatí&gt;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61561" y="6802189"/>
            <a:ext cx="554434" cy="554376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10079" tIns="10079" rIns="10079" bIns="10079" rtlCol="0" anchor="ctr">
            <a:normAutofit/>
          </a:bodyPr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pPr algn="r"/>
            <a:fld id="{E1419101-F1C1-4151-8151-6191E1F17151}" type="slidenum">
              <a:rPr lang="cs-CZ" smtClean="0"/>
              <a:pPr algn="r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1007943" rtl="0" eaLnBrk="1" latinLnBrk="0" hangingPunct="1">
        <a:spcBef>
          <a:spcPct val="0"/>
        </a:spcBef>
        <a:buNone/>
        <a:defRPr sz="31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79" indent="-377979" algn="l" defTabSz="1007943" rtl="0" eaLnBrk="1" latinLnBrk="0" hangingPunct="1">
        <a:spcBef>
          <a:spcPts val="882"/>
        </a:spcBef>
        <a:buFont typeface="Arial" pitchFamily="34" charset="0"/>
        <a:buNone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91509" indent="-191509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3495" indent="-181430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95481" indent="-181430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947467" indent="-191509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9532" indent="-191509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1491756" indent="-181430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743742" indent="-181430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1975569" indent="-181430" algn="l" defTabSz="1007943" rtl="0" eaLnBrk="1" latinLnBrk="0" hangingPunct="1">
        <a:spcBef>
          <a:spcPts val="331"/>
        </a:spcBef>
        <a:buClr>
          <a:schemeClr val="accent2"/>
        </a:buClr>
        <a:buFont typeface="Wingdings" pitchFamily="2" charset="2"/>
        <a:buChar char="§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f/ff/Coat_of_arms_of_Argentina.svg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N%C3%A9stor_Kirchner_y_Cristina_Fern%C3%A1ndez-Buenos_Aires-Mayo_2004.jpg" TargetMode="Externa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c/cf/River_Plat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hyperlink" Target="http://upload.wikimedia.org/wikipedia/commons/5/5f/Ar-map.gi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7/7c/Ushuaia6a_(js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hyperlink" Target="http://upload.wikimedia.org/wikipedia/commons/d/dc/Ushuaia_zoom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upload.wikimedia.org/wikipedia/commons/4/4e/Falkland_Islands_topographic_map-en.sv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://cs.wikipedia.org/wiki/Soubor:Fangi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ovincias_de_Argentina.png" TargetMode="External"/><Relationship Id="rId13" Type="http://schemas.openxmlformats.org/officeDocument/2006/relationships/hyperlink" Target="http://cs.wikipedia.org/wiki/Soubor:ParaguayChaco_Clearings_for_cattle_grazing_.jpg" TargetMode="External"/><Relationship Id="rId3" Type="http://schemas.openxmlformats.org/officeDocument/2006/relationships/hyperlink" Target="http://cs.wikipedia.org/wiki/Soubor:Coat_of_arms_of_Argentina.svg" TargetMode="External"/><Relationship Id="rId7" Type="http://schemas.openxmlformats.org/officeDocument/2006/relationships/hyperlink" Target="http://en.wikipedia.org/wiki/Argentina" TargetMode="External"/><Relationship Id="rId12" Type="http://schemas.openxmlformats.org/officeDocument/2006/relationships/hyperlink" Target="http://cs.wikipedia.org/wiki/Soubor:Chaco_Paraguay,cattle_ranch,_Presidente_Hayes_Province.JPG" TargetMode="External"/><Relationship Id="rId2" Type="http://schemas.openxmlformats.org/officeDocument/2006/relationships/hyperlink" Target="http://he.wikipedia.org/wiki/%D7%A7%D7%95%D7%91%D7%A5:Argentina_flag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outh_america.jpg" TargetMode="External"/><Relationship Id="rId11" Type="http://schemas.openxmlformats.org/officeDocument/2006/relationships/hyperlink" Target="http://cs.wikipedia.org/wiki/Soubor:Chaco_Boreal_Paraguay.jpg" TargetMode="External"/><Relationship Id="rId5" Type="http://schemas.openxmlformats.org/officeDocument/2006/relationships/hyperlink" Target="http://cs.wikipedia.org/wiki/Soubor:N%C3%A9stor_Kirchner_y_Cristina_Fern%C3%A1ndez-Buenos_Aires-Mayo_2004.jpg" TargetMode="External"/><Relationship Id="rId10" Type="http://schemas.openxmlformats.org/officeDocument/2006/relationships/hyperlink" Target="http://cs.wikipedia.org/wiki/Soubor:NASA_Tierra_del_Fuego_image.jpg" TargetMode="External"/><Relationship Id="rId4" Type="http://schemas.openxmlformats.org/officeDocument/2006/relationships/hyperlink" Target="http://cs.wikipedia.org/wiki/Soubor:Flag_of_Argentina.svg" TargetMode="External"/><Relationship Id="rId9" Type="http://schemas.openxmlformats.org/officeDocument/2006/relationships/hyperlink" Target="http://en.wikipedia.org/wiki/File:Argentina_Blue_Marble.png" TargetMode="External"/><Relationship Id="rId14" Type="http://schemas.openxmlformats.org/officeDocument/2006/relationships/hyperlink" Target="http://cs.wikipedia.org/wiki/Soubor:Fromleft-QuebrachoColoradoSantiague%C3%B1o,QuebrachoBlanco,Quebracho_Colorado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Ushuaia_zoom.JPG" TargetMode="External"/><Relationship Id="rId13" Type="http://schemas.openxmlformats.org/officeDocument/2006/relationships/hyperlink" Target="http://en.wikipedia.org/wiki/File:Lionel_Messi_%E2%80%93_Portugal_vs._Argentina,_9th_February_2011.jpg" TargetMode="External"/><Relationship Id="rId3" Type="http://schemas.openxmlformats.org/officeDocument/2006/relationships/hyperlink" Target="http://cs.wikipedia.org/wiki/Soubor:River_Plate.jpg" TargetMode="External"/><Relationship Id="rId7" Type="http://schemas.openxmlformats.org/officeDocument/2006/relationships/hyperlink" Target="http://cs.wikipedia.org/wiki/Soubor:Ushuaia6a_(js).jpg" TargetMode="External"/><Relationship Id="rId12" Type="http://schemas.openxmlformats.org/officeDocument/2006/relationships/hyperlink" Target="http://en.wikipedia.org/wiki/File:Maradona_at_2012_GCC_Champions_League_final.JPG" TargetMode="External"/><Relationship Id="rId2" Type="http://schemas.openxmlformats.org/officeDocument/2006/relationships/hyperlink" Target="http://cs.wikipedia.org/wiki/Soubor:Paranariver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_Plata_montage.png" TargetMode="External"/><Relationship Id="rId11" Type="http://schemas.openxmlformats.org/officeDocument/2006/relationships/hyperlink" Target="http://en.wikipedia.org/wiki/File:Manu_Ginobili_Spurs-Magic011.jpg" TargetMode="External"/><Relationship Id="rId5" Type="http://schemas.openxmlformats.org/officeDocument/2006/relationships/hyperlink" Target="http://cs.wikipedia.org/wiki/Soubor:Catedralcentrocba.jpg" TargetMode="External"/><Relationship Id="rId10" Type="http://schemas.openxmlformats.org/officeDocument/2006/relationships/hyperlink" Target="http://cs.wikipedia.org/wiki/Soubor:Antarctica,_territorial_claims.svg" TargetMode="External"/><Relationship Id="rId4" Type="http://schemas.openxmlformats.org/officeDocument/2006/relationships/hyperlink" Target="http://cs.wikipedia.org/wiki/Soubor:Ar-map.gif" TargetMode="External"/><Relationship Id="rId9" Type="http://schemas.openxmlformats.org/officeDocument/2006/relationships/hyperlink" Target="http://cs.wikipedia.org/wiki/Soubor:Falkland_Islands_topographic_map-en.sv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rt%C3%A1zar.jpg" TargetMode="External"/><Relationship Id="rId7" Type="http://schemas.openxmlformats.org/officeDocument/2006/relationships/hyperlink" Target="http://cs.wikipedia.org/wiki/Argentina" TargetMode="External"/><Relationship Id="rId2" Type="http://schemas.openxmlformats.org/officeDocument/2006/relationships/hyperlink" Target="http://cs.wikipedia.org/wiki/Soubor:Fangi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Astor_Piazzolla.jpg" TargetMode="External"/><Relationship Id="rId5" Type="http://schemas.openxmlformats.org/officeDocument/2006/relationships/hyperlink" Target="http://cs.wikipedia.org/wiki/Soubor:Gardel.jpg" TargetMode="External"/><Relationship Id="rId4" Type="http://schemas.openxmlformats.org/officeDocument/2006/relationships/hyperlink" Target="http://en.wikipedia.org/wiki/File:Juan_Gelman_-presidenciagovar-_31JUL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37742"/>
              </p:ext>
            </p:extLst>
          </p:nvPr>
        </p:nvGraphicFramePr>
        <p:xfrm>
          <a:off x="727166" y="899517"/>
          <a:ext cx="8614034" cy="5109615"/>
        </p:xfrm>
        <a:graphic>
          <a:graphicData uri="http://schemas.openxmlformats.org/drawingml/2006/table">
            <a:tbl>
              <a:tblPr/>
              <a:tblGrid>
                <a:gridCol w="1450839"/>
                <a:gridCol w="7163195"/>
              </a:tblGrid>
              <a:tr h="74541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96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Argentina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- Regionální geografie Ameriky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gymnázia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obsahuje geografickou charakteristiku Argentiny. Cílem je poskytnout a přiblížit žákům základní informace o státě, schopnost chápat látku v souvislostech.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56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materiál,obrázky, graf, dynamické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79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L="100806" marR="100806" marT="50393" marB="5039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999" y="6084093"/>
            <a:ext cx="5604367" cy="136913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284" y="1000958"/>
            <a:ext cx="635289" cy="635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3997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káš\Downloads\Argentina_flag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" y="-1"/>
            <a:ext cx="10079567" cy="755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Shape 1"/>
          <p:cNvSpPr txBox="1"/>
          <p:nvPr/>
        </p:nvSpPr>
        <p:spPr>
          <a:xfrm>
            <a:off x="504001" y="301321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sz="3600" dirty="0">
              <a:latin typeface="+mj-lt"/>
            </a:endParaRPr>
          </a:p>
        </p:txBody>
      </p:sp>
      <p:sp>
        <p:nvSpPr>
          <p:cNvPr id="38" name="TextShape 2"/>
          <p:cNvSpPr txBox="1"/>
          <p:nvPr/>
        </p:nvSpPr>
        <p:spPr>
          <a:xfrm>
            <a:off x="504000" y="1769040"/>
            <a:ext cx="8870040" cy="43844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sz="2400" dirty="0"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67904" y="395461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chemeClr val="bg1"/>
                </a:solidFill>
                <a:latin typeface="+mj-lt"/>
              </a:rPr>
              <a:t>Argentina</a:t>
            </a:r>
          </a:p>
          <a:p>
            <a:pPr algn="ctr"/>
            <a:endParaRPr lang="cs-CZ" sz="3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55936" y="6228109"/>
            <a:ext cx="6924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chemeClr val="bg1"/>
                </a:solidFill>
                <a:latin typeface="+mj-lt"/>
              </a:rPr>
              <a:t>Argentinská republika</a:t>
            </a:r>
          </a:p>
          <a:p>
            <a:pPr algn="ctr"/>
            <a:endParaRPr lang="cs-CZ" sz="2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760" y="718221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>
                <p:childTnLst>
                  <p:par>
                    <p:cTn id="3"/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0" y="107429"/>
            <a:ext cx="2664103" cy="38217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Soubor:Coat of arms of Argentina.sv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7864" y="395461"/>
            <a:ext cx="2313235" cy="3356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Lukáš\Downloads\Flag_of_Argentina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280" y="847492"/>
            <a:ext cx="4602088" cy="287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 descr="http://upload.wikimedia.org/wikipedia/commons/thumb/c/cb/N%C3%A9stor_Kirchner_y_Cristina_Fern%C3%A1ndez-Buenos_Aires-Mayo_2004.jpg/220px-N%C3%A9stor_Kirchner_y_Cristina_Fern%C3%A1ndez-Buenos_Aires-Mayo_2004.jpg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56136" y="5724053"/>
            <a:ext cx="20955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/>
          </p:nvPr>
        </p:nvSpPr>
        <p:spPr>
          <a:xfrm>
            <a:off x="359792" y="4571925"/>
            <a:ext cx="215832" cy="6426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4408" y="5799300"/>
            <a:ext cx="360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Současná </a:t>
            </a:r>
            <a:r>
              <a:rPr lang="cs-CZ" dirty="0" smtClean="0"/>
              <a:t>prezidentka </a:t>
            </a:r>
            <a:r>
              <a:rPr lang="cs-CZ" dirty="0" err="1" smtClean="0"/>
              <a:t>Fernándezová</a:t>
            </a:r>
            <a:r>
              <a:rPr lang="cs-CZ" dirty="0" smtClean="0"/>
              <a:t> s </a:t>
            </a:r>
            <a:r>
              <a:rPr lang="cs-CZ" dirty="0"/>
              <a:t>manželem a bývalým </a:t>
            </a:r>
            <a:r>
              <a:rPr lang="cs-CZ" dirty="0" smtClean="0"/>
              <a:t>prezidentem </a:t>
            </a:r>
            <a:r>
              <a:rPr lang="cs-CZ" dirty="0" err="1" smtClean="0"/>
              <a:t>Néstorem</a:t>
            </a:r>
            <a:r>
              <a:rPr lang="cs-CZ" dirty="0" smtClean="0"/>
              <a:t> </a:t>
            </a:r>
            <a:r>
              <a:rPr lang="cs-CZ" dirty="0"/>
              <a:t>Kirchnerem (4)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52004" y="3935464"/>
            <a:ext cx="171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 (2)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33244" y="3955211"/>
            <a:ext cx="1947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vlajka (3)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19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Shape 1"/>
          <p:cNvSpPr txBox="1"/>
          <p:nvPr/>
        </p:nvSpPr>
        <p:spPr>
          <a:xfrm>
            <a:off x="504001" y="301321"/>
            <a:ext cx="5184383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 sz="3200" b="1" dirty="0"/>
              <a:t>Sousední státy</a:t>
            </a:r>
            <a:endParaRPr sz="3200" b="1" dirty="0"/>
          </a:p>
        </p:txBody>
      </p:sp>
      <p:sp>
        <p:nvSpPr>
          <p:cNvPr id="44" name="TextShape 2"/>
          <p:cNvSpPr txBox="1"/>
          <p:nvPr/>
        </p:nvSpPr>
        <p:spPr>
          <a:xfrm>
            <a:off x="791840" y="1907629"/>
            <a:ext cx="5832648" cy="438444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/>
              <a:t>Chile (5150 km dlouhá hranice</a:t>
            </a:r>
            <a:r>
              <a:rPr lang="cs-CZ" dirty="0" smtClean="0"/>
              <a:t>)</a:t>
            </a:r>
          </a:p>
          <a:p>
            <a:pPr>
              <a:buSzPct val="45000"/>
            </a:pPr>
            <a:endParaRPr dirty="0"/>
          </a:p>
          <a:p>
            <a:pPr>
              <a:buSzPct val="45000"/>
            </a:pPr>
            <a:r>
              <a:rPr lang="cs-CZ" dirty="0"/>
              <a:t>Paraguay (1880 km dlouhá hranice</a:t>
            </a:r>
            <a:r>
              <a:rPr lang="cs-CZ" dirty="0" smtClean="0"/>
              <a:t>)</a:t>
            </a:r>
          </a:p>
          <a:p>
            <a:pPr>
              <a:buSzPct val="45000"/>
            </a:pPr>
            <a:endParaRPr dirty="0"/>
          </a:p>
          <a:p>
            <a:pPr>
              <a:buSzPct val="45000"/>
            </a:pPr>
            <a:r>
              <a:rPr lang="cs-CZ" dirty="0"/>
              <a:t>Brazílie (1224 km dlouhá hranice</a:t>
            </a:r>
            <a:r>
              <a:rPr lang="cs-CZ" dirty="0" smtClean="0"/>
              <a:t>)</a:t>
            </a:r>
          </a:p>
          <a:p>
            <a:pPr>
              <a:buSzPct val="45000"/>
            </a:pPr>
            <a:endParaRPr dirty="0"/>
          </a:p>
          <a:p>
            <a:pPr>
              <a:buSzPct val="45000"/>
            </a:pPr>
            <a:r>
              <a:rPr lang="cs-CZ" dirty="0"/>
              <a:t>Bolívie (832 km dlouhá hranice</a:t>
            </a:r>
            <a:r>
              <a:rPr lang="cs-CZ" dirty="0" smtClean="0"/>
              <a:t>)</a:t>
            </a:r>
          </a:p>
          <a:p>
            <a:pPr>
              <a:buSzPct val="45000"/>
            </a:pPr>
            <a:endParaRPr dirty="0"/>
          </a:p>
          <a:p>
            <a:pPr>
              <a:buSzPct val="45000"/>
            </a:pPr>
            <a:r>
              <a:rPr lang="cs-CZ" dirty="0"/>
              <a:t>Uruguay (579 km dlouhá hranice)</a:t>
            </a:r>
            <a:endParaRPr dirty="0"/>
          </a:p>
          <a:p>
            <a:pPr>
              <a:buSzPct val="45000"/>
            </a:pPr>
            <a:endParaRPr dirty="0"/>
          </a:p>
          <a:p>
            <a:pPr>
              <a:buSzPct val="45000"/>
            </a:pPr>
            <a:endParaRPr dirty="0"/>
          </a:p>
        </p:txBody>
      </p:sp>
      <p:pic>
        <p:nvPicPr>
          <p:cNvPr id="45" name="Obrázek 4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92440" y="718196"/>
            <a:ext cx="3240000" cy="5544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9504808" y="5892864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Shape 1"/>
          <p:cNvSpPr txBox="1"/>
          <p:nvPr/>
        </p:nvSpPr>
        <p:spPr>
          <a:xfrm>
            <a:off x="503999" y="107429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 sz="4400" dirty="0">
                <a:solidFill>
                  <a:srgbClr val="000000"/>
                </a:solidFill>
                <a:latin typeface="Arial"/>
                <a:ea typeface="Microsoft YaHei"/>
              </a:rPr>
              <a:t>Vyberte hodnoty, které náleží Argentině</a:t>
            </a:r>
            <a:endParaRPr dirty="0"/>
          </a:p>
        </p:txBody>
      </p:sp>
      <p:sp>
        <p:nvSpPr>
          <p:cNvPr id="47" name="TextShape 2"/>
          <p:cNvSpPr txBox="1"/>
          <p:nvPr/>
        </p:nvSpPr>
        <p:spPr>
          <a:xfrm>
            <a:off x="525600" y="1568700"/>
            <a:ext cx="1152000" cy="3189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000" dirty="0"/>
              <a:t> Rozloha:</a:t>
            </a:r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 </a:t>
            </a:r>
            <a:endParaRPr dirty="0"/>
          </a:p>
        </p:txBody>
      </p:sp>
      <p:sp>
        <p:nvSpPr>
          <p:cNvPr id="48" name="TextShape 3"/>
          <p:cNvSpPr txBox="1"/>
          <p:nvPr/>
        </p:nvSpPr>
        <p:spPr>
          <a:xfrm>
            <a:off x="3816001" y="1524781"/>
            <a:ext cx="273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    b) 8 514 877 km²      </a:t>
            </a:r>
            <a:endParaRPr dirty="0"/>
          </a:p>
        </p:txBody>
      </p:sp>
      <p:sp>
        <p:nvSpPr>
          <p:cNvPr id="49" name="TextShape 4"/>
          <p:cNvSpPr txBox="1"/>
          <p:nvPr/>
        </p:nvSpPr>
        <p:spPr>
          <a:xfrm>
            <a:off x="6696000" y="1524781"/>
            <a:ext cx="2304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  c) 2 780 400 km²</a:t>
            </a:r>
            <a:endParaRPr dirty="0"/>
          </a:p>
        </p:txBody>
      </p:sp>
      <p:sp>
        <p:nvSpPr>
          <p:cNvPr id="50" name="TextShape 5"/>
          <p:cNvSpPr txBox="1"/>
          <p:nvPr/>
        </p:nvSpPr>
        <p:spPr>
          <a:xfrm>
            <a:off x="1656000" y="1524781"/>
            <a:ext cx="2304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 a) </a:t>
            </a:r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1 285 216 km²</a:t>
            </a:r>
            <a:endParaRPr dirty="0"/>
          </a:p>
        </p:txBody>
      </p:sp>
      <p:sp>
        <p:nvSpPr>
          <p:cNvPr id="51" name="TextShape 6"/>
          <p:cNvSpPr txBox="1"/>
          <p:nvPr/>
        </p:nvSpPr>
        <p:spPr>
          <a:xfrm>
            <a:off x="504000" y="2116261"/>
            <a:ext cx="201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Počet obyvatel:</a:t>
            </a:r>
            <a:endParaRPr dirty="0"/>
          </a:p>
        </p:txBody>
      </p:sp>
      <p:sp>
        <p:nvSpPr>
          <p:cNvPr id="52" name="TextShape 7"/>
          <p:cNvSpPr txBox="1"/>
          <p:nvPr/>
        </p:nvSpPr>
        <p:spPr>
          <a:xfrm>
            <a:off x="2592000" y="2116261"/>
            <a:ext cx="1872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a) 41 769 726 </a:t>
            </a:r>
            <a:endParaRPr dirty="0"/>
          </a:p>
        </p:txBody>
      </p:sp>
      <p:sp>
        <p:nvSpPr>
          <p:cNvPr id="53" name="TextShape 8"/>
          <p:cNvSpPr txBox="1"/>
          <p:nvPr/>
        </p:nvSpPr>
        <p:spPr>
          <a:xfrm>
            <a:off x="4464000" y="2116261"/>
            <a:ext cx="2016000" cy="631799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b) </a:t>
            </a:r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16 888 760</a:t>
            </a:r>
            <a:endParaRPr dirty="0"/>
          </a:p>
          <a:p>
            <a:endParaRPr dirty="0"/>
          </a:p>
        </p:txBody>
      </p:sp>
      <p:sp>
        <p:nvSpPr>
          <p:cNvPr id="54" name="TextShape 9"/>
          <p:cNvSpPr txBox="1"/>
          <p:nvPr/>
        </p:nvSpPr>
        <p:spPr>
          <a:xfrm>
            <a:off x="6696000" y="2100781"/>
            <a:ext cx="2520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c) </a:t>
            </a:r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29 248 943</a:t>
            </a:r>
            <a:endParaRPr dirty="0"/>
          </a:p>
        </p:txBody>
      </p:sp>
      <p:sp>
        <p:nvSpPr>
          <p:cNvPr id="55" name="TextShape 10"/>
          <p:cNvSpPr txBox="1"/>
          <p:nvPr/>
        </p:nvSpPr>
        <p:spPr>
          <a:xfrm>
            <a:off x="504001" y="2692261"/>
            <a:ext cx="93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/>
              <a:t>Měna:</a:t>
            </a:r>
            <a:endParaRPr/>
          </a:p>
        </p:txBody>
      </p:sp>
      <p:sp>
        <p:nvSpPr>
          <p:cNvPr id="56" name="TextShape 11"/>
          <p:cNvSpPr txBox="1"/>
          <p:nvPr/>
        </p:nvSpPr>
        <p:spPr>
          <a:xfrm>
            <a:off x="2088001" y="2692261"/>
            <a:ext cx="1440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a) Dolar</a:t>
            </a:r>
            <a:endParaRPr dirty="0"/>
          </a:p>
        </p:txBody>
      </p:sp>
      <p:sp>
        <p:nvSpPr>
          <p:cNvPr id="57" name="TextShape 12"/>
          <p:cNvSpPr txBox="1"/>
          <p:nvPr/>
        </p:nvSpPr>
        <p:spPr>
          <a:xfrm>
            <a:off x="4104001" y="2692261"/>
            <a:ext cx="1367999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b) Bolívar</a:t>
            </a:r>
            <a:endParaRPr dirty="0"/>
          </a:p>
        </p:txBody>
      </p:sp>
      <p:sp>
        <p:nvSpPr>
          <p:cNvPr id="58" name="TextShape 13"/>
          <p:cNvSpPr txBox="1"/>
          <p:nvPr/>
        </p:nvSpPr>
        <p:spPr>
          <a:xfrm>
            <a:off x="5975999" y="2676780"/>
            <a:ext cx="1152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/>
              <a:t>c) Peso</a:t>
            </a:r>
            <a:endParaRPr/>
          </a:p>
        </p:txBody>
      </p:sp>
      <p:sp>
        <p:nvSpPr>
          <p:cNvPr id="59" name="TextShape 14"/>
          <p:cNvSpPr txBox="1"/>
          <p:nvPr/>
        </p:nvSpPr>
        <p:spPr>
          <a:xfrm>
            <a:off x="504000" y="3340260"/>
            <a:ext cx="1800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/>
              <a:t>Hlavní město:</a:t>
            </a:r>
            <a:endParaRPr/>
          </a:p>
        </p:txBody>
      </p:sp>
      <p:sp>
        <p:nvSpPr>
          <p:cNvPr id="60" name="TextShape 15"/>
          <p:cNvSpPr txBox="1"/>
          <p:nvPr/>
        </p:nvSpPr>
        <p:spPr>
          <a:xfrm>
            <a:off x="2736001" y="3340260"/>
            <a:ext cx="201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Buenos Aires</a:t>
            </a:r>
            <a:endParaRPr dirty="0"/>
          </a:p>
        </p:txBody>
      </p:sp>
      <p:sp>
        <p:nvSpPr>
          <p:cNvPr id="61" name="TextShape 16"/>
          <p:cNvSpPr txBox="1"/>
          <p:nvPr/>
        </p:nvSpPr>
        <p:spPr>
          <a:xfrm>
            <a:off x="504001" y="3988260"/>
            <a:ext cx="2088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/>
              <a:t>Úřední jazyk:</a:t>
            </a:r>
            <a:endParaRPr/>
          </a:p>
        </p:txBody>
      </p:sp>
      <p:sp>
        <p:nvSpPr>
          <p:cNvPr id="62" name="TextShape 17"/>
          <p:cNvSpPr txBox="1"/>
          <p:nvPr/>
        </p:nvSpPr>
        <p:spPr>
          <a:xfrm>
            <a:off x="2376001" y="4001581"/>
            <a:ext cx="201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Španělština</a:t>
            </a:r>
            <a:endParaRPr dirty="0"/>
          </a:p>
        </p:txBody>
      </p:sp>
      <p:sp>
        <p:nvSpPr>
          <p:cNvPr id="63" name="TextShape 18"/>
          <p:cNvSpPr txBox="1"/>
          <p:nvPr/>
        </p:nvSpPr>
        <p:spPr>
          <a:xfrm>
            <a:off x="503999" y="4636260"/>
            <a:ext cx="597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Vyberte organizaci, do které Argentina NEPATŘÍ:</a:t>
            </a:r>
            <a:endParaRPr dirty="0"/>
          </a:p>
        </p:txBody>
      </p:sp>
      <p:sp>
        <p:nvSpPr>
          <p:cNvPr id="64" name="TextShape 19"/>
          <p:cNvSpPr txBox="1"/>
          <p:nvPr/>
        </p:nvSpPr>
        <p:spPr>
          <a:xfrm>
            <a:off x="648000" y="5140261"/>
            <a:ext cx="1872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a) OSN</a:t>
            </a:r>
            <a:endParaRPr dirty="0"/>
          </a:p>
        </p:txBody>
      </p:sp>
      <p:sp>
        <p:nvSpPr>
          <p:cNvPr id="65" name="TextShape 20"/>
          <p:cNvSpPr txBox="1"/>
          <p:nvPr/>
        </p:nvSpPr>
        <p:spPr>
          <a:xfrm>
            <a:off x="2736001" y="5140261"/>
            <a:ext cx="1440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b) NATO</a:t>
            </a:r>
            <a:endParaRPr dirty="0"/>
          </a:p>
        </p:txBody>
      </p:sp>
      <p:sp>
        <p:nvSpPr>
          <p:cNvPr id="66" name="TextShape 21"/>
          <p:cNvSpPr txBox="1"/>
          <p:nvPr/>
        </p:nvSpPr>
        <p:spPr>
          <a:xfrm>
            <a:off x="4464000" y="5140261"/>
            <a:ext cx="2016000" cy="37548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r>
              <a:rPr lang="cs-CZ" sz="2000" dirty="0"/>
              <a:t>c) </a:t>
            </a:r>
            <a:r>
              <a:rPr lang="cs-CZ" sz="2000" dirty="0">
                <a:solidFill>
                  <a:srgbClr val="000000"/>
                </a:solidFill>
                <a:latin typeface="Arial"/>
                <a:ea typeface="Microsoft YaHei"/>
              </a:rPr>
              <a:t>MERCOSUR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50" grpId="0"/>
      <p:bldP spid="53" grpId="0"/>
      <p:bldP spid="54" grpId="0"/>
      <p:bldP spid="56" grpId="0"/>
      <p:bldP spid="57" grpId="0"/>
      <p:bldP spid="60" grpId="0"/>
      <p:bldP spid="62" grpId="0"/>
      <p:bldP spid="64" grpId="0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557" y="1187549"/>
            <a:ext cx="9936857" cy="3946121"/>
          </a:xfrm>
        </p:spPr>
        <p:txBody>
          <a:bodyPr/>
          <a:lstStyle/>
          <a:p>
            <a:r>
              <a:rPr lang="cs-CZ" b="0" dirty="0"/>
              <a:t>Administrativní členění: 22 provincií, 1 teritorium (Ohňová země) a 1 federální distrikt hlavního města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1800" y="1835621"/>
            <a:ext cx="7200800" cy="3672408"/>
          </a:xfrm>
          <a:prstGeom prst="rect">
            <a:avLst/>
          </a:prstGeom>
        </p:spPr>
      </p:pic>
      <p:pic>
        <p:nvPicPr>
          <p:cNvPr id="5" name="Obrázek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48624" y="1872346"/>
            <a:ext cx="1809115" cy="34950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40511" y="5198177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76816" y="5138697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75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Shape 1"/>
          <p:cNvSpPr txBox="1"/>
          <p:nvPr/>
        </p:nvSpPr>
        <p:spPr>
          <a:xfrm>
            <a:off x="575816" y="35421"/>
            <a:ext cx="252028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 sz="3200" b="1" dirty="0"/>
              <a:t>Povrch</a:t>
            </a:r>
            <a:endParaRPr sz="3200" b="1" dirty="0"/>
          </a:p>
        </p:txBody>
      </p:sp>
      <p:sp>
        <p:nvSpPr>
          <p:cNvPr id="72" name="TextShape 2"/>
          <p:cNvSpPr txBox="1"/>
          <p:nvPr/>
        </p:nvSpPr>
        <p:spPr>
          <a:xfrm>
            <a:off x="215776" y="1259557"/>
            <a:ext cx="8870040" cy="438444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/>
              <a:t>Vyhledejte na mapě:</a:t>
            </a:r>
            <a:endParaRPr dirty="0"/>
          </a:p>
          <a:p>
            <a:pPr lvl="1">
              <a:buSzPct val="75000"/>
            </a:pPr>
            <a:r>
              <a:rPr lang="cs-CZ" dirty="0"/>
              <a:t>Andy (určete nejvyšší </a:t>
            </a:r>
            <a:r>
              <a:rPr lang="cs-CZ" dirty="0" smtClean="0"/>
              <a:t>bod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výšku)</a:t>
            </a:r>
            <a:endParaRPr dirty="0"/>
          </a:p>
          <a:p>
            <a:pPr lvl="1">
              <a:buSzPct val="75000"/>
            </a:pPr>
            <a:r>
              <a:rPr lang="cs-CZ" dirty="0"/>
              <a:t>Laplatská nížina</a:t>
            </a:r>
            <a:endParaRPr dirty="0"/>
          </a:p>
          <a:p>
            <a:pPr lvl="1">
              <a:buSzPct val="75000"/>
            </a:pPr>
            <a:r>
              <a:rPr lang="cs-CZ" dirty="0"/>
              <a:t>Patagonská plošina</a:t>
            </a:r>
            <a:endParaRPr dirty="0"/>
          </a:p>
          <a:p>
            <a:pPr lvl="1">
              <a:buSzPct val="75000"/>
            </a:pPr>
            <a:r>
              <a:rPr lang="cs-CZ" dirty="0"/>
              <a:t>Řeka </a:t>
            </a:r>
            <a:r>
              <a:rPr lang="cs-CZ" dirty="0" err="1"/>
              <a:t>Paraná</a:t>
            </a:r>
            <a:endParaRPr dirty="0"/>
          </a:p>
          <a:p>
            <a:pPr lvl="1">
              <a:buSzPct val="75000"/>
            </a:pPr>
            <a:r>
              <a:rPr lang="cs-CZ" dirty="0">
                <a:solidFill>
                  <a:srgbClr val="000000"/>
                </a:solidFill>
                <a:ea typeface="Microsoft YaHei"/>
              </a:rPr>
              <a:t>řeku Uruguay</a:t>
            </a:r>
            <a:endParaRPr dirty="0"/>
          </a:p>
          <a:p>
            <a:pPr lvl="1">
              <a:buSzPct val="75000"/>
            </a:pPr>
            <a:r>
              <a:rPr lang="cs-CZ" dirty="0">
                <a:solidFill>
                  <a:srgbClr val="000000"/>
                </a:solidFill>
                <a:ea typeface="Microsoft YaHei"/>
              </a:rPr>
              <a:t>ústí Rio de La Plata</a:t>
            </a:r>
            <a:endParaRPr dirty="0"/>
          </a:p>
          <a:p>
            <a:pPr lvl="1">
              <a:buSzPct val="75000"/>
            </a:pPr>
            <a:r>
              <a:rPr lang="cs-CZ" dirty="0">
                <a:solidFill>
                  <a:srgbClr val="000000"/>
                </a:solidFill>
                <a:ea typeface="Microsoft YaHei"/>
              </a:rPr>
              <a:t>jezero </a:t>
            </a:r>
            <a:r>
              <a:rPr lang="cs-CZ" dirty="0" err="1">
                <a:solidFill>
                  <a:srgbClr val="000000"/>
                </a:solidFill>
                <a:ea typeface="Microsoft YaHei"/>
              </a:rPr>
              <a:t>Lago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 Buenos Aires</a:t>
            </a:r>
            <a:endParaRPr dirty="0"/>
          </a:p>
        </p:txBody>
      </p:sp>
      <p:sp>
        <p:nvSpPr>
          <p:cNvPr id="74" name="TextShape 3"/>
          <p:cNvSpPr txBox="1"/>
          <p:nvPr/>
        </p:nvSpPr>
        <p:spPr>
          <a:xfrm>
            <a:off x="414659" y="4126409"/>
            <a:ext cx="7325829" cy="60300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endParaRPr dirty="0"/>
          </a:p>
        </p:txBody>
      </p:sp>
      <p:sp>
        <p:nvSpPr>
          <p:cNvPr id="75" name="TextShape 4"/>
          <p:cNvSpPr txBox="1"/>
          <p:nvPr/>
        </p:nvSpPr>
        <p:spPr>
          <a:xfrm>
            <a:off x="720000" y="6956640"/>
            <a:ext cx="4464000" cy="60300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endParaRPr dirty="0"/>
          </a:p>
        </p:txBody>
      </p:sp>
      <p:sp>
        <p:nvSpPr>
          <p:cNvPr id="2" name="TextovéPole 1"/>
          <p:cNvSpPr txBox="1"/>
          <p:nvPr/>
        </p:nvSpPr>
        <p:spPr>
          <a:xfrm>
            <a:off x="215777" y="3504579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Víte, že rozdíl mezi nejvyšším a nejnižším bodem Argentiny je 7064 metrů?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6038" y="42677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Víte</a:t>
            </a:r>
            <a:r>
              <a:rPr lang="cs-CZ" smtClean="0"/>
              <a:t>, že </a:t>
            </a:r>
            <a:r>
              <a:rPr lang="cs-CZ" smtClean="0">
                <a:solidFill>
                  <a:srgbClr val="000000"/>
                </a:solidFill>
                <a:ea typeface="Microsoft YaHei"/>
              </a:rPr>
              <a:t>jezera 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v horách jsou ledovcového původu?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File:Argentina Blue Marbl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317" y="-1"/>
            <a:ext cx="4113307" cy="755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72360" y="716421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2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Lukáš\Downloads\800px-NASA_Tierra_del_Fuego_ima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36" y="0"/>
            <a:ext cx="10091761" cy="558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64048" y="5588497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SzPct val="45000"/>
            </a:pPr>
            <a:r>
              <a:rPr lang="cs-CZ" dirty="0" smtClean="0">
                <a:solidFill>
                  <a:schemeClr val="bg1"/>
                </a:solidFill>
              </a:rPr>
              <a:t>Subtropické (severní část země) – horká léta a mírné, suché zimy</a:t>
            </a:r>
          </a:p>
          <a:p>
            <a:pPr>
              <a:buSzPct val="45000"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SzPct val="45000"/>
            </a:pPr>
            <a:r>
              <a:rPr lang="cs-CZ" dirty="0" smtClean="0">
                <a:solidFill>
                  <a:schemeClr val="bg1"/>
                </a:solidFill>
              </a:rPr>
              <a:t>Mírné (střed země) – horká léta s bouřkami a chladné zimy s vyšší vlhkostí na východě </a:t>
            </a:r>
          </a:p>
          <a:p>
            <a:pPr>
              <a:buSzPct val="45000"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SzPct val="45000"/>
            </a:pPr>
            <a:r>
              <a:rPr lang="cs-CZ" dirty="0" smtClean="0">
                <a:solidFill>
                  <a:schemeClr val="bg1"/>
                </a:solidFill>
              </a:rPr>
              <a:t>Subpolární (na jihu) – horká léta a chladné zimy s velkou sněhovou pokrývkou (zvláště v hornatých oblastech And)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69036" y="161650"/>
            <a:ext cx="25202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+mj-lt"/>
                <a:ea typeface="Microsoft YaHei"/>
              </a:rPr>
              <a:t>Podnebí</a:t>
            </a:r>
            <a:endParaRPr lang="cs-CZ" sz="4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760" y="5588497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176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extShape 1"/>
          <p:cNvSpPr txBox="1"/>
          <p:nvPr/>
        </p:nvSpPr>
        <p:spPr>
          <a:xfrm>
            <a:off x="504001" y="301321"/>
            <a:ext cx="5040367" cy="63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 sz="3600" dirty="0">
                <a:latin typeface="+mj-lt"/>
              </a:rPr>
              <a:t>Vegetace</a:t>
            </a:r>
            <a:endParaRPr sz="3600" dirty="0">
              <a:latin typeface="+mj-lt"/>
            </a:endParaRPr>
          </a:p>
        </p:txBody>
      </p:sp>
      <p:sp>
        <p:nvSpPr>
          <p:cNvPr id="79" name="TextShape 2"/>
          <p:cNvSpPr txBox="1"/>
          <p:nvPr/>
        </p:nvSpPr>
        <p:spPr>
          <a:xfrm>
            <a:off x="504000" y="1769040"/>
            <a:ext cx="8870040" cy="26229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 dirty="0"/>
          </a:p>
        </p:txBody>
      </p:sp>
      <p:sp>
        <p:nvSpPr>
          <p:cNvPr id="80" name="TextShape 3"/>
          <p:cNvSpPr txBox="1"/>
          <p:nvPr/>
        </p:nvSpPr>
        <p:spPr>
          <a:xfrm>
            <a:off x="504000" y="4752000"/>
            <a:ext cx="9144000" cy="123084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endParaRPr dirty="0"/>
          </a:p>
        </p:txBody>
      </p:sp>
      <p:sp>
        <p:nvSpPr>
          <p:cNvPr id="81" name="TextShape 4"/>
          <p:cNvSpPr txBox="1"/>
          <p:nvPr/>
        </p:nvSpPr>
        <p:spPr>
          <a:xfrm>
            <a:off x="504000" y="5688000"/>
            <a:ext cx="8640000" cy="660600"/>
          </a:xfrm>
          <a:prstGeom prst="rect">
            <a:avLst/>
          </a:prstGeom>
        </p:spPr>
        <p:txBody>
          <a:bodyPr wrap="none" lIns="89991" tIns="44996" rIns="89991" bIns="44996"/>
          <a:lstStyle/>
          <a:p>
            <a:endParaRPr dirty="0"/>
          </a:p>
        </p:txBody>
      </p:sp>
      <p:sp>
        <p:nvSpPr>
          <p:cNvPr id="2" name="TextovéPole 1"/>
          <p:cNvSpPr txBox="1"/>
          <p:nvPr/>
        </p:nvSpPr>
        <p:spPr>
          <a:xfrm>
            <a:off x="504001" y="1259557"/>
            <a:ext cx="770466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45000"/>
            </a:pPr>
            <a:r>
              <a:rPr lang="cs-CZ" dirty="0">
                <a:solidFill>
                  <a:srgbClr val="000000"/>
                </a:solidFill>
                <a:ea typeface="Microsoft YaHei"/>
              </a:rPr>
              <a:t>sever státu - Gran </a:t>
            </a:r>
            <a:r>
              <a:rPr lang="cs-CZ" dirty="0" err="1">
                <a:solidFill>
                  <a:srgbClr val="000000"/>
                </a:solidFill>
                <a:ea typeface="Microsoft YaHei"/>
              </a:rPr>
              <a:t>Chaco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 - subtropické lesy a křovinaté </a:t>
            </a:r>
            <a:r>
              <a:rPr lang="cs-CZ" dirty="0" smtClean="0">
                <a:solidFill>
                  <a:srgbClr val="000000"/>
                </a:solidFill>
                <a:ea typeface="Microsoft YaHei"/>
              </a:rPr>
              <a:t>savany</a:t>
            </a:r>
          </a:p>
          <a:p>
            <a:pPr>
              <a:buSzPct val="45000"/>
            </a:pPr>
            <a:endParaRPr lang="cs-CZ" dirty="0" smtClean="0"/>
          </a:p>
          <a:p>
            <a:pPr>
              <a:buSzPct val="45000"/>
            </a:pPr>
            <a:r>
              <a:rPr lang="cs-CZ" dirty="0" smtClean="0">
                <a:solidFill>
                  <a:srgbClr val="000000"/>
                </a:solidFill>
                <a:ea typeface="Microsoft YaHei"/>
              </a:rPr>
              <a:t>Andy 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na severu - vždyzelené </a:t>
            </a:r>
            <a:r>
              <a:rPr lang="cs-CZ" dirty="0" smtClean="0">
                <a:solidFill>
                  <a:srgbClr val="000000"/>
                </a:solidFill>
                <a:ea typeface="Microsoft YaHei"/>
              </a:rPr>
              <a:t>lesy</a:t>
            </a:r>
          </a:p>
          <a:p>
            <a:pPr>
              <a:buSzPct val="45000"/>
            </a:pPr>
            <a:endParaRPr lang="cs-CZ" dirty="0" smtClean="0">
              <a:solidFill>
                <a:srgbClr val="000000"/>
              </a:solidFill>
              <a:ea typeface="Microsoft YaHei"/>
            </a:endParaRPr>
          </a:p>
          <a:p>
            <a:pPr>
              <a:buSzPct val="45000"/>
            </a:pPr>
            <a:r>
              <a:rPr lang="cs-CZ" dirty="0" smtClean="0">
                <a:solidFill>
                  <a:srgbClr val="000000"/>
                </a:solidFill>
                <a:ea typeface="Microsoft YaHei"/>
              </a:rPr>
              <a:t>Andy na 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jihu - lesy mírného </a:t>
            </a:r>
            <a:r>
              <a:rPr lang="cs-CZ" dirty="0" smtClean="0">
                <a:solidFill>
                  <a:srgbClr val="000000"/>
                </a:solidFill>
                <a:ea typeface="Microsoft YaHei"/>
              </a:rPr>
              <a:t>podnebného pásu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6876" y="3080520"/>
            <a:ext cx="9014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>
                <a:solidFill>
                  <a:srgbClr val="000000"/>
                </a:solidFill>
                <a:ea typeface="Microsoft YaHei"/>
              </a:rPr>
              <a:t>Víte, </a:t>
            </a:r>
            <a:r>
              <a:rPr lang="cs-CZ" dirty="0" smtClean="0">
                <a:solidFill>
                  <a:srgbClr val="000000"/>
                </a:solidFill>
                <a:ea typeface="Microsoft YaHei"/>
              </a:rPr>
              <a:t>že argentinské 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stepi se nazývají pampy? Jsou to travnaté porosty úrodných černozemí. (v řeči </a:t>
            </a:r>
            <a:r>
              <a:rPr lang="cs-CZ" dirty="0" err="1">
                <a:solidFill>
                  <a:srgbClr val="000000"/>
                </a:solidFill>
                <a:ea typeface="Microsoft YaHei"/>
              </a:rPr>
              <a:t>Quechua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 znamená pampa „ rovinu bez stromů“)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8980" y="4356847"/>
            <a:ext cx="88700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ea typeface="Microsoft YaHei"/>
              </a:rPr>
              <a:t>Víte, </a:t>
            </a:r>
            <a:r>
              <a:rPr lang="cs-CZ" dirty="0" smtClean="0">
                <a:solidFill>
                  <a:srgbClr val="000000"/>
                </a:solidFill>
                <a:ea typeface="Microsoft YaHei"/>
              </a:rPr>
              <a:t>že nejznámějším 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národním parkem je NP Los </a:t>
            </a:r>
            <a:r>
              <a:rPr lang="cs-CZ" dirty="0" err="1">
                <a:solidFill>
                  <a:srgbClr val="000000"/>
                </a:solidFill>
                <a:ea typeface="Microsoft YaHei"/>
              </a:rPr>
              <a:t>Glaciers</a:t>
            </a:r>
            <a:r>
              <a:rPr lang="cs-CZ" dirty="0">
                <a:solidFill>
                  <a:srgbClr val="000000"/>
                </a:solidFill>
                <a:ea typeface="Microsoft YaHei"/>
              </a:rPr>
              <a:t>? Park je součástí světového přírodního dědictví.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http://upload.wikimedia.org/wikipedia/commons/d/d1/Chaco_Boreal_Paragua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40" y="0"/>
            <a:ext cx="3456136" cy="259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Chaco Paraguay,cattle ranch, Presidente Hayes Provin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392" y="-186"/>
            <a:ext cx="3456383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ParaguayChaco Clearings for cattle grazing 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58" y="2987749"/>
            <a:ext cx="3456136" cy="259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ubor:Fromleft-QuebrachoColoradoSantiagueño,QuebrachoBlanco,Quebracho Colorad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511" y="3010503"/>
            <a:ext cx="4086804" cy="231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67904" y="2520567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zdejší lesní </a:t>
            </a:r>
            <a:r>
              <a:rPr lang="cs-CZ" dirty="0" smtClean="0"/>
              <a:t>porost (10)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28344" y="2520566"/>
            <a:ext cx="45343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extenzivní pastevectví narušuje zdejší </a:t>
            </a:r>
            <a:r>
              <a:rPr lang="cs-CZ" dirty="0" err="1"/>
              <a:t>ekotop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3103" y="5540469"/>
            <a:ext cx="4009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velkým problémem je odlesňování půdy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8976" y="5256685"/>
            <a:ext cx="3143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stromy typické pro Gran </a:t>
            </a:r>
            <a:r>
              <a:rPr lang="cs-CZ" dirty="0" err="1"/>
              <a:t>Chaco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90712" y="2151234"/>
            <a:ext cx="584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11)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8791" y="5184812"/>
            <a:ext cx="588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12)</a:t>
            </a:r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36924" y="5184811"/>
            <a:ext cx="586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13)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2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0" dirty="0"/>
              <a:t>Světově významný producent zemědělských výrobků</a:t>
            </a:r>
          </a:p>
          <a:p>
            <a:r>
              <a:rPr lang="cs-CZ" b="0" dirty="0"/>
              <a:t>Zemědělství: rostl. výroba -na pampách, zaměření na obiloviny (pšenice, kukuřice), olejniny (len, slunečnice, podzemnice, sója),brambory, cukrová </a:t>
            </a:r>
            <a:r>
              <a:rPr lang="cs-CZ" b="0" dirty="0" err="1"/>
              <a:t>třtina,tabák</a:t>
            </a:r>
            <a:endParaRPr lang="cs-CZ" b="0" dirty="0"/>
          </a:p>
          <a:p>
            <a:r>
              <a:rPr lang="cs-CZ" b="0" dirty="0"/>
              <a:t>Vyspělé je vinařství a sadařství</a:t>
            </a:r>
          </a:p>
          <a:p>
            <a:r>
              <a:rPr lang="cs-CZ" b="0" dirty="0"/>
              <a:t>Víte</a:t>
            </a:r>
            <a:r>
              <a:rPr lang="cs-CZ" b="0"/>
              <a:t>, </a:t>
            </a:r>
            <a:r>
              <a:rPr lang="cs-CZ" b="0" smtClean="0"/>
              <a:t>že </a:t>
            </a:r>
            <a:r>
              <a:rPr lang="cs-CZ" b="0" dirty="0"/>
              <a:t>Argentina je světově významným producentem vína? Zaujímá 6. místo na světě. (centrem vinařské oblasti je </a:t>
            </a:r>
            <a:r>
              <a:rPr lang="cs-CZ" b="0" dirty="0" err="1"/>
              <a:t>Mendoza</a:t>
            </a:r>
            <a:r>
              <a:rPr lang="cs-CZ" b="0" dirty="0"/>
              <a:t>)</a:t>
            </a:r>
          </a:p>
          <a:p>
            <a:r>
              <a:rPr lang="cs-CZ" b="0" dirty="0"/>
              <a:t>Živočišná výroba- chov skotu (na maso), ovcí (pro maso i vlnu), koní.</a:t>
            </a:r>
          </a:p>
          <a:p>
            <a:r>
              <a:rPr lang="cs-CZ" b="0" dirty="0"/>
              <a:t>Víte, </a:t>
            </a:r>
            <a:r>
              <a:rPr lang="cs-CZ" b="0" dirty="0" smtClean="0"/>
              <a:t>že </a:t>
            </a:r>
            <a:r>
              <a:rPr lang="cs-CZ" b="0" dirty="0"/>
              <a:t>Argentina patří k největším producentům a vývozcům hovězího masa na světě?</a:t>
            </a:r>
          </a:p>
          <a:p>
            <a:r>
              <a:rPr lang="cs-CZ" b="0" dirty="0"/>
              <a:t>Průmysl: potravinářský, strojírenský (automobily, lodě, letadla, vagóny, zemědělské stroje), tradiční textilní a kožedělný ; petrochemický, výroba papíru a </a:t>
            </a:r>
            <a:r>
              <a:rPr lang="cs-CZ" b="0" dirty="0" err="1"/>
              <a:t>celulózy,těžební</a:t>
            </a:r>
            <a:r>
              <a:rPr lang="cs-CZ" b="0" dirty="0"/>
              <a:t> </a:t>
            </a:r>
          </a:p>
          <a:p>
            <a:r>
              <a:rPr lang="cs-CZ" b="0" dirty="0"/>
              <a:t>Nerostné suroviny: Andy- zásoby rud kovů (olova, </a:t>
            </a:r>
            <a:r>
              <a:rPr lang="cs-CZ" b="0" dirty="0" err="1"/>
              <a:t>zinku,wolframu</a:t>
            </a:r>
            <a:r>
              <a:rPr lang="cs-CZ" b="0" dirty="0"/>
              <a:t> a stříbra), Patagonie – zásoby ropy a zemního plynu</a:t>
            </a:r>
          </a:p>
          <a:p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330818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Doprava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/>
              <a:t>Hlavní železniční trasa spojuje S-J, předhůří And – dobré silniční </a:t>
            </a:r>
            <a:r>
              <a:rPr lang="cs-CZ" b="0" dirty="0" smtClean="0"/>
              <a:t>spojení</a:t>
            </a:r>
          </a:p>
          <a:p>
            <a:endParaRPr lang="cs-CZ" b="0" dirty="0"/>
          </a:p>
          <a:p>
            <a:r>
              <a:rPr lang="cs-CZ" b="0" dirty="0"/>
              <a:t>Vnitrozemská plavba-řeka </a:t>
            </a:r>
            <a:r>
              <a:rPr lang="cs-CZ" b="0" dirty="0" err="1" smtClean="0"/>
              <a:t>Paraná</a:t>
            </a:r>
            <a:endParaRPr lang="cs-CZ" b="0" dirty="0" smtClean="0"/>
          </a:p>
          <a:p>
            <a:endParaRPr lang="cs-CZ" b="0" dirty="0"/>
          </a:p>
          <a:p>
            <a:r>
              <a:rPr lang="cs-CZ" b="0" dirty="0"/>
              <a:t>Letiště-10 mezinárodních</a:t>
            </a:r>
          </a:p>
          <a:p>
            <a:endParaRPr lang="cs-CZ" b="0" dirty="0"/>
          </a:p>
        </p:txBody>
      </p:sp>
      <p:pic>
        <p:nvPicPr>
          <p:cNvPr id="4" name="obrázek 1" descr="Soubor:River Plate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0272" y="1691606"/>
            <a:ext cx="4752528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Soubor:Paranarivermap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56" y="3131764"/>
            <a:ext cx="3168352" cy="245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0615" y="5219998"/>
            <a:ext cx="581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(14)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99440" y="4850666"/>
            <a:ext cx="585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95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4202" y="1081071"/>
            <a:ext cx="6417957" cy="3946121"/>
          </a:xfrm>
        </p:spPr>
        <p:txBody>
          <a:bodyPr/>
          <a:lstStyle/>
          <a:p>
            <a:r>
              <a:rPr lang="cs-CZ" b="0" dirty="0"/>
              <a:t>97% populace – přistěhovalci evropského původu (</a:t>
            </a:r>
            <a:r>
              <a:rPr lang="cs-CZ" b="0" dirty="0" smtClean="0"/>
              <a:t>španělského, italského</a:t>
            </a:r>
            <a:r>
              <a:rPr lang="cs-CZ" b="0" dirty="0"/>
              <a:t>, </a:t>
            </a:r>
            <a:r>
              <a:rPr lang="cs-CZ" b="0" dirty="0" smtClean="0"/>
              <a:t>německého,francouzského</a:t>
            </a:r>
            <a:r>
              <a:rPr lang="cs-CZ" b="0" dirty="0"/>
              <a:t>), 3% -mestici a </a:t>
            </a:r>
            <a:r>
              <a:rPr lang="cs-CZ" b="0" dirty="0" smtClean="0"/>
              <a:t>Indiáni</a:t>
            </a:r>
          </a:p>
          <a:p>
            <a:endParaRPr lang="cs-CZ" b="0" dirty="0"/>
          </a:p>
          <a:p>
            <a:r>
              <a:rPr lang="cs-CZ" b="0" dirty="0"/>
              <a:t>Náboženství: převládá </a:t>
            </a:r>
            <a:r>
              <a:rPr lang="cs-CZ" b="0" dirty="0" smtClean="0"/>
              <a:t>římskokatolické</a:t>
            </a:r>
          </a:p>
          <a:p>
            <a:endParaRPr lang="cs-CZ" b="0" dirty="0"/>
          </a:p>
          <a:p>
            <a:r>
              <a:rPr lang="cs-CZ" b="0" dirty="0"/>
              <a:t>Buenos Aires je hlavním městem od r. 1880</a:t>
            </a:r>
            <a:endParaRPr lang="cs-CZ" b="0" dirty="0" smtClean="0"/>
          </a:p>
          <a:p>
            <a:endParaRPr lang="cs-CZ" b="0" dirty="0"/>
          </a:p>
          <a:p>
            <a:r>
              <a:rPr lang="cs-CZ" b="0" dirty="0"/>
              <a:t>Vyhledejte na mapě tato miliónová města: Buenos </a:t>
            </a:r>
            <a:r>
              <a:rPr lang="cs-CZ" b="0" dirty="0" smtClean="0"/>
              <a:t>Aires, Córdoba</a:t>
            </a:r>
            <a:r>
              <a:rPr lang="cs-CZ" b="0" dirty="0"/>
              <a:t>, Rosario</a:t>
            </a:r>
          </a:p>
          <a:p>
            <a:endParaRPr lang="cs-CZ" b="0" dirty="0"/>
          </a:p>
        </p:txBody>
      </p:sp>
      <p:pic>
        <p:nvPicPr>
          <p:cNvPr id="4" name="obrázek 1" descr="Soubor:Ar-map.gif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160" y="525443"/>
            <a:ext cx="2869950" cy="6289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80472" y="6516141"/>
            <a:ext cx="580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90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Córdoba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b="0" dirty="0"/>
          </a:p>
          <a:p>
            <a:pPr lvl="0"/>
            <a:endParaRPr lang="cs-CZ" b="0" dirty="0" smtClean="0"/>
          </a:p>
          <a:p>
            <a:pPr lvl="0"/>
            <a:endParaRPr lang="cs-CZ" b="0" dirty="0"/>
          </a:p>
          <a:p>
            <a:pPr lvl="0"/>
            <a:endParaRPr lang="cs-CZ" b="0" dirty="0" smtClean="0"/>
          </a:p>
          <a:p>
            <a:pPr lvl="0"/>
            <a:endParaRPr lang="cs-CZ" b="0" dirty="0" smtClean="0"/>
          </a:p>
          <a:p>
            <a:pPr lvl="0"/>
            <a:r>
              <a:rPr lang="cs-CZ" b="0" dirty="0" smtClean="0"/>
              <a:t>Druhé průmyslově největší </a:t>
            </a:r>
            <a:r>
              <a:rPr lang="cs-CZ" b="0" dirty="0"/>
              <a:t>centrum </a:t>
            </a:r>
            <a:endParaRPr lang="cs-CZ" b="0" dirty="0" smtClean="0"/>
          </a:p>
          <a:p>
            <a:pPr lvl="0"/>
            <a:endParaRPr lang="cs-CZ" b="0" dirty="0"/>
          </a:p>
          <a:p>
            <a:pPr lvl="0"/>
            <a:r>
              <a:rPr lang="cs-CZ" b="0" dirty="0"/>
              <a:t>mnoho památek a budov </a:t>
            </a:r>
            <a:r>
              <a:rPr lang="cs-CZ" b="0" dirty="0" smtClean="0"/>
              <a:t>z období kolonialismu.</a:t>
            </a:r>
            <a:endParaRPr lang="cs-CZ" b="0" dirty="0"/>
          </a:p>
          <a:p>
            <a:endParaRPr lang="cs-CZ" b="0" dirty="0"/>
          </a:p>
        </p:txBody>
      </p:sp>
      <p:pic>
        <p:nvPicPr>
          <p:cNvPr id="1026" name="Picture 2" descr="C:\Users\Lukáš\Downloads\Catedralcentrocb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464" y="366691"/>
            <a:ext cx="4480278" cy="335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44768" y="3726547"/>
            <a:ext cx="572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443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 plata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66140" y="4970471"/>
            <a:ext cx="2332430" cy="188889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C:\Users\Lukáš\Downloads\450px-La_Plata_montag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070" y="287317"/>
            <a:ext cx="3157445" cy="420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1121" y="1388468"/>
            <a:ext cx="5040313" cy="932775"/>
          </a:xfrm>
          <a:prstGeom prst="rect">
            <a:avLst/>
          </a:prstGeom>
        </p:spPr>
        <p:txBody>
          <a:bodyPr lIns="100794" tIns="50397" rIns="100794" bIns="50397">
            <a:spAutoFit/>
          </a:bodyPr>
          <a:lstStyle/>
          <a:p>
            <a:r>
              <a:rPr lang="cs-CZ" dirty="0"/>
              <a:t>V letech 1952 až 1955 byla La </a:t>
            </a:r>
            <a:r>
              <a:rPr lang="cs-CZ" dirty="0" smtClean="0"/>
              <a:t>Plata </a:t>
            </a:r>
            <a:r>
              <a:rPr lang="cs-CZ" dirty="0"/>
              <a:t>přejmenována na </a:t>
            </a:r>
            <a:r>
              <a:rPr lang="cs-CZ" dirty="0" smtClean="0"/>
              <a:t>město Evy Perónové (španělsky: </a:t>
            </a:r>
            <a:r>
              <a:rPr lang="cs-CZ" i="1" dirty="0"/>
              <a:t>Ciudad Eva Perón</a:t>
            </a:r>
            <a:r>
              <a:rPr lang="cs-CZ" dirty="0"/>
              <a:t>).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784728" y="4489785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64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7" descr="Soubor:Ushuaia6a (js)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284" y="1319198"/>
            <a:ext cx="6033214" cy="3583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Ushuaia</a:t>
            </a:r>
            <a:endParaRPr lang="cs-CZ" dirty="0"/>
          </a:p>
        </p:txBody>
      </p:sp>
      <p:pic>
        <p:nvPicPr>
          <p:cNvPr id="4" name="obrázek 14" descr="Soubor:Ushuaia zoom.JPG">
            <a:hlinkClick r:id="rId4"/>
          </p:cNvPr>
          <p:cNvPicPr>
            <a:picLocks noGrp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69222" y="180817"/>
            <a:ext cx="3491968" cy="3122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024908" y="3382960"/>
            <a:ext cx="2548429" cy="378777"/>
          </a:xfrm>
          <a:prstGeom prst="rect">
            <a:avLst/>
          </a:prstGeom>
          <a:noFill/>
        </p:spPr>
        <p:txBody>
          <a:bodyPr wrap="none" lIns="100794" tIns="50397" rIns="100794" bIns="50397" rtlCol="0">
            <a:spAutoFit/>
          </a:bodyPr>
          <a:lstStyle/>
          <a:p>
            <a:r>
              <a:rPr lang="cs-CZ" dirty="0"/>
              <a:t>Detail městské zástavby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819" y="1319197"/>
            <a:ext cx="5021557" cy="3425765"/>
          </a:xfrm>
          <a:prstGeom prst="rect">
            <a:avLst/>
          </a:prstGeom>
          <a:noFill/>
        </p:spPr>
        <p:txBody>
          <a:bodyPr wrap="square" lIns="100794" tIns="50397" rIns="100794" bIns="50397" rtlCol="0">
            <a:spAutoFit/>
          </a:bodyPr>
          <a:lstStyle/>
          <a:p>
            <a:r>
              <a:rPr lang="cs-CZ" dirty="0" smtClean="0"/>
              <a:t>leží </a:t>
            </a:r>
            <a:r>
              <a:rPr lang="cs-CZ" dirty="0"/>
              <a:t>na jižním pobřeží </a:t>
            </a:r>
            <a:r>
              <a:rPr lang="cs-CZ" dirty="0" smtClean="0"/>
              <a:t>největšího jihoamerického ostrova, </a:t>
            </a:r>
            <a:r>
              <a:rPr lang="cs-CZ" smtClean="0"/>
              <a:t>Ohňové zemi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považováno </a:t>
            </a:r>
            <a:r>
              <a:rPr lang="cs-CZ" dirty="0"/>
              <a:t>za nejjižnější město na světě, jelikož leží na 54°48'57 jižní šířky</a:t>
            </a:r>
          </a:p>
          <a:p>
            <a:endParaRPr lang="cs-CZ" dirty="0"/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základna </a:t>
            </a:r>
            <a:r>
              <a:rPr lang="cs-CZ" dirty="0">
                <a:solidFill>
                  <a:schemeClr val="bg1"/>
                </a:solidFill>
              </a:rPr>
              <a:t>pro výpravy </a:t>
            </a:r>
            <a:r>
              <a:rPr lang="cs-CZ" dirty="0" smtClean="0">
                <a:solidFill>
                  <a:schemeClr val="bg1"/>
                </a:solidFill>
              </a:rPr>
              <a:t>do Antarktidy, </a:t>
            </a:r>
            <a:r>
              <a:rPr lang="cs-CZ" dirty="0">
                <a:solidFill>
                  <a:schemeClr val="bg1"/>
                </a:solidFill>
              </a:rPr>
              <a:t>důležité středisko rybolovu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310498" y="4533411"/>
            <a:ext cx="585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(19)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04408" y="179437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99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3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0" y="251445"/>
            <a:ext cx="8291314" cy="604774"/>
          </a:xfrm>
        </p:spPr>
        <p:txBody>
          <a:bodyPr/>
          <a:lstStyle/>
          <a:p>
            <a:r>
              <a:rPr lang="cs-CZ" dirty="0"/>
              <a:t>Dějiny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792" y="1043533"/>
            <a:ext cx="9173369" cy="5256584"/>
          </a:xfrm>
        </p:spPr>
        <p:txBody>
          <a:bodyPr>
            <a:normAutofit fontScale="92500" lnSpcReduction="10000"/>
          </a:bodyPr>
          <a:lstStyle/>
          <a:p>
            <a:r>
              <a:rPr lang="cs-CZ" b="0" dirty="0" smtClean="0"/>
              <a:t>před </a:t>
            </a:r>
            <a:r>
              <a:rPr lang="cs-CZ" b="0" dirty="0"/>
              <a:t>příchodem Evropanů:</a:t>
            </a:r>
          </a:p>
          <a:p>
            <a:r>
              <a:rPr lang="cs-CZ" b="0" dirty="0"/>
              <a:t>SZ oblast And -) kulturní národy, které obývaly sídliště podobné </a:t>
            </a:r>
            <a:r>
              <a:rPr lang="cs-CZ" b="0" dirty="0" smtClean="0"/>
              <a:t>městům </a:t>
            </a:r>
          </a:p>
          <a:p>
            <a:r>
              <a:rPr lang="cs-CZ" b="0" dirty="0" smtClean="0"/>
              <a:t>J </a:t>
            </a:r>
            <a:r>
              <a:rPr lang="cs-CZ" b="0" dirty="0"/>
              <a:t>-) sběratelé, lovci</a:t>
            </a:r>
          </a:p>
          <a:p>
            <a:endParaRPr lang="cs-CZ" b="0" dirty="0"/>
          </a:p>
          <a:p>
            <a:r>
              <a:rPr lang="cs-CZ" b="0" dirty="0" smtClean="0"/>
              <a:t>1418 </a:t>
            </a:r>
            <a:r>
              <a:rPr lang="cs-CZ" b="0" dirty="0"/>
              <a:t>-) Inkové</a:t>
            </a:r>
          </a:p>
          <a:p>
            <a:r>
              <a:rPr lang="cs-CZ" b="0" dirty="0" smtClean="0"/>
              <a:t>1516 </a:t>
            </a:r>
            <a:r>
              <a:rPr lang="cs-CZ" b="0" dirty="0"/>
              <a:t>-) Španělé začínají pronikat do </a:t>
            </a:r>
            <a:r>
              <a:rPr lang="cs-CZ" b="0" dirty="0" smtClean="0"/>
              <a:t>země</a:t>
            </a:r>
          </a:p>
          <a:p>
            <a:r>
              <a:rPr lang="cs-CZ" b="0" dirty="0" smtClean="0"/>
              <a:t>1816 </a:t>
            </a:r>
            <a:r>
              <a:rPr lang="cs-CZ" b="0" dirty="0"/>
              <a:t>-) vyhlášena nezávislost Argentiny</a:t>
            </a:r>
          </a:p>
          <a:p>
            <a:endParaRPr lang="cs-CZ" b="0" dirty="0"/>
          </a:p>
          <a:p>
            <a:r>
              <a:rPr lang="cs-CZ" b="0" dirty="0" smtClean="0"/>
              <a:t>občanská </a:t>
            </a:r>
            <a:r>
              <a:rPr lang="cs-CZ" b="0" dirty="0"/>
              <a:t>válka</a:t>
            </a:r>
          </a:p>
          <a:p>
            <a:endParaRPr lang="cs-CZ" b="0" dirty="0"/>
          </a:p>
          <a:p>
            <a:r>
              <a:rPr lang="cs-CZ" b="0" dirty="0" smtClean="0"/>
              <a:t>1946 </a:t>
            </a:r>
            <a:r>
              <a:rPr lang="cs-CZ" b="0" dirty="0"/>
              <a:t>-) Juan </a:t>
            </a:r>
            <a:r>
              <a:rPr lang="cs-CZ" b="0" dirty="0" err="1"/>
              <a:t>Domingo</a:t>
            </a:r>
            <a:r>
              <a:rPr lang="cs-CZ" b="0" dirty="0"/>
              <a:t> Perón vyhrál volby (za svou popularitu vděčil i své ženě Evitě) </a:t>
            </a:r>
          </a:p>
          <a:p>
            <a:r>
              <a:rPr lang="cs-CZ" b="0" dirty="0" smtClean="0"/>
              <a:t>-) politika </a:t>
            </a:r>
            <a:r>
              <a:rPr lang="cs-CZ" b="0" dirty="0"/>
              <a:t>„</a:t>
            </a:r>
            <a:r>
              <a:rPr lang="cs-CZ" b="0" dirty="0" err="1"/>
              <a:t>peronismu</a:t>
            </a:r>
            <a:r>
              <a:rPr lang="cs-CZ" b="0" dirty="0"/>
              <a:t>“</a:t>
            </a:r>
          </a:p>
          <a:p>
            <a:endParaRPr lang="cs-CZ" dirty="0" smtClean="0"/>
          </a:p>
          <a:p>
            <a:r>
              <a:rPr lang="cs-CZ" b="0" dirty="0" smtClean="0"/>
              <a:t>Víte</a:t>
            </a:r>
            <a:r>
              <a:rPr lang="cs-CZ" b="0" dirty="0"/>
              <a:t>, </a:t>
            </a:r>
            <a:r>
              <a:rPr lang="cs-CZ" b="0" dirty="0" smtClean="0"/>
              <a:t>že </a:t>
            </a:r>
            <a:r>
              <a:rPr lang="cs-CZ" b="0" dirty="0"/>
              <a:t>Argentina si činí nárok na britské souostroví Falklandy (pod </a:t>
            </a:r>
            <a:r>
              <a:rPr lang="cs-CZ" b="0" dirty="0" smtClean="0"/>
              <a:t>jménem Malvíny</a:t>
            </a:r>
            <a:r>
              <a:rPr lang="cs-CZ" b="0" dirty="0"/>
              <a:t>)? V roce1982 se je pokusila vojensky ovládnout, Británie však ostrovy uhájila.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00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80472" y="395461"/>
            <a:ext cx="3168352" cy="3946121"/>
          </a:xfrm>
        </p:spPr>
        <p:txBody>
          <a:bodyPr/>
          <a:lstStyle/>
          <a:p>
            <a:pPr lvl="0"/>
            <a:r>
              <a:rPr lang="cs-CZ" b="0" dirty="0" smtClean="0"/>
              <a:t>Falklandy, území patřící Velké Británii</a:t>
            </a:r>
          </a:p>
          <a:p>
            <a:pPr lvl="0"/>
            <a:endParaRPr lang="cs-CZ" b="0" dirty="0" smtClean="0"/>
          </a:p>
          <a:p>
            <a:pPr lvl="0"/>
            <a:r>
              <a:rPr lang="cs-CZ" b="0" dirty="0" smtClean="0"/>
              <a:t>dle </a:t>
            </a:r>
            <a:r>
              <a:rPr lang="cs-CZ" b="0" dirty="0"/>
              <a:t>průzkumů se v oblasti nachází až 60 miliard </a:t>
            </a:r>
            <a:r>
              <a:rPr lang="cs-CZ" b="0" dirty="0" smtClean="0"/>
              <a:t>barelů ropy</a:t>
            </a:r>
            <a:endParaRPr lang="cs-CZ" dirty="0"/>
          </a:p>
        </p:txBody>
      </p:sp>
      <p:pic>
        <p:nvPicPr>
          <p:cNvPr id="4" name="obrázek 26" descr="Soubor:Falkland Islands topographic map-en.sv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51445"/>
            <a:ext cx="5760720" cy="449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336456" y="4374738"/>
            <a:ext cx="580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6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Územní nároky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 smtClean="0"/>
              <a:t>Víte, že si Argentina společně s Austrálii, Chile, Francii, Novým Zélandem, Norskem a Spojeným královstvím nárokují územní oblasti Antarktidy ?</a:t>
            </a:r>
            <a:endParaRPr lang="cs-CZ" b="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99" y="1835621"/>
            <a:ext cx="3833241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36256" y="1907629"/>
            <a:ext cx="518457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Politický </a:t>
            </a:r>
            <a:r>
              <a:rPr lang="cs-CZ" dirty="0"/>
              <a:t>status Antarktidy </a:t>
            </a:r>
            <a:r>
              <a:rPr lang="cs-CZ" dirty="0" smtClean="0"/>
              <a:t>upravuje Smlouva o Antarktidě, která </a:t>
            </a:r>
            <a:r>
              <a:rPr lang="cs-CZ" dirty="0"/>
              <a:t>byla uzavřena 1. prosince 1959 </a:t>
            </a:r>
            <a:r>
              <a:rPr lang="cs-CZ" dirty="0" smtClean="0"/>
              <a:t>ve Washingtonu a </a:t>
            </a:r>
            <a:r>
              <a:rPr lang="cs-CZ" dirty="0"/>
              <a:t>vstoupila v platnost 23. června 1961. Smlouvě o Antarktidě podléhá veškerá pevná zem jižně od </a:t>
            </a:r>
            <a:r>
              <a:rPr lang="cs-CZ" dirty="0" smtClean="0"/>
              <a:t>60. rovnoběžky </a:t>
            </a:r>
            <a:r>
              <a:rPr lang="cs-CZ" dirty="0"/>
              <a:t>včetně plovoucích šelfových ledovců. Nejdůležitějšími body smlouvy jsou mírová vědecká spolupráce, zákaz vojenského využití a pozastavení všech nároků na suverenitu nad jakoukoliv částí Antarktidy (na současných mapách jsou nadále vyznačovány zábory jednotlivých zemí, které byly vzneseny před rokem 1959, protože nebyly zrušeny, jen pozastaveny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4246" y="5235025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84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5856" y="251445"/>
            <a:ext cx="8291314" cy="1260568"/>
          </a:xfrm>
        </p:spPr>
        <p:txBody>
          <a:bodyPr/>
          <a:lstStyle/>
          <a:p>
            <a:r>
              <a:rPr lang="cs-CZ" dirty="0"/>
              <a:t>Osobnosti, sport, film, hudba, literatura</a:t>
            </a:r>
            <a:r>
              <a:rPr lang="cs-CZ" dirty="0" smtClean="0"/>
              <a:t>…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7256" y="1213239"/>
            <a:ext cx="6581328" cy="4222782"/>
          </a:xfrm>
        </p:spPr>
        <p:txBody>
          <a:bodyPr>
            <a:normAutofit/>
          </a:bodyPr>
          <a:lstStyle/>
          <a:p>
            <a:r>
              <a:rPr lang="cs-CZ" dirty="0" smtClean="0"/>
              <a:t>SPORT </a:t>
            </a:r>
          </a:p>
          <a:p>
            <a:r>
              <a:rPr lang="cs-CZ" b="0" dirty="0" smtClean="0"/>
              <a:t>Např. jmenovitě</a:t>
            </a:r>
            <a:endParaRPr lang="cs-CZ" b="0" dirty="0"/>
          </a:p>
          <a:p>
            <a:r>
              <a:rPr lang="cs-CZ" b="0" dirty="0"/>
              <a:t>Emanuel David "Manu" </a:t>
            </a:r>
            <a:r>
              <a:rPr lang="cs-CZ" b="0" dirty="0" err="1"/>
              <a:t>Ginóbili</a:t>
            </a:r>
            <a:r>
              <a:rPr lang="cs-CZ" b="0" dirty="0"/>
              <a:t> (*1977)  - </a:t>
            </a:r>
            <a:r>
              <a:rPr lang="cs-CZ" b="0" dirty="0" smtClean="0"/>
              <a:t> celosvětově slavný </a:t>
            </a:r>
            <a:r>
              <a:rPr lang="cs-CZ" b="0" dirty="0"/>
              <a:t>basketbalista, </a:t>
            </a:r>
          </a:p>
          <a:p>
            <a:r>
              <a:rPr lang="cs-CZ" b="0" dirty="0" smtClean="0"/>
              <a:t>Diego </a:t>
            </a:r>
            <a:r>
              <a:rPr lang="cs-CZ" b="0" dirty="0" err="1"/>
              <a:t>Armando</a:t>
            </a:r>
            <a:r>
              <a:rPr lang="cs-CZ" b="0" dirty="0"/>
              <a:t> Maradona (*1960) – bývalý argentinský fotbalista a bývalý trenér Argentinské fotbalové </a:t>
            </a:r>
            <a:r>
              <a:rPr lang="cs-CZ" b="0" dirty="0" smtClean="0"/>
              <a:t>reprezentace</a:t>
            </a:r>
            <a:r>
              <a:rPr lang="cs-CZ" b="0" dirty="0"/>
              <a:t> </a:t>
            </a:r>
          </a:p>
          <a:p>
            <a:r>
              <a:rPr lang="cs-CZ" b="0" dirty="0" err="1" smtClean="0"/>
              <a:t>Lionel</a:t>
            </a:r>
            <a:r>
              <a:rPr lang="cs-CZ" b="0" dirty="0" smtClean="0"/>
              <a:t> </a:t>
            </a:r>
            <a:r>
              <a:rPr lang="cs-CZ" b="0" dirty="0" err="1" smtClean="0"/>
              <a:t>Andrés</a:t>
            </a:r>
            <a:r>
              <a:rPr lang="cs-CZ" b="0" dirty="0" smtClean="0"/>
              <a:t> </a:t>
            </a:r>
            <a:r>
              <a:rPr lang="cs-CZ" b="0" dirty="0" err="1" smtClean="0"/>
              <a:t>Messi</a:t>
            </a:r>
            <a:r>
              <a:rPr lang="cs-CZ" b="0" dirty="0" smtClean="0"/>
              <a:t> (*</a:t>
            </a:r>
            <a:r>
              <a:rPr lang="cs-CZ" b="0" dirty="0"/>
              <a:t>1987) -  je považován za „Nového </a:t>
            </a:r>
            <a:r>
              <a:rPr lang="cs-CZ" b="0" dirty="0" smtClean="0"/>
              <a:t>Maradonu“</a:t>
            </a:r>
            <a:r>
              <a:rPr lang="cs-CZ" b="0" dirty="0"/>
              <a:t> </a:t>
            </a:r>
          </a:p>
          <a:p>
            <a:endParaRPr lang="cs-CZ" b="0" dirty="0" smtClean="0"/>
          </a:p>
          <a:p>
            <a:r>
              <a:rPr lang="cs-CZ" b="0" dirty="0" smtClean="0"/>
              <a:t>Juan </a:t>
            </a:r>
            <a:r>
              <a:rPr lang="cs-CZ" b="0" dirty="0"/>
              <a:t>Manuel </a:t>
            </a:r>
            <a:r>
              <a:rPr lang="cs-CZ" b="0" dirty="0" err="1"/>
              <a:t>Fangio</a:t>
            </a:r>
            <a:r>
              <a:rPr lang="cs-CZ" b="0" dirty="0"/>
              <a:t> (1911 – 1995) pětinásobný Mistr světa ve formuli 1 v padesátých letech</a:t>
            </a:r>
          </a:p>
          <a:p>
            <a:endParaRPr lang="cs-CZ" b="0" dirty="0"/>
          </a:p>
        </p:txBody>
      </p:sp>
      <p:pic>
        <p:nvPicPr>
          <p:cNvPr id="4" name="obrázek 39" descr="http://upload.wikimedia.org/wikipedia/commons/thumb/8/8c/Fangio.png/150px-Fangio.pn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3848" y="5057897"/>
            <a:ext cx="142875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File:Manu Ginobili Spurs-Magic0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605" y="443800"/>
            <a:ext cx="281006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Maradona at 2012 GCC Champions League fina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568" y="2355753"/>
            <a:ext cx="2592288" cy="272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Lionel Messi – Portugal vs. Argentina, 9th February 201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336" y="4777058"/>
            <a:ext cx="1725175" cy="241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65050" y="74468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(23)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44807" y="5082759"/>
            <a:ext cx="578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(24)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81511" y="6822165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(25)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97728" y="6822165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780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LITERATURA</a:t>
            </a:r>
            <a:endParaRPr lang="cs-CZ" dirty="0"/>
          </a:p>
          <a:p>
            <a:r>
              <a:rPr lang="cs-CZ" b="0" dirty="0" smtClean="0"/>
              <a:t>Julio </a:t>
            </a:r>
            <a:r>
              <a:rPr lang="cs-CZ" b="0" dirty="0" err="1"/>
              <a:t>Cortázar</a:t>
            </a:r>
            <a:r>
              <a:rPr lang="cs-CZ" b="0" dirty="0"/>
              <a:t> (1914-1984) byl to básník, prozaik, dramatik, esejista, novinář a překladatel</a:t>
            </a:r>
          </a:p>
          <a:p>
            <a:r>
              <a:rPr lang="es-ES" b="0" dirty="0"/>
              <a:t>Juan </a:t>
            </a:r>
            <a:r>
              <a:rPr lang="es-ES" b="0" dirty="0" err="1"/>
              <a:t>Gelman</a:t>
            </a:r>
            <a:r>
              <a:rPr lang="es-ES" b="0" dirty="0"/>
              <a:t> </a:t>
            </a:r>
            <a:r>
              <a:rPr lang="cs-CZ" b="0" dirty="0"/>
              <a:t>(*1930) je argentinský básník, novinář a překladatel. Vítěz </a:t>
            </a:r>
            <a:r>
              <a:rPr lang="cs-CZ" b="0" dirty="0" err="1"/>
              <a:t>Cervantesovy</a:t>
            </a:r>
            <a:r>
              <a:rPr lang="cs-CZ" b="0" dirty="0"/>
              <a:t> ceny v roce 2007</a:t>
            </a:r>
          </a:p>
          <a:p>
            <a:r>
              <a:rPr lang="cs-CZ" b="0" dirty="0"/>
              <a:t> </a:t>
            </a:r>
          </a:p>
          <a:p>
            <a:r>
              <a:rPr lang="cs-CZ" dirty="0" smtClean="0"/>
              <a:t>HUDBA</a:t>
            </a:r>
            <a:endParaRPr lang="cs-CZ" dirty="0"/>
          </a:p>
          <a:p>
            <a:r>
              <a:rPr lang="cs-CZ" b="0" dirty="0"/>
              <a:t> </a:t>
            </a:r>
          </a:p>
          <a:p>
            <a:r>
              <a:rPr lang="cs-CZ" b="0" dirty="0"/>
              <a:t>Carlos </a:t>
            </a:r>
            <a:r>
              <a:rPr lang="cs-CZ" b="0" dirty="0" err="1"/>
              <a:t>Gardel</a:t>
            </a:r>
            <a:r>
              <a:rPr lang="cs-CZ" b="0" dirty="0"/>
              <a:t> (1887/1890 – 1935) – bývá mu připisován titul „Král tanga“. Ačkoliv není jasné, narodil-li se v </a:t>
            </a:r>
            <a:r>
              <a:rPr lang="cs-CZ" b="0" dirty="0" err="1"/>
              <a:t>Uruqayi</a:t>
            </a:r>
            <a:r>
              <a:rPr lang="cs-CZ" b="0" dirty="0"/>
              <a:t> nebo Francii, tak od útlého dětství vyrůstal v Argentině, a později, v roce 1923, získal také argentinské občanství. </a:t>
            </a:r>
          </a:p>
          <a:p>
            <a:r>
              <a:rPr lang="cs-CZ" b="0" dirty="0"/>
              <a:t> </a:t>
            </a:r>
          </a:p>
          <a:p>
            <a:r>
              <a:rPr lang="cs-CZ" b="0" dirty="0" err="1"/>
              <a:t>Ástor</a:t>
            </a:r>
            <a:r>
              <a:rPr lang="cs-CZ" b="0" dirty="0"/>
              <a:t> </a:t>
            </a:r>
            <a:r>
              <a:rPr lang="cs-CZ" b="0" dirty="0" err="1"/>
              <a:t>Piazzolla</a:t>
            </a:r>
            <a:r>
              <a:rPr lang="cs-CZ" b="0" dirty="0"/>
              <a:t> (1921 – 1992) – skladatel v hudebním žánru tango a hráč na </a:t>
            </a:r>
            <a:r>
              <a:rPr lang="cs-CZ" b="0" dirty="0" err="1"/>
              <a:t>bandoleon</a:t>
            </a:r>
            <a:r>
              <a:rPr lang="cs-CZ" b="0" dirty="0"/>
              <a:t> (druh knoflíkové harmoniky)</a:t>
            </a:r>
            <a:endParaRPr lang="cs-CZ" dirty="0"/>
          </a:p>
        </p:txBody>
      </p:sp>
      <p:pic>
        <p:nvPicPr>
          <p:cNvPr id="13316" name="Picture 4" descr="http://upload.wikimedia.org/wikipedia/commons/thumb/1/19/Cort%C3%A1zar.jpg/220px-Cort%C3%A1z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8" y="5080418"/>
            <a:ext cx="1659048" cy="222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http://upload.wikimedia.org/wikipedia/commons/thumb/7/7c/Juan_Gelman_-presidenciagovar-_31JUL07.jpg/220px-Juan_Gelman_-presidenciagovar-_31JUL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048" y="5071999"/>
            <a:ext cx="209550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http://upload.wikimedia.org/wikipedia/commons/thumb/d/d2/Gardel.jpg/220px-Garde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360" y="4861529"/>
            <a:ext cx="1710035" cy="261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http://upload.wikimedia.org/wikipedia/commons/thumb/5/53/Astor_Piazzolla.jpg/220px-Astor_Piazzoll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648" y="4958493"/>
            <a:ext cx="180404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935719"/>
            <a:ext cx="57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(27)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6619" y="6914826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(28)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44719" y="7099492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(29)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60592" y="6935719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92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A na závěr pár slovíček ze španělštiny</a:t>
            </a:r>
            <a:r>
              <a:rPr lang="cs-CZ" sz="2400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Ahoj			</a:t>
            </a:r>
            <a:r>
              <a:rPr lang="cs-CZ" dirty="0"/>
              <a:t>	¡Hola</a:t>
            </a:r>
            <a:endParaRPr lang="cs-CZ" dirty="0" smtClean="0"/>
          </a:p>
          <a:p>
            <a:r>
              <a:rPr lang="cs-CZ" dirty="0" smtClean="0"/>
              <a:t>Jak se </a:t>
            </a:r>
            <a:r>
              <a:rPr lang="cs-CZ" dirty="0"/>
              <a:t>máš ?			¿</a:t>
            </a:r>
            <a:r>
              <a:rPr lang="cs-CZ" dirty="0" err="1"/>
              <a:t>Cómo</a:t>
            </a:r>
            <a:r>
              <a:rPr lang="cs-CZ" dirty="0"/>
              <a:t> </a:t>
            </a:r>
            <a:r>
              <a:rPr lang="cs-CZ" dirty="0" err="1"/>
              <a:t>estás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/>
              <a:t>Dobrý den				Buenos </a:t>
            </a:r>
            <a:r>
              <a:rPr lang="cs-CZ" dirty="0" err="1"/>
              <a:t>días</a:t>
            </a:r>
            <a:endParaRPr lang="cs-CZ" dirty="0" smtClean="0"/>
          </a:p>
          <a:p>
            <a:r>
              <a:rPr lang="cs-CZ" dirty="0"/>
              <a:t>Dobrou noc			</a:t>
            </a:r>
            <a:r>
              <a:rPr lang="cs-CZ" dirty="0" err="1"/>
              <a:t>Buenas</a:t>
            </a:r>
            <a:r>
              <a:rPr lang="cs-CZ" dirty="0"/>
              <a:t> </a:t>
            </a:r>
            <a:r>
              <a:rPr lang="cs-CZ" dirty="0" err="1" smtClean="0"/>
              <a:t>noches</a:t>
            </a:r>
            <a:endParaRPr lang="cs-CZ" dirty="0" smtClean="0"/>
          </a:p>
          <a:p>
            <a:r>
              <a:rPr lang="cs-CZ" dirty="0" smtClean="0"/>
              <a:t>Já </a:t>
            </a:r>
            <a:r>
              <a:rPr lang="cs-CZ" dirty="0"/>
              <a:t>neumím španělsky 		</a:t>
            </a:r>
            <a:r>
              <a:rPr lang="cs-CZ" dirty="0" err="1"/>
              <a:t>Yo</a:t>
            </a:r>
            <a:r>
              <a:rPr lang="cs-CZ" dirty="0"/>
              <a:t> no </a:t>
            </a:r>
            <a:r>
              <a:rPr lang="cs-CZ" dirty="0" err="1"/>
              <a:t>hablo</a:t>
            </a:r>
            <a:r>
              <a:rPr lang="cs-CZ" dirty="0"/>
              <a:t> </a:t>
            </a:r>
            <a:r>
              <a:rPr lang="cs-CZ" dirty="0" err="1"/>
              <a:t>español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55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784" y="143"/>
            <a:ext cx="8291314" cy="604774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68" y="755501"/>
            <a:ext cx="9936857" cy="6696744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</a:t>
            </a:r>
            <a:r>
              <a:rPr lang="en-US" sz="1200" b="0" dirty="0" smtClean="0">
                <a:latin typeface="Arial" charset="0"/>
              </a:rPr>
              <a:t>201</a:t>
            </a:r>
            <a:r>
              <a:rPr lang="cs-CZ" sz="1200" b="0" dirty="0" smtClean="0">
                <a:latin typeface="Arial" charset="0"/>
              </a:rPr>
              <a:t>3-01-18</a:t>
            </a:r>
            <a:r>
              <a:rPr lang="en-US" sz="1200" b="0" dirty="0" smtClean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2"/>
              </a:rPr>
              <a:t>http</a:t>
            </a:r>
            <a:r>
              <a:rPr lang="cs-CZ" sz="1200" b="0" dirty="0">
                <a:hlinkClick r:id="rId2"/>
              </a:rPr>
              <a:t>://he.wikipedia.org/wiki/%</a:t>
            </a:r>
            <a:r>
              <a:rPr lang="cs-CZ" sz="1200" b="0" dirty="0" smtClean="0">
                <a:hlinkClick r:id="rId2"/>
              </a:rPr>
              <a:t>D7%A7%D7%95%D7%91%D7%A5:Argentina_flag_1.jpg</a:t>
            </a:r>
            <a:endParaRPr lang="cs-CZ" sz="1200" b="0" dirty="0" smtClean="0">
              <a:hlinkClick r:id="rId3"/>
            </a:endParaRPr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 </a:t>
            </a:r>
            <a:r>
              <a:rPr lang="cs-CZ" sz="1200" b="0" dirty="0" smtClean="0">
                <a:latin typeface="Arial" charset="0"/>
              </a:rPr>
              <a:t>          </a:t>
            </a:r>
            <a:r>
              <a:rPr lang="cs-CZ" sz="1200" b="0" dirty="0" smtClean="0">
                <a:hlinkClick r:id="rId3"/>
              </a:rPr>
              <a:t>http</a:t>
            </a:r>
            <a:r>
              <a:rPr lang="cs-CZ" sz="1200" b="0" dirty="0">
                <a:hlinkClick r:id="rId3"/>
              </a:rPr>
              <a:t>://</a:t>
            </a:r>
            <a:r>
              <a:rPr lang="cs-CZ" sz="1200" b="0" dirty="0" smtClean="0">
                <a:hlinkClick r:id="rId3"/>
              </a:rPr>
              <a:t>cs.wikipedia.org/wiki/Soubor:Coat_of_arms_of_Argentina.svg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latin typeface="Arial" charset="0"/>
              </a:rPr>
              <a:t>                           </a:t>
            </a:r>
            <a:r>
              <a:rPr lang="cs-CZ" sz="1200" b="0" u="sng" dirty="0" smtClean="0">
                <a:hlinkClick r:id="rId4"/>
              </a:rPr>
              <a:t>http</a:t>
            </a:r>
            <a:r>
              <a:rPr lang="cs-CZ" sz="1200" b="0" u="sng" dirty="0">
                <a:hlinkClick r:id="rId4"/>
              </a:rPr>
              <a:t>://</a:t>
            </a:r>
            <a:r>
              <a:rPr lang="cs-CZ" sz="1200" b="0" u="sng" dirty="0" smtClean="0">
                <a:hlinkClick r:id="rId4"/>
              </a:rPr>
              <a:t>cs.wikipedia.org/wiki/Soubor:Flag_of_Argentina.svg</a:t>
            </a:r>
            <a:endParaRPr lang="cs-CZ" sz="1200" b="0" u="sng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5"/>
              </a:rPr>
              <a:t>http</a:t>
            </a:r>
            <a:r>
              <a:rPr lang="cs-CZ" sz="1200" b="0" dirty="0">
                <a:hlinkClick r:id="rId5"/>
              </a:rPr>
              <a:t>://</a:t>
            </a:r>
            <a:r>
              <a:rPr lang="cs-CZ" sz="1200" b="0" dirty="0" smtClean="0">
                <a:hlinkClick r:id="rId5"/>
              </a:rPr>
              <a:t>cs.wikipedia.org/wiki/Soubor:N%C3%A9stor_Kirchner_y_Cristina_Fern%C3%A1ndez-Buenos_Aires-Mayo_2004.jpg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latin typeface="Arial" charset="0"/>
              </a:rPr>
              <a:t>           </a:t>
            </a:r>
            <a:r>
              <a:rPr lang="cs-CZ" sz="1200" b="0" u="sng" dirty="0" smtClean="0">
                <a:hlinkClick r:id="rId6"/>
              </a:rPr>
              <a:t>http</a:t>
            </a:r>
            <a:r>
              <a:rPr lang="cs-CZ" sz="1200" b="0" u="sng" dirty="0">
                <a:hlinkClick r:id="rId6"/>
              </a:rPr>
              <a:t>://cs.wikipedia.org/wiki/Soubor:South_america.jpg</a:t>
            </a:r>
            <a:endParaRPr lang="cs-CZ" sz="1200" b="0" u="sng" dirty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latin typeface="Arial" charset="0"/>
              </a:rPr>
              <a:t>       </a:t>
            </a:r>
            <a:r>
              <a:rPr lang="cs-CZ" sz="1200" b="0" dirty="0" smtClean="0">
                <a:hlinkClick r:id="rId7"/>
              </a:rPr>
              <a:t>http</a:t>
            </a:r>
            <a:r>
              <a:rPr lang="cs-CZ" sz="1200" b="0" dirty="0">
                <a:hlinkClick r:id="rId7"/>
              </a:rPr>
              <a:t>://en.wikipedia.org/wiki/Argentina#Political_divisions</a:t>
            </a:r>
            <a:endParaRPr lang="cs-CZ" sz="1200" b="0" dirty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8"/>
              </a:rPr>
              <a:t>http</a:t>
            </a:r>
            <a:r>
              <a:rPr lang="cs-CZ" sz="1200" b="0" dirty="0">
                <a:hlinkClick r:id="rId8"/>
              </a:rPr>
              <a:t>://cs.wikipedia.org/wiki/Soubor:Provincias_de_Argentina.png</a:t>
            </a:r>
            <a:endParaRPr lang="cs-CZ" sz="1200" b="0" dirty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latin typeface="Arial" charset="0"/>
              </a:rPr>
              <a:t>  </a:t>
            </a:r>
            <a:r>
              <a:rPr lang="cs-CZ" sz="1200" b="0" dirty="0" smtClean="0">
                <a:hlinkClick r:id="rId9"/>
              </a:rPr>
              <a:t>http</a:t>
            </a:r>
            <a:r>
              <a:rPr lang="cs-CZ" sz="1200" b="0" dirty="0">
                <a:hlinkClick r:id="rId9"/>
              </a:rPr>
              <a:t>://</a:t>
            </a:r>
            <a:r>
              <a:rPr lang="cs-CZ" sz="1200" b="0" dirty="0" smtClean="0">
                <a:hlinkClick r:id="rId9"/>
              </a:rPr>
              <a:t>en.wikipedia.org/wiki/File:Argentina_Blue_Marble.png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0"/>
              </a:rPr>
              <a:t>http</a:t>
            </a:r>
            <a:r>
              <a:rPr lang="cs-CZ" sz="1200" b="0" dirty="0">
                <a:hlinkClick r:id="rId10"/>
              </a:rPr>
              <a:t>://</a:t>
            </a:r>
            <a:r>
              <a:rPr lang="cs-CZ" sz="1200" b="0" dirty="0" smtClean="0">
                <a:hlinkClick r:id="rId10"/>
              </a:rPr>
              <a:t>cs.wikipedia.org/wiki/Soubor:NASA_Tierra_del_Fuego_image.jpg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1"/>
              </a:rPr>
              <a:t>http</a:t>
            </a:r>
            <a:r>
              <a:rPr lang="cs-CZ" sz="1200" b="0" dirty="0">
                <a:hlinkClick r:id="rId11"/>
              </a:rPr>
              <a:t>://</a:t>
            </a:r>
            <a:r>
              <a:rPr lang="cs-CZ" sz="1200" b="0" dirty="0" smtClean="0">
                <a:hlinkClick r:id="rId11"/>
              </a:rPr>
              <a:t>cs.wikipedia.org/wiki/Soubor:Chaco_Boreal_Paraguay.jpg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2"/>
              </a:rPr>
              <a:t>http</a:t>
            </a:r>
            <a:r>
              <a:rPr lang="cs-CZ" sz="1200" b="0" dirty="0">
                <a:hlinkClick r:id="rId12"/>
              </a:rPr>
              <a:t>://cs.wikipedia.org/wiki/Soubor:Chaco_Paraguay,cattle_ranch,_</a:t>
            </a:r>
            <a:r>
              <a:rPr lang="cs-CZ" sz="1200" b="0" dirty="0" smtClean="0">
                <a:hlinkClick r:id="rId12"/>
              </a:rPr>
              <a:t>Presidente_Hayes_Province.JPG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3"/>
              </a:rPr>
              <a:t>http</a:t>
            </a:r>
            <a:r>
              <a:rPr lang="cs-CZ" sz="1200" b="0" dirty="0">
                <a:hlinkClick r:id="rId13"/>
              </a:rPr>
              <a:t>://cs.wikipedia.org/wiki/Soubor:ParaguayChaco_Clearings_for_cattle_grazing_.</a:t>
            </a:r>
            <a:r>
              <a:rPr lang="cs-CZ" sz="1200" b="0" dirty="0" smtClean="0">
                <a:hlinkClick r:id="rId13"/>
              </a:rPr>
              <a:t>jpg</a:t>
            </a:r>
            <a:endParaRPr lang="cs-CZ" sz="1200" b="0" dirty="0" smtClean="0"/>
          </a:p>
          <a:p>
            <a:pPr>
              <a:buFont typeface="+mj-lt"/>
              <a:buAutoNum type="arabicPeriod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latin typeface="Arial" charset="0"/>
              </a:rPr>
              <a:t>                         </a:t>
            </a:r>
            <a:r>
              <a:rPr lang="cs-CZ" sz="1200" b="0" dirty="0" smtClean="0">
                <a:hlinkClick r:id="rId14"/>
              </a:rPr>
              <a:t>http</a:t>
            </a:r>
            <a:r>
              <a:rPr lang="cs-CZ" sz="1200" b="0" dirty="0">
                <a:hlinkClick r:id="rId14"/>
              </a:rPr>
              <a:t>://</a:t>
            </a:r>
            <a:r>
              <a:rPr lang="cs-CZ" sz="1200" b="0" dirty="0" smtClean="0">
                <a:hlinkClick r:id="rId14"/>
              </a:rPr>
              <a:t>cs.wikipedia.org/wiki/Soubor:Fromleft-QuebrachoColoradoSantiague%C3%B1o,QuebrachoBlanco,Quebracho_Colorado.jpg</a:t>
            </a:r>
            <a:endParaRPr lang="cs-CZ" sz="1200" b="0" dirty="0" smtClean="0"/>
          </a:p>
          <a:p>
            <a:pPr marL="0" indent="0"/>
            <a:endParaRPr lang="cs-CZ" sz="1200" b="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260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784" y="0"/>
            <a:ext cx="8291314" cy="604774"/>
          </a:xfrm>
        </p:spPr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68" y="755501"/>
            <a:ext cx="9054802" cy="7056784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2"/>
              </a:rPr>
              <a:t>http</a:t>
            </a:r>
            <a:r>
              <a:rPr lang="cs-CZ" sz="1200" b="0" dirty="0">
                <a:hlinkClick r:id="rId2"/>
              </a:rPr>
              <a:t>://cs.wikipedia.org/wiki/Soubor:Paranarivermap.png</a:t>
            </a:r>
            <a:endParaRPr lang="cs-CZ" sz="1200" b="0" dirty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3"/>
              </a:rPr>
              <a:t>http</a:t>
            </a:r>
            <a:r>
              <a:rPr lang="cs-CZ" sz="1200" b="0" dirty="0">
                <a:hlinkClick r:id="rId3"/>
              </a:rPr>
              <a:t>://cs.wikipedia.org/wiki/Soubor:River_Plate.jpg</a:t>
            </a:r>
            <a:endParaRPr lang="cs-CZ" sz="1200" b="0" dirty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latin typeface="Arial" charset="0"/>
              </a:rPr>
              <a:t>              </a:t>
            </a:r>
            <a:r>
              <a:rPr lang="cs-CZ" sz="1200" b="0" dirty="0" smtClean="0">
                <a:hlinkClick r:id="rId4"/>
              </a:rPr>
              <a:t>http</a:t>
            </a:r>
            <a:r>
              <a:rPr lang="cs-CZ" sz="1200" b="0" dirty="0">
                <a:hlinkClick r:id="rId4"/>
              </a:rPr>
              <a:t>://cs.wikipedia.org/wiki/Soubor:Ar-map.gif</a:t>
            </a:r>
            <a:endParaRPr lang="cs-CZ" sz="1200" b="0" dirty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5"/>
              </a:rPr>
              <a:t>http</a:t>
            </a:r>
            <a:r>
              <a:rPr lang="cs-CZ" sz="1200" b="0" dirty="0">
                <a:hlinkClick r:id="rId5"/>
              </a:rPr>
              <a:t>://</a:t>
            </a:r>
            <a:r>
              <a:rPr lang="cs-CZ" sz="1200" b="0" dirty="0" smtClean="0">
                <a:hlinkClick r:id="rId5"/>
              </a:rPr>
              <a:t>cs.wikipedia.org/wiki/Soubor:Catedralcentrocba.jpg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6"/>
              </a:rPr>
              <a:t>http</a:t>
            </a:r>
            <a:r>
              <a:rPr lang="cs-CZ" sz="1200" b="0" dirty="0">
                <a:hlinkClick r:id="rId6"/>
              </a:rPr>
              <a:t>://</a:t>
            </a:r>
            <a:r>
              <a:rPr lang="cs-CZ" sz="1200" b="0" dirty="0" smtClean="0">
                <a:hlinkClick r:id="rId6"/>
              </a:rPr>
              <a:t>cs.wikipedia.org/wiki/Soubor:La_Plata_montage.png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7"/>
              </a:rPr>
              <a:t>http</a:t>
            </a:r>
            <a:r>
              <a:rPr lang="cs-CZ" sz="1200" b="0" dirty="0">
                <a:hlinkClick r:id="rId7"/>
              </a:rPr>
              <a:t>://cs.wikipedia.org/wiki/Soubor:Ushuaia6a_(js).</a:t>
            </a:r>
            <a:r>
              <a:rPr lang="cs-CZ" sz="1200" b="0" dirty="0" smtClean="0">
                <a:hlinkClick r:id="rId7"/>
              </a:rPr>
              <a:t>jpg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8"/>
              </a:rPr>
              <a:t>http</a:t>
            </a:r>
            <a:r>
              <a:rPr lang="cs-CZ" sz="1200" b="0" dirty="0">
                <a:hlinkClick r:id="rId8"/>
              </a:rPr>
              <a:t>://</a:t>
            </a:r>
            <a:r>
              <a:rPr lang="cs-CZ" sz="1200" b="0" dirty="0" smtClean="0">
                <a:hlinkClick r:id="rId8"/>
              </a:rPr>
              <a:t>cs.wikipedia.org/wiki/Soubor:Ushuaia_zoom.JPG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9"/>
              </a:rPr>
              <a:t>http</a:t>
            </a:r>
            <a:r>
              <a:rPr lang="cs-CZ" sz="1200" b="0" dirty="0">
                <a:hlinkClick r:id="rId9"/>
              </a:rPr>
              <a:t>://</a:t>
            </a:r>
            <a:r>
              <a:rPr lang="cs-CZ" sz="1200" b="0" dirty="0" smtClean="0">
                <a:hlinkClick r:id="rId9"/>
              </a:rPr>
              <a:t>cs.wikipedia.org/wiki/Soubor:Falkland_Islands_topographic_map-en.svg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0"/>
              </a:rPr>
              <a:t>http</a:t>
            </a:r>
            <a:r>
              <a:rPr lang="cs-CZ" sz="1200" b="0" dirty="0">
                <a:hlinkClick r:id="rId10"/>
              </a:rPr>
              <a:t>://cs.wikipedia.org/wiki/Soubor:Antarctica,_</a:t>
            </a:r>
            <a:r>
              <a:rPr lang="cs-CZ" sz="1200" b="0" dirty="0" smtClean="0">
                <a:hlinkClick r:id="rId10"/>
              </a:rPr>
              <a:t>territorial_claims.svg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1"/>
              </a:rPr>
              <a:t>http</a:t>
            </a:r>
            <a:r>
              <a:rPr lang="cs-CZ" sz="1200" b="0" dirty="0">
                <a:hlinkClick r:id="rId11"/>
              </a:rPr>
              <a:t>://</a:t>
            </a:r>
            <a:r>
              <a:rPr lang="cs-CZ" sz="1200" b="0" dirty="0" smtClean="0">
                <a:hlinkClick r:id="rId11"/>
              </a:rPr>
              <a:t>en.wikipedia.org/wiki/File:Manu_Ginobili_Spurs-Magic011.jpg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2"/>
              </a:rPr>
              <a:t>http</a:t>
            </a:r>
            <a:r>
              <a:rPr lang="cs-CZ" sz="1200" b="0" dirty="0">
                <a:hlinkClick r:id="rId12"/>
              </a:rPr>
              <a:t>://</a:t>
            </a:r>
            <a:r>
              <a:rPr lang="cs-CZ" sz="1200" b="0" dirty="0" smtClean="0">
                <a:hlinkClick r:id="rId12"/>
              </a:rPr>
              <a:t>en.wikipedia.org/wiki/File:Maradona_at_2012_GCC_Champions_League_final.JPG</a:t>
            </a:r>
            <a:endParaRPr lang="cs-CZ" sz="1200" b="0" dirty="0" smtClean="0"/>
          </a:p>
          <a:p>
            <a:pPr>
              <a:buFont typeface="+mj-lt"/>
              <a:buAutoNum type="arabicPeriod" startAt="14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13"/>
              </a:rPr>
              <a:t>http</a:t>
            </a:r>
            <a:r>
              <a:rPr lang="cs-CZ" sz="1200" b="0" dirty="0">
                <a:hlinkClick r:id="rId13"/>
              </a:rPr>
              <a:t>://en.wikipedia.org/wiki/File:Lionel_Messi_%E2%80%93_Portugal_vs._Argentina,_</a:t>
            </a:r>
            <a:r>
              <a:rPr lang="cs-CZ" sz="1200" b="0" dirty="0" smtClean="0">
                <a:hlinkClick r:id="rId13"/>
              </a:rPr>
              <a:t>9th_February_2011.jpg</a:t>
            </a:r>
            <a:endParaRPr lang="cs-CZ" sz="1200" b="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650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784" y="0"/>
            <a:ext cx="8291314" cy="604774"/>
          </a:xfrm>
        </p:spPr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5856" y="755501"/>
            <a:ext cx="8291314" cy="4510814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 startAt="26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 </a:t>
            </a:r>
            <a:r>
              <a:rPr lang="cs-CZ" sz="1200" b="0" dirty="0">
                <a:hlinkClick r:id="rId2"/>
              </a:rPr>
              <a:t>http://cs.wikipedia.org/wiki/Soubor:Fangio.png</a:t>
            </a:r>
            <a:endParaRPr lang="cs-CZ" sz="1200" b="0" dirty="0"/>
          </a:p>
          <a:p>
            <a:pPr>
              <a:buFont typeface="+mj-lt"/>
              <a:buAutoNum type="arabicPeriod" startAt="26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>
                <a:hlinkClick r:id="rId3"/>
              </a:rPr>
              <a:t>http://cs.wikipedia.org/wiki/Soubor:Cort%C3%A1zar.jpg</a:t>
            </a:r>
            <a:endParaRPr lang="cs-CZ" sz="1200" b="0" dirty="0"/>
          </a:p>
          <a:p>
            <a:pPr>
              <a:buFont typeface="+mj-lt"/>
              <a:buAutoNum type="arabicPeriod" startAt="26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>
                <a:hlinkClick r:id="rId4"/>
              </a:rPr>
              <a:t>http://en.wikipedia.org/wiki/File:Juan_Gelman_-presidenciagovar-_31JUL07.jpg</a:t>
            </a:r>
            <a:endParaRPr lang="cs-CZ" sz="1200" b="0" dirty="0"/>
          </a:p>
          <a:p>
            <a:pPr>
              <a:buFont typeface="+mj-lt"/>
              <a:buAutoNum type="arabicPeriod" startAt="26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5"/>
              </a:rPr>
              <a:t>http</a:t>
            </a:r>
            <a:r>
              <a:rPr lang="cs-CZ" sz="1200" b="0" dirty="0">
                <a:hlinkClick r:id="rId5"/>
              </a:rPr>
              <a:t>://cs.wikipedia.org/wiki/Soubor:Gardel.jpg</a:t>
            </a:r>
            <a:endParaRPr lang="cs-CZ" sz="1200" b="0" dirty="0"/>
          </a:p>
          <a:p>
            <a:pPr>
              <a:buFont typeface="+mj-lt"/>
              <a:buAutoNum type="arabicPeriod" startAt="26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WWW: </a:t>
            </a:r>
            <a:r>
              <a:rPr lang="cs-CZ" sz="1200" b="0" dirty="0" smtClean="0">
                <a:hlinkClick r:id="rId6"/>
              </a:rPr>
              <a:t>http</a:t>
            </a:r>
            <a:r>
              <a:rPr lang="cs-CZ" sz="1200" b="0" dirty="0">
                <a:hlinkClick r:id="rId6"/>
              </a:rPr>
              <a:t>://en.wikipedia.org/wiki/File:Astor_Piazzolla.jpg</a:t>
            </a:r>
            <a:endParaRPr lang="cs-CZ" sz="1200" b="0" dirty="0"/>
          </a:p>
          <a:p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b="0" dirty="0">
                <a:latin typeface="Arial" charset="0"/>
              </a:rPr>
              <a:t>Otevřená encyklopedie Wikipedie </a:t>
            </a:r>
            <a:r>
              <a:rPr lang="en-US" sz="1200" b="0" dirty="0">
                <a:latin typeface="Arial" charset="0"/>
              </a:rPr>
              <a:t>[</a:t>
            </a:r>
            <a:r>
              <a:rPr lang="cs-CZ" sz="1200" b="0" dirty="0">
                <a:latin typeface="Arial" charset="0"/>
              </a:rPr>
              <a:t>online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</a:t>
            </a:r>
            <a:r>
              <a:rPr lang="en-US" sz="1200" b="0" dirty="0">
                <a:latin typeface="Arial" charset="0"/>
              </a:rPr>
              <a:t>[cit. 201</a:t>
            </a:r>
            <a:r>
              <a:rPr lang="cs-CZ" sz="1200" b="0" dirty="0">
                <a:latin typeface="Arial" charset="0"/>
              </a:rPr>
              <a:t>3-01-18</a:t>
            </a:r>
            <a:r>
              <a:rPr lang="en-US" sz="1200" b="0" dirty="0">
                <a:latin typeface="Arial" charset="0"/>
              </a:rPr>
              <a:t>]</a:t>
            </a:r>
            <a:r>
              <a:rPr lang="cs-CZ" sz="1200" b="0" dirty="0">
                <a:latin typeface="Arial" charset="0"/>
              </a:rPr>
              <a:t>. Dostupné z </a:t>
            </a:r>
            <a:r>
              <a:rPr lang="cs-CZ" sz="1200" b="0" dirty="0" smtClean="0">
                <a:latin typeface="Arial" charset="0"/>
              </a:rPr>
              <a:t>WWW:       </a:t>
            </a:r>
            <a:r>
              <a:rPr lang="cs-CZ" sz="1200" b="0" dirty="0" smtClean="0">
                <a:latin typeface="Arial" charset="0"/>
                <a:hlinkClick r:id="rId7"/>
              </a:rPr>
              <a:t>http</a:t>
            </a:r>
            <a:r>
              <a:rPr lang="cs-CZ" sz="1200" b="0" dirty="0">
                <a:latin typeface="Arial" charset="0"/>
                <a:hlinkClick r:id="rId7"/>
              </a:rPr>
              <a:t>://</a:t>
            </a:r>
            <a:r>
              <a:rPr lang="cs-CZ" sz="1200" b="0" dirty="0" smtClean="0">
                <a:latin typeface="Arial" charset="0"/>
                <a:hlinkClick r:id="rId7"/>
              </a:rPr>
              <a:t>cs.wikipedia.org/wiki/Argentina</a:t>
            </a:r>
            <a:endParaRPr lang="cs-CZ" sz="1200" b="0" dirty="0" smtClean="0">
              <a:latin typeface="Arial" charset="0"/>
            </a:endParaRPr>
          </a:p>
          <a:p>
            <a:r>
              <a:rPr lang="cs-CZ" sz="1200" dirty="0" smtClean="0">
                <a:latin typeface="Arial" charset="0"/>
              </a:rPr>
              <a:t>SKOKAN</a:t>
            </a:r>
            <a:r>
              <a:rPr lang="cs-CZ" sz="1200" dirty="0">
                <a:latin typeface="Arial" charset="0"/>
              </a:rPr>
              <a:t>, Ladislav, Milan BURSA a Jana PEŠTOVÁ. </a:t>
            </a:r>
            <a:r>
              <a:rPr lang="cs-CZ" sz="1200" i="1" dirty="0">
                <a:latin typeface="Arial" charset="0"/>
              </a:rPr>
              <a:t>Geografické tabulky: pro střední školy : [regionální geografie]</a:t>
            </a:r>
            <a:r>
              <a:rPr lang="cs-CZ" sz="1200" dirty="0">
                <a:latin typeface="Arial" charset="0"/>
              </a:rPr>
              <a:t>. Vyd. 2., ve Fortuně 1., </a:t>
            </a:r>
            <a:r>
              <a:rPr lang="cs-CZ" sz="1200" dirty="0" err="1">
                <a:latin typeface="Arial" charset="0"/>
              </a:rPr>
              <a:t>upr</a:t>
            </a:r>
            <a:r>
              <a:rPr lang="cs-CZ" sz="1200" dirty="0">
                <a:latin typeface="Arial" charset="0"/>
              </a:rPr>
              <a:t>. Praha: Fortuna, 20072008, 207 s. Maturita v kostce. ISBN 978-807-3730-185</a:t>
            </a:r>
            <a:r>
              <a:rPr lang="cs-CZ" sz="1200" dirty="0" smtClean="0">
                <a:latin typeface="Arial" charset="0"/>
              </a:rPr>
              <a:t>.</a:t>
            </a:r>
            <a:endParaRPr lang="cs-CZ" sz="1200" dirty="0">
              <a:latin typeface="Arial" charset="0"/>
            </a:endParaRPr>
          </a:p>
          <a:p>
            <a:endParaRPr lang="cs-CZ" sz="1200" dirty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BAAR, Vladimír. </a:t>
            </a:r>
            <a:r>
              <a:rPr lang="cs-CZ" sz="1200" i="1" dirty="0">
                <a:latin typeface="Arial" charset="0"/>
              </a:rPr>
              <a:t>Hospodářský zeměpis: regionální aspekty světového hospodářství : učebnice pro obchodní akademie a jiné střední školy</a:t>
            </a:r>
            <a:r>
              <a:rPr lang="cs-CZ" sz="1200" dirty="0">
                <a:latin typeface="Arial" charset="0"/>
              </a:rPr>
              <a:t>. 1. vyd. Praha: Nakladatelství České geografické společnosti, 2002, 111 s. ISBN 80-860-3450-X..</a:t>
            </a:r>
          </a:p>
          <a:p>
            <a:endParaRPr lang="cs-CZ" sz="1200" dirty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KAŠPAROVSKÝ, Karel. </a:t>
            </a:r>
            <a:r>
              <a:rPr lang="cs-CZ" sz="1200" i="1" dirty="0">
                <a:latin typeface="Arial" charset="0"/>
              </a:rPr>
              <a:t>Zeměpis II. v kostce: pro střední školy : [regionální geografie]</a:t>
            </a:r>
            <a:r>
              <a:rPr lang="cs-CZ" sz="1200" dirty="0">
                <a:latin typeface="Arial" charset="0"/>
              </a:rPr>
              <a:t>. 1. vyd. Praha: Fragment, 2008, 184 s. Maturita v kostce. ISBN 978-802-5305-850..</a:t>
            </a:r>
          </a:p>
          <a:p>
            <a:endParaRPr lang="cs-CZ" sz="1200" dirty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[RED. CLP, [</a:t>
            </a:r>
            <a:r>
              <a:rPr lang="cs-CZ" sz="1200" dirty="0" err="1">
                <a:latin typeface="Arial" charset="0"/>
              </a:rPr>
              <a:t>Red.Carlo</a:t>
            </a:r>
            <a:r>
              <a:rPr lang="cs-CZ" sz="1200" dirty="0">
                <a:latin typeface="Arial" charset="0"/>
              </a:rPr>
              <a:t> </a:t>
            </a:r>
            <a:r>
              <a:rPr lang="cs-CZ" sz="1200" dirty="0" err="1">
                <a:latin typeface="Arial" charset="0"/>
              </a:rPr>
              <a:t>Lauer</a:t>
            </a:r>
            <a:r>
              <a:rPr lang="cs-CZ" sz="1200" dirty="0">
                <a:latin typeface="Arial" charset="0"/>
              </a:rPr>
              <a:t>, Milan BURSA a Jana PEŠTOVÁ. </a:t>
            </a:r>
            <a:r>
              <a:rPr lang="cs-CZ" sz="1200" i="1" dirty="0">
                <a:latin typeface="Arial" charset="0"/>
              </a:rPr>
              <a:t>Encyklopedie Světa pro střední školy : [regionální geografie]</a:t>
            </a:r>
            <a:r>
              <a:rPr lang="cs-CZ" sz="1200" dirty="0">
                <a:latin typeface="Arial" charset="0"/>
              </a:rPr>
              <a:t>. 1. vyd. Mnichov. Marco Polo, 2005, 207. ISBN 38-279-0006-9.</a:t>
            </a:r>
          </a:p>
          <a:p>
            <a:pPr>
              <a:buFont typeface="Arial" pitchFamily="34" charset="0"/>
              <a:buChar char="•"/>
            </a:pPr>
            <a:endParaRPr lang="cs-CZ" sz="1200" b="0" dirty="0"/>
          </a:p>
        </p:txBody>
      </p:sp>
    </p:spTree>
    <p:extLst>
      <p:ext uri="{BB962C8B-B14F-4D97-AF65-F5344CB8AC3E}">
        <p14:creationId xmlns:p14="http://schemas.microsoft.com/office/powerpoint/2010/main" val="142319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333</TotalTime>
  <Words>1945</Words>
  <Application>Microsoft Office PowerPoint</Application>
  <PresentationFormat>Vlastní</PresentationFormat>
  <Paragraphs>264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Úhly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administrativa</vt:lpstr>
      <vt:lpstr>Prezentace aplikace PowerPoint</vt:lpstr>
      <vt:lpstr>Prezentace aplikace PowerPoint</vt:lpstr>
      <vt:lpstr>Prezentace aplikace PowerPoint</vt:lpstr>
      <vt:lpstr>Prezentace aplikace PowerPoint</vt:lpstr>
      <vt:lpstr>Hospodářství</vt:lpstr>
      <vt:lpstr>Doprava</vt:lpstr>
      <vt:lpstr>Obyvatelstvo</vt:lpstr>
      <vt:lpstr>Córdoba</vt:lpstr>
      <vt:lpstr>La plata</vt:lpstr>
      <vt:lpstr>Ushuaia</vt:lpstr>
      <vt:lpstr>Dějiny</vt:lpstr>
      <vt:lpstr>Prezentace aplikace PowerPoint</vt:lpstr>
      <vt:lpstr>Územní nároky</vt:lpstr>
      <vt:lpstr>Osobnosti, sport, film, hudba, literatura… </vt:lpstr>
      <vt:lpstr>Prezentace aplikace PowerPoint</vt:lpstr>
      <vt:lpstr>Prezentace aplikace PowerPoint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</dc:creator>
  <cp:lastModifiedBy>Fismol</cp:lastModifiedBy>
  <cp:revision>43</cp:revision>
  <dcterms:modified xsi:type="dcterms:W3CDTF">2013-04-25T08:27:57Z</dcterms:modified>
</cp:coreProperties>
</file>