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7" r:id="rId17"/>
    <p:sldId id="270" r:id="rId18"/>
    <p:sldId id="271" r:id="rId19"/>
    <p:sldId id="272" r:id="rId20"/>
    <p:sldId id="273" r:id="rId21"/>
    <p:sldId id="274" r:id="rId22"/>
    <p:sldId id="275" r:id="rId23"/>
    <p:sldId id="276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08C5F35-540A-47DA-B420-2D8DDAC2DB99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263CCF0-15F2-4282-86BD-EC3AE4E8D8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F3D295B-45C9-44C4-BA82-53DF73D65F2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6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7E486-D839-4AC1-AF06-0BB9F6FAC073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4048-0A39-4859-8C92-4FA7B09648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94E05-3B75-497D-B1C8-1724C752CC75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DA820-111E-4272-9580-4613D17257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43575-54E6-482A-9579-18A21832A245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2F16C-FA92-43FA-9690-ADF3FBB36F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25C87-1C7D-4891-922F-01B2B508572B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AF676-A6D3-4496-A5E9-CE61EA45B7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>
            <a:off x="7588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2"/>
          <p:cNvCxnSpPr/>
          <p:nvPr/>
        </p:nvCxnSpPr>
        <p:spPr>
          <a:xfrm>
            <a:off x="46450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49BEA-74AB-45C5-B9AC-F016FE7C0FF1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82117-C765-4A88-AD9A-10EA2B7444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233DC-E551-48C9-A119-6273D72B13C4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362F6-D98F-4860-B982-63E2CB46DC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9FD59-0E7F-442A-9AF3-B0146A575945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FC0ED-F209-470F-99CF-06A2F6BF4B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9"/>
          <p:cNvCxnSpPr/>
          <p:nvPr/>
        </p:nvCxnSpPr>
        <p:spPr>
          <a:xfrm rot="5400000">
            <a:off x="1677194" y="2515394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ACC25-CBBB-4D2F-83FD-87AD63158721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DBDD2-F555-4AA1-8548-0F3FBB8FF0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CB2F4-609E-4D12-AD75-9EA6E57F783C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2B1A1-F545-480E-8387-3EDF699088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0885B-3B81-46D1-8830-F3F31A26A1F7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C1B61-9364-4660-A306-E975F79AB8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AFE89-6FF0-4E9A-A81E-331050922A32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B0EF1-4A28-4B35-B47F-8F2368C22F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762000" y="4572000"/>
            <a:ext cx="6781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36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2000" y="685800"/>
            <a:ext cx="7543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225ECB-685E-4DF8-90E8-3FC8C8004BD5}" type="datetimeFigureOut">
              <a:rPr lang="cs-CZ"/>
              <a:pPr>
                <a:defRPr/>
              </a:pPr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40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E208C322-9809-45FB-B4F6-272EC6738C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875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3" r:id="rId2"/>
    <p:sldLayoutId id="2147483805" r:id="rId3"/>
    <p:sldLayoutId id="2147483802" r:id="rId4"/>
    <p:sldLayoutId id="2147483806" r:id="rId5"/>
    <p:sldLayoutId id="2147483801" r:id="rId6"/>
    <p:sldLayoutId id="2147483800" r:id="rId7"/>
    <p:sldLayoutId id="2147483807" r:id="rId8"/>
    <p:sldLayoutId id="2147483799" r:id="rId9"/>
    <p:sldLayoutId id="2147483798" r:id="rId10"/>
    <p:sldLayoutId id="214748379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4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3725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3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Los_Llanos_Colombia_by_David.png" TargetMode="External"/><Relationship Id="rId3" Type="http://schemas.openxmlformats.org/officeDocument/2006/relationships/hyperlink" Target="http://cs.wikipedia.org/wiki/Soubor:Coat_of_arms_of_Colombia.svg" TargetMode="External"/><Relationship Id="rId7" Type="http://schemas.openxmlformats.org/officeDocument/2006/relationships/hyperlink" Target="http://en.wikipedia.org/wiki/File:Cocuy_Pico_Aguja_22.01.2009.jpg" TargetMode="External"/><Relationship Id="rId2" Type="http://schemas.openxmlformats.org/officeDocument/2006/relationships/hyperlink" Target="http://cs.wikipedia.org/wiki/Soubor:Flag_of_Colombia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File:Embalse_de_Guatape.jpg" TargetMode="External"/><Relationship Id="rId5" Type="http://schemas.openxmlformats.org/officeDocument/2006/relationships/hyperlink" Target="http://cs.wikipedia.org/wiki/Soubor:Colombia_(orthographic_projection).svg" TargetMode="External"/><Relationship Id="rId4" Type="http://schemas.openxmlformats.org/officeDocument/2006/relationships/hyperlink" Target="http://cs.wikipedia.org/wiki/Soubor:Juan_Manuel_Santos_Calderon_Brazil_1.jpg" TargetMode="External"/><Relationship Id="rId9" Type="http://schemas.openxmlformats.org/officeDocument/2006/relationships/hyperlink" Target="http://en.wikipedia.org/wiki/File:La_Guajira_desert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Rafael_Pombo.jpg" TargetMode="External"/><Relationship Id="rId3" Type="http://schemas.openxmlformats.org/officeDocument/2006/relationships/hyperlink" Target="http://en.wikipedia.org/wiki/File:Bogot%C3%A1_de_noche.jpg" TargetMode="External"/><Relationship Id="rId7" Type="http://schemas.openxmlformats.org/officeDocument/2006/relationships/hyperlink" Target="http://cs.wikipedia.org/wiki/Soubor:Gabriel_Garcia_Marquez_1984.jpg" TargetMode="External"/><Relationship Id="rId2" Type="http://schemas.openxmlformats.org/officeDocument/2006/relationships/hyperlink" Target="http://en.wikipedia.org/wiki/File:SanAndres-Island-View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Hw-bolivar.jpg" TargetMode="External"/><Relationship Id="rId5" Type="http://schemas.openxmlformats.org/officeDocument/2006/relationships/hyperlink" Target="http://en.wikipedia.org/wiki/File:Augusto_Ilian_Rio_Cali_Cali.jpg" TargetMode="External"/><Relationship Id="rId10" Type="http://schemas.openxmlformats.org/officeDocument/2006/relationships/hyperlink" Target="http://en.wikipedia.org/wiki/File:Shakira_2012.jpg" TargetMode="External"/><Relationship Id="rId4" Type="http://schemas.openxmlformats.org/officeDocument/2006/relationships/hyperlink" Target="http://cs.wikipedia.org/wiki/Soubor:Panoramica_de_Medellin-Colombia.jpg" TargetMode="External"/><Relationship Id="rId9" Type="http://schemas.openxmlformats.org/officeDocument/2006/relationships/hyperlink" Target="http://en.wikipedia.org/wiki/File:TomasCarrasquillabyMelitonRodriguez1928Medellin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Juan_Pablo_Montoya.jpg" TargetMode="External"/><Relationship Id="rId2" Type="http://schemas.openxmlformats.org/officeDocument/2006/relationships/hyperlink" Target="http://en.wikipedia.org/wiki/File:Juanes0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Colombia" TargetMode="External"/><Relationship Id="rId4" Type="http://schemas.openxmlformats.org/officeDocument/2006/relationships/hyperlink" Target="http://cs.wikipedia.org/wiki/Kolumbi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029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353425" cy="5976937"/>
          </a:xfrm>
        </p:spPr>
        <p:txBody>
          <a:bodyPr/>
          <a:lstStyle/>
          <a:p>
            <a:endParaRPr lang="cs-CZ" smtClean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468313" y="188913"/>
          <a:ext cx="8161337" cy="6119812"/>
        </p:xfrm>
        <a:graphic>
          <a:graphicData uri="http://schemas.openxmlformats.org/presentationml/2006/ole">
            <p:oleObj spid="_x0000_s1027" name="Prezentace" r:id="rId3" imgW="4541442" imgH="3405984" progId="PowerPoint.Show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7772400" cy="1470025"/>
          </a:xfrm>
        </p:spPr>
        <p:txBody>
          <a:bodyPr/>
          <a:lstStyle/>
          <a:p>
            <a:pPr algn="ctr"/>
            <a:r>
              <a:rPr lang="cs-CZ" sz="7200" smtClean="0">
                <a:solidFill>
                  <a:schemeClr val="bg1"/>
                </a:solidFill>
                <a:latin typeface="Copperplate Gothic Bold" pitchFamily="34" charset="0"/>
              </a:rPr>
              <a:t>Kolumbie</a:t>
            </a:r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>
          <a:xfrm>
            <a:off x="1403350" y="5445125"/>
            <a:ext cx="6400800" cy="1752600"/>
          </a:xfrm>
        </p:spPr>
        <p:txBody>
          <a:bodyPr/>
          <a:lstStyle/>
          <a:p>
            <a:pPr algn="ctr"/>
            <a:r>
              <a:rPr lang="cs-CZ" smtClean="0">
                <a:solidFill>
                  <a:srgbClr val="002060"/>
                </a:solidFill>
                <a:latin typeface="Copperplate Gothic Bold" pitchFamily="34" charset="0"/>
              </a:rPr>
              <a:t>Kolumbijská republika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 flipV="1">
            <a:off x="7543800" y="6172200"/>
            <a:ext cx="989013" cy="4968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7410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704850"/>
            <a:ext cx="2882900" cy="1920875"/>
          </a:xfrm>
        </p:spPr>
      </p:pic>
      <p:pic>
        <p:nvPicPr>
          <p:cNvPr id="17411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704850"/>
            <a:ext cx="276225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3429000"/>
            <a:ext cx="22320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ovéPole 6"/>
          <p:cNvSpPr txBox="1">
            <a:spLocks noChangeArrowheads="1"/>
          </p:cNvSpPr>
          <p:nvPr/>
        </p:nvSpPr>
        <p:spPr bwMode="auto">
          <a:xfrm>
            <a:off x="755650" y="2708275"/>
            <a:ext cx="28082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</a:rPr>
              <a:t>Státní vlajka (1)</a:t>
            </a:r>
          </a:p>
        </p:txBody>
      </p:sp>
      <p:sp>
        <p:nvSpPr>
          <p:cNvPr id="17414" name="TextovéPole 7"/>
          <p:cNvSpPr txBox="1">
            <a:spLocks noChangeArrowheads="1"/>
          </p:cNvSpPr>
          <p:nvPr/>
        </p:nvSpPr>
        <p:spPr bwMode="auto">
          <a:xfrm>
            <a:off x="5724525" y="3716338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Státní znak (2)</a:t>
            </a:r>
          </a:p>
        </p:txBody>
      </p:sp>
      <p:sp>
        <p:nvSpPr>
          <p:cNvPr id="17415" name="TextovéPole 8"/>
          <p:cNvSpPr txBox="1">
            <a:spLocks noChangeArrowheads="1"/>
          </p:cNvSpPr>
          <p:nvPr/>
        </p:nvSpPr>
        <p:spPr bwMode="auto">
          <a:xfrm>
            <a:off x="3276600" y="5445125"/>
            <a:ext cx="33829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Současný prezident Juan Manuel Santos (3)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 flipV="1">
            <a:off x="7543800" y="6172200"/>
            <a:ext cx="1600200" cy="1365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692150"/>
            <a:ext cx="4176713" cy="4176713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66763" y="4581525"/>
            <a:ext cx="454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(4)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076825" y="620713"/>
            <a:ext cx="3024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Kolumbie sousedí s následujícími státy :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580063" y="1474788"/>
            <a:ext cx="2952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Times New Roman" pitchFamily="18" charset="0"/>
              </a:rPr>
              <a:t>Venezuela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580063" y="2132013"/>
            <a:ext cx="1204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Times New Roman" pitchFamily="18" charset="0"/>
              </a:rPr>
              <a:t>Brazílie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580063" y="2841625"/>
            <a:ext cx="89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Times New Roman" pitchFamily="18" charset="0"/>
              </a:rPr>
              <a:t>Peru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580063" y="3621088"/>
            <a:ext cx="12557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Times New Roman" pitchFamily="18" charset="0"/>
              </a:rPr>
              <a:t>Ekvádor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580063" y="4313238"/>
            <a:ext cx="1204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Times New Roman" pitchFamily="18" charset="0"/>
              </a:rPr>
              <a:t>Panama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 flipV="1">
            <a:off x="7543800" y="6172200"/>
            <a:ext cx="1276350" cy="4968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92150" y="908050"/>
            <a:ext cx="7543800" cy="4321175"/>
          </a:xfrm>
        </p:spPr>
        <p:txBody>
          <a:bodyPr rtlCol="0"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Rozloha: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Počet obyvatel: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Jazyk: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Měna:</a:t>
            </a:r>
            <a:endParaRPr lang="cs-CZ" b="1" dirty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4211638" y="1006475"/>
            <a:ext cx="33845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a) 1 138 910 km²</a:t>
            </a:r>
          </a:p>
          <a:p>
            <a:r>
              <a:rPr lang="cs-CZ">
                <a:latin typeface="Times New Roman" pitchFamily="18" charset="0"/>
              </a:rPr>
              <a:t>b) 8 515 767 km</a:t>
            </a:r>
            <a:r>
              <a:rPr lang="cs-CZ" baseline="30000">
                <a:latin typeface="Times New Roman" pitchFamily="18" charset="0"/>
              </a:rPr>
              <a:t>2</a:t>
            </a:r>
          </a:p>
          <a:p>
            <a:r>
              <a:rPr lang="cs-CZ">
                <a:latin typeface="Times New Roman" pitchFamily="18" charset="0"/>
              </a:rPr>
              <a:t>c) 1 285 220 km²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211638" y="2254250"/>
            <a:ext cx="25241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a) 13 782 329</a:t>
            </a:r>
          </a:p>
          <a:p>
            <a:r>
              <a:rPr lang="cs-CZ">
                <a:latin typeface="Times New Roman" pitchFamily="18" charset="0"/>
              </a:rPr>
              <a:t>b) 27 925 628</a:t>
            </a:r>
          </a:p>
          <a:p>
            <a:r>
              <a:rPr lang="cs-CZ">
                <a:latin typeface="Times New Roman" pitchFamily="18" charset="0"/>
              </a:rPr>
              <a:t>c) 42 954 279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211638" y="3500438"/>
            <a:ext cx="2016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a) španělština</a:t>
            </a:r>
          </a:p>
          <a:p>
            <a:r>
              <a:rPr lang="cs-CZ">
                <a:latin typeface="Times New Roman" pitchFamily="18" charset="0"/>
              </a:rPr>
              <a:t>b) kečuánština</a:t>
            </a:r>
          </a:p>
          <a:p>
            <a:r>
              <a:rPr lang="cs-CZ">
                <a:latin typeface="Times New Roman" pitchFamily="18" charset="0"/>
              </a:rPr>
              <a:t>c) angličtina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211638" y="4724400"/>
            <a:ext cx="23764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a) americký dolar</a:t>
            </a:r>
          </a:p>
          <a:p>
            <a:r>
              <a:rPr lang="cs-CZ">
                <a:latin typeface="Times New Roman" pitchFamily="18" charset="0"/>
              </a:rPr>
              <a:t>b) brazilský real</a:t>
            </a:r>
          </a:p>
          <a:p>
            <a:r>
              <a:rPr lang="cs-CZ">
                <a:latin typeface="Times New Roman" pitchFamily="18" charset="0"/>
              </a:rPr>
              <a:t>c) kolumbijské peso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827088" y="5815013"/>
            <a:ext cx="76374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Víte, že Kolumbie vznikla až roku 1810 vyhlášením nezávislosti na Španělsku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 rot="10800000" flipH="1" flipV="1">
            <a:off x="611188" y="188913"/>
            <a:ext cx="5184775" cy="863600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Administrativa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8820150" y="2852738"/>
            <a:ext cx="7550150" cy="38798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874713" y="1125538"/>
            <a:ext cx="7200900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Kolumbie je demokratickou prezidentskou republikou a unitárním státem s decentralizovaným řízením. Současný politický systém vznikl na základě procesu modernizace zahájené přijetím Ústavy v roce 1991.</a:t>
            </a:r>
          </a:p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Země je rozdělena do 32 departementů v čele každého z nich stojí guvernér</a:t>
            </a:r>
          </a:p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Území je rozděleno do čtyř geografických regionů: Andská vysočina (má tři pohoří a údolní nížiny),nížiny Karibské, Pacifické a Los Llanos a tropický deštný les na jihu Kolumbie. Dále má Kolumbie několik ostrovů v Pacifiku a Atlantiku. Největším z nich je souostroví San Andrés a Providencia v západním Karibiku.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2657475" cy="798513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Povrch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125538"/>
            <a:ext cx="7543800" cy="460692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Geografie Kolumbie se vyznačuje pěti hlavními přírodními oblastmi, každá s vlastní jedinečnou charakteristikou.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Od pohoří And (sdílených s Ekvádorem a Venezuelou), přes Pacifické pobřeží (s Panamou a Ekvádorem), Karibské pobřeží (s Venezuelou a Panamou), pláně Llanos (Venezuela), až k Amazonskému deštnému pralesu (sdílenému s Venezuelou, Brazílií, Peru a Ekvádorem.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827088" y="5013325"/>
            <a:ext cx="727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Víte, že Kolumbie je země s největší biodiverzitou (různorodostí živých tvorů) na světě a největším počtem endemitů (druhy, které se přirozeně nevyskytují nikde jinde)? Asi 10% druhů na Zemi žije v Kolumbii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2530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24175"/>
            <a:ext cx="5076825" cy="3933825"/>
          </a:xfrm>
        </p:spPr>
      </p:pic>
      <p:pic>
        <p:nvPicPr>
          <p:cNvPr id="22531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34390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ovéPole 10"/>
          <p:cNvSpPr txBox="1">
            <a:spLocks noChangeArrowheads="1"/>
          </p:cNvSpPr>
          <p:nvPr/>
        </p:nvSpPr>
        <p:spPr bwMode="auto">
          <a:xfrm>
            <a:off x="6372225" y="2492375"/>
            <a:ext cx="2457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Vodní nádrž Guatapé (5)</a:t>
            </a:r>
          </a:p>
        </p:txBody>
      </p:sp>
      <p:sp>
        <p:nvSpPr>
          <p:cNvPr id="22533" name="TextovéPole 11"/>
          <p:cNvSpPr txBox="1">
            <a:spLocks noChangeArrowheads="1"/>
          </p:cNvSpPr>
          <p:nvPr/>
        </p:nvSpPr>
        <p:spPr bwMode="auto">
          <a:xfrm>
            <a:off x="5148263" y="6453188"/>
            <a:ext cx="2825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Sierra Nevada del Cocuy (6)</a:t>
            </a:r>
          </a:p>
        </p:txBody>
      </p:sp>
      <p:sp>
        <p:nvSpPr>
          <p:cNvPr id="22534" name="TextovéPole 12"/>
          <p:cNvSpPr txBox="1">
            <a:spLocks noChangeArrowheads="1"/>
          </p:cNvSpPr>
          <p:nvPr/>
        </p:nvSpPr>
        <p:spPr bwMode="auto">
          <a:xfrm>
            <a:off x="6630988" y="6167438"/>
            <a:ext cx="2513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Východní Los Llanos (7)</a:t>
            </a:r>
          </a:p>
        </p:txBody>
      </p:sp>
      <p:pic>
        <p:nvPicPr>
          <p:cNvPr id="22535" name="Obrázek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2924175"/>
            <a:ext cx="4067175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355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692150"/>
            <a:ext cx="3529013" cy="4705350"/>
          </a:xfrm>
        </p:spPr>
      </p:pic>
      <p:pic>
        <p:nvPicPr>
          <p:cNvPr id="2355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722313"/>
            <a:ext cx="5143500" cy="342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ovéPole 5"/>
          <p:cNvSpPr txBox="1">
            <a:spLocks noChangeArrowheads="1"/>
          </p:cNvSpPr>
          <p:nvPr/>
        </p:nvSpPr>
        <p:spPr bwMode="auto">
          <a:xfrm>
            <a:off x="1042988" y="5375275"/>
            <a:ext cx="2774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Pouštní duny La Guajira (8)</a:t>
            </a:r>
          </a:p>
        </p:txBody>
      </p:sp>
      <p:sp>
        <p:nvSpPr>
          <p:cNvPr id="23557" name="TextovéPole 6"/>
          <p:cNvSpPr txBox="1">
            <a:spLocks noChangeArrowheads="1"/>
          </p:cNvSpPr>
          <p:nvPr/>
        </p:nvSpPr>
        <p:spPr bwMode="auto">
          <a:xfrm>
            <a:off x="5003800" y="4149725"/>
            <a:ext cx="4032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Karibské moře u San Andrés (9)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755650" y="260350"/>
            <a:ext cx="2873375" cy="942975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Podnebí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1196975"/>
            <a:ext cx="7543800" cy="4687888"/>
          </a:xfrm>
        </p:spPr>
        <p:txBody>
          <a:bodyPr/>
          <a:lstStyle/>
          <a:p>
            <a:r>
              <a:rPr lang="cs-CZ" smtClean="0"/>
              <a:t>Převládá oblast vnitřních tropů.</a:t>
            </a:r>
          </a:p>
          <a:p>
            <a:r>
              <a:rPr lang="cs-CZ" smtClean="0"/>
              <a:t>Teploty se pohybují od velmi teplé mořské hladiny k poměrnému chladu ve vyšších nadmořských výškách, vcelku nezávisle na ročních obdobích. Teplota se snižuje o 2 stupně na každých 300m.</a:t>
            </a:r>
          </a:p>
          <a:p>
            <a:r>
              <a:rPr lang="cs-CZ" smtClean="0"/>
              <a:t>Kolumbijská pobřeží Pacifiku mají jednu z nejvyšších úrovní srážek na světě (až 500cm deště za rok).</a:t>
            </a:r>
          </a:p>
          <a:p>
            <a:r>
              <a:rPr lang="cs-CZ" smtClean="0"/>
              <a:t>Na druhou stranu srážky v některých částech poloostrova Guajira málokdy přesahuje 75cm za rok.</a:t>
            </a:r>
          </a:p>
          <a:p>
            <a:r>
              <a:rPr lang="cs-CZ" smtClean="0"/>
              <a:t>Dešťové srážky se ve zbytku země pohybují mezi těmito dvěma extrémy.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>
          <a:xfrm>
            <a:off x="755650" y="260350"/>
            <a:ext cx="2873375" cy="871538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Vodstvo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1412875"/>
            <a:ext cx="7543800" cy="3886200"/>
          </a:xfrm>
        </p:spPr>
        <p:txBody>
          <a:bodyPr/>
          <a:lstStyle/>
          <a:p>
            <a:r>
              <a:rPr lang="cs-CZ" smtClean="0"/>
              <a:t>Hydrografická síť Kolumbie je jedna z nejbohatších na světě. </a:t>
            </a:r>
          </a:p>
          <a:p>
            <a:r>
              <a:rPr lang="cs-CZ" smtClean="0"/>
              <a:t>Hlavní řeky jsou Magdalena, Cauca, Guaviare, a Caquetá.</a:t>
            </a:r>
          </a:p>
          <a:p>
            <a:r>
              <a:rPr lang="cs-CZ" smtClean="0"/>
              <a:t>Kolumbie má čtyři hlavní odvodňovací systémy: Pacifický, Karibský, Orinoco a Amazonský. Orinoco a Amazonka značí hranice  Kolumbie s Venezuelou a Peru.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>
          <a:xfrm>
            <a:off x="684213" y="260350"/>
            <a:ext cx="4457700" cy="798513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Hospodářství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1412875"/>
            <a:ext cx="7543800" cy="3886200"/>
          </a:xfrm>
        </p:spPr>
        <p:txBody>
          <a:bodyPr/>
          <a:lstStyle/>
          <a:p>
            <a:r>
              <a:rPr lang="cs-CZ" smtClean="0"/>
              <a:t>Mezi nejdůležitější odvětví patří:</a:t>
            </a:r>
          </a:p>
          <a:p>
            <a:pPr lvl="1"/>
            <a:r>
              <a:rPr lang="cs-CZ" smtClean="0"/>
              <a:t>Těžba – antimon, cín, ropa, zemní plyn, zinek, olovo, stříbro, zlato</a:t>
            </a:r>
          </a:p>
          <a:p>
            <a:pPr lvl="1"/>
            <a:r>
              <a:rPr lang="cs-CZ" smtClean="0"/>
              <a:t>Zemědělství – kukuřice, rýže, ječmen, brambory, maniok, sójová třtina, banány, citrusy, káva, cukr</a:t>
            </a:r>
          </a:p>
          <a:p>
            <a:pPr lvl="1"/>
            <a:r>
              <a:rPr lang="cs-CZ" smtClean="0"/>
              <a:t>Chov – skot, prasata, ovce, lamy, drůbež</a:t>
            </a:r>
          </a:p>
          <a:p>
            <a:pPr lvl="1"/>
            <a:endParaRPr lang="cs-CZ" smtClean="0"/>
          </a:p>
          <a:p>
            <a:pPr lvl="1"/>
            <a:r>
              <a:rPr lang="cs-CZ" smtClean="0"/>
              <a:t>V zemědělství v roce 2012 pracovalo 11% obyvatel.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3017838" cy="798513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Doprava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1628775"/>
            <a:ext cx="7543800" cy="3886200"/>
          </a:xfrm>
        </p:spPr>
        <p:txBody>
          <a:bodyPr rtlCol="0"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Kolumbie disponuje sítí národních silnic, udržovaných Národním institutem vozovek (</a:t>
            </a:r>
            <a:r>
              <a:rPr lang="cs-CZ" i="1" dirty="0" err="1" smtClean="0"/>
              <a:t>Instituto</a:t>
            </a:r>
            <a:r>
              <a:rPr lang="cs-CZ" i="1" dirty="0" smtClean="0"/>
              <a:t> </a:t>
            </a:r>
            <a:r>
              <a:rPr lang="cs-CZ" i="1" dirty="0" err="1" smtClean="0"/>
              <a:t>Nacional</a:t>
            </a:r>
            <a:r>
              <a:rPr lang="cs-CZ" i="1" dirty="0" smtClean="0"/>
              <a:t> de </a:t>
            </a:r>
            <a:r>
              <a:rPr lang="cs-CZ" i="1" dirty="0" err="1" smtClean="0"/>
              <a:t>Vias</a:t>
            </a:r>
            <a:r>
              <a:rPr lang="cs-CZ" dirty="0" smtClean="0"/>
              <a:t> INVIAS), vládní agenturou spadající pod ministerstvo dopravy.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Kolumbii protíná Panamerická dálnice, která spojuje zemi s Venezuelou na východě a s Ekvádorem na jihu.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Kolumbie disponuje velkým počtem letišť (asi 1101 soukromých a veřejných, z nichž je 13 mezinárodních)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Městská doprava pochází z industriálních měst </a:t>
            </a:r>
            <a:r>
              <a:rPr lang="cs-CZ" dirty="0" err="1" smtClean="0"/>
              <a:t>Bogotá</a:t>
            </a:r>
            <a:r>
              <a:rPr lang="cs-CZ" dirty="0" smtClean="0"/>
              <a:t> a </a:t>
            </a:r>
            <a:r>
              <a:rPr lang="cs-CZ" dirty="0" err="1" smtClean="0"/>
              <a:t>Medelín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2730500" cy="798513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Bogotá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563938" y="620713"/>
            <a:ext cx="5216525" cy="3463925"/>
          </a:xfrm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8208963" y="4108450"/>
            <a:ext cx="569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(10)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474663" y="1430338"/>
            <a:ext cx="287972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Hlavní město Kolumbie</a:t>
            </a:r>
          </a:p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Žije zde přibližně 6,8 miliónů obyvatel (5. nejlidnatější město Ameriky)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87363" y="4295775"/>
            <a:ext cx="738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Město se nachází v pohoří Andy</a:t>
            </a:r>
          </a:p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V 90. letech bylo známo vysokou mírou zločinnosti, avšak díky investicím do bezpečnosti se situace zlepšila.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3017838" cy="798513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Medelín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08400" y="476250"/>
            <a:ext cx="5181600" cy="3886200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316913" y="4437063"/>
            <a:ext cx="560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(11)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39750" y="1473200"/>
            <a:ext cx="295275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Industriální velkoměsto v Kolumbii</a:t>
            </a:r>
          </a:p>
          <a:p>
            <a:pPr marL="285750" indent="-285750">
              <a:buFont typeface="Arial" charset="0"/>
              <a:buChar char="•"/>
            </a:pPr>
            <a:endParaRPr lang="cs-CZ" sz="2400">
              <a:latin typeface="Times New Roman" pitchFamily="18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Žije zde asi 3,2 milionu obyvatel</a:t>
            </a:r>
          </a:p>
          <a:p>
            <a:pPr marL="285750" indent="-285750">
              <a:buFont typeface="Arial" charset="0"/>
              <a:buChar char="•"/>
            </a:pPr>
            <a:endParaRPr lang="cs-CZ" sz="2400">
              <a:latin typeface="Times New Roman" pitchFamily="18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Druhé největší město Kolumbie</a:t>
            </a:r>
          </a:p>
          <a:p>
            <a:pPr marL="285750" indent="-285750">
              <a:buFont typeface="Arial" charset="0"/>
              <a:buChar char="•"/>
            </a:pPr>
            <a:endParaRPr lang="cs-CZ" sz="2400">
              <a:latin typeface="Times New Roman" pitchFamily="18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4941888"/>
            <a:ext cx="72723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Medelín má své vlastní letiště a doprava je zde zajišťována dieselovými autobusy, taxi a nejvíce Metropolitním vlakem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1793875" cy="869950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Cali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476250"/>
            <a:ext cx="5664200" cy="4248150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243888" y="4797425"/>
            <a:ext cx="569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(12)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95288" y="1412875"/>
            <a:ext cx="280828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3. největší město Kolumbie</a:t>
            </a:r>
          </a:p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2 500 000 obyvatel</a:t>
            </a:r>
          </a:p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velmi rychlý rozvoj ekonomiky</a:t>
            </a:r>
          </a:p>
          <a:p>
            <a:pPr marL="342900" indent="-342900">
              <a:buFont typeface="Arial" charset="0"/>
              <a:buChar char="•"/>
            </a:pPr>
            <a:r>
              <a:rPr lang="cs-CZ" sz="2400">
                <a:latin typeface="Times New Roman" pitchFamily="18" charset="0"/>
              </a:rPr>
              <a:t>hlavní sportovní centrum Kolumbie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4530725" cy="798513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Obyvatelstvo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1484313"/>
            <a:ext cx="7543800" cy="3886200"/>
          </a:xfrm>
        </p:spPr>
        <p:txBody>
          <a:bodyPr/>
          <a:lstStyle/>
          <a:p>
            <a:r>
              <a:rPr lang="cs-CZ" smtClean="0"/>
              <a:t>Počet obyvatel je 42 954 279 (2005)</a:t>
            </a:r>
          </a:p>
          <a:p>
            <a:r>
              <a:rPr lang="cs-CZ" smtClean="0"/>
              <a:t>Úředním jazykem je zde španělština</a:t>
            </a:r>
          </a:p>
          <a:p>
            <a:r>
              <a:rPr lang="cs-CZ" smtClean="0"/>
              <a:t>Většina obyvatelstva se hlásí k římskokatolické církvi (90%), zbylých 10% jsou různá náboženství</a:t>
            </a:r>
          </a:p>
          <a:p>
            <a:r>
              <a:rPr lang="cs-CZ" smtClean="0"/>
              <a:t>49% obyvatelstva jsou mesti</a:t>
            </a:r>
            <a:r>
              <a:rPr lang="cs-CZ" smtClean="0">
                <a:latin typeface="Arial" charset="0"/>
              </a:rPr>
              <a:t>ci</a:t>
            </a:r>
            <a:r>
              <a:rPr lang="cs-CZ" smtClean="0"/>
              <a:t>, 37% je evropského původu, 10,6% je afrického a zbývající obyvatelstvo (3,4%) je indiánského původu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1"/>
          <p:cNvSpPr>
            <a:spLocks noGrp="1"/>
          </p:cNvSpPr>
          <p:nvPr>
            <p:ph type="title"/>
          </p:nvPr>
        </p:nvSpPr>
        <p:spPr>
          <a:xfrm>
            <a:off x="755650" y="260350"/>
            <a:ext cx="3017838" cy="871538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Historie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1341438"/>
            <a:ext cx="7543800" cy="4391025"/>
          </a:xfrm>
        </p:spPr>
        <p:txBody>
          <a:bodyPr rtlCol="0"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Původní indiánské státy byly zlikvidovány Španěly ve 30. letech 16. století.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Vzniká generální Kapitanát Nová Granada s hlavním městem Bogotou.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Od konce 18. století se zde odehrávala častá povstání, vyvrcholením byla bitva u </a:t>
            </a:r>
            <a:r>
              <a:rPr lang="cs-CZ" dirty="0" err="1" smtClean="0"/>
              <a:t>Boyacá</a:t>
            </a:r>
            <a:r>
              <a:rPr lang="cs-CZ" dirty="0" smtClean="0"/>
              <a:t>, ve které </a:t>
            </a:r>
            <a:r>
              <a:rPr lang="cs-CZ" dirty="0" err="1" smtClean="0"/>
              <a:t>Simón</a:t>
            </a:r>
            <a:r>
              <a:rPr lang="cs-CZ" dirty="0" smtClean="0"/>
              <a:t> Bolívar dokázal porazit španělské oddíly.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 roce 1821 byl jmenován prezidentem nově vzniklé Velké Kolumbie (dnešní Kolumbie, Venezuela, Panama)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Takto vzniklý státní útvar se vlivem různých revolucí a bojů formuje v současnou podobu Kolumbie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822325"/>
            <a:ext cx="2597150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388350" y="4400550"/>
            <a:ext cx="569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(13)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title"/>
          </p:nvPr>
        </p:nvSpPr>
        <p:spPr>
          <a:xfrm>
            <a:off x="755650" y="188913"/>
            <a:ext cx="7481888" cy="1600200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Osobnosti, sport, film, hudba, literatura…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628775"/>
            <a:ext cx="7543800" cy="388620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Gabriel </a:t>
            </a:r>
            <a:r>
              <a:rPr lang="cs-CZ" sz="2000" dirty="0" err="1"/>
              <a:t>García</a:t>
            </a:r>
            <a:r>
              <a:rPr lang="cs-CZ" sz="2000" dirty="0"/>
              <a:t> </a:t>
            </a:r>
            <a:r>
              <a:rPr lang="cs-CZ" sz="2000" dirty="0" err="1" smtClean="0"/>
              <a:t>Márquez</a:t>
            </a: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	</a:t>
            </a:r>
            <a:r>
              <a:rPr lang="cs-CZ" sz="2000" dirty="0" smtClean="0"/>
              <a:t>Kolumbijský spisovatel a novinář, často považován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	</a:t>
            </a:r>
            <a:r>
              <a:rPr lang="cs-CZ" sz="2000" dirty="0" smtClean="0"/>
              <a:t>za nejdůležitějšího představitele magického realismu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Rafael </a:t>
            </a:r>
            <a:r>
              <a:rPr lang="cs-CZ" sz="2000" dirty="0" err="1"/>
              <a:t>Pombo</a:t>
            </a: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	Byl Kolumbijský básník narozen v Bogotě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err="1"/>
              <a:t>Tomás</a:t>
            </a:r>
            <a:r>
              <a:rPr lang="cs-CZ" sz="2000" dirty="0"/>
              <a:t> </a:t>
            </a:r>
            <a:r>
              <a:rPr lang="cs-CZ" sz="2000" dirty="0" err="1"/>
              <a:t>Carrasquilla</a:t>
            </a: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	Byl Kolumbijský spisovatel , jeden z nejoriginálnějších 	literárních spisovatelů, velice ovlivnil mladší generaci z 	jeho doby i pozdějších generací</a:t>
            </a:r>
            <a:endParaRPr lang="cs-CZ" sz="2000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484313"/>
            <a:ext cx="1470025" cy="248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797300"/>
            <a:ext cx="19716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797300"/>
            <a:ext cx="223043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8101013" y="4221163"/>
            <a:ext cx="568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(14)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366963" y="6308725"/>
            <a:ext cx="569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(15)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019925" y="6308725"/>
            <a:ext cx="569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(16)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Shakira</a:t>
            </a:r>
            <a:r>
              <a:rPr lang="cs-CZ" dirty="0"/>
              <a:t> Isabel </a:t>
            </a:r>
            <a:r>
              <a:rPr lang="cs-CZ" dirty="0" err="1"/>
              <a:t>Mebarak</a:t>
            </a:r>
            <a:r>
              <a:rPr lang="cs-CZ" dirty="0"/>
              <a:t> </a:t>
            </a:r>
            <a:r>
              <a:rPr lang="cs-CZ" dirty="0" err="1"/>
              <a:t>Ripoll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	</a:t>
            </a:r>
            <a:r>
              <a:rPr lang="cs-CZ" dirty="0" smtClean="0"/>
              <a:t>Kolumbijská zpěvačka/skladatelka, tanečnice, 	choreografka a modelka</a:t>
            </a:r>
            <a:r>
              <a:rPr lang="cs-CZ" dirty="0"/>
              <a:t>. Jediná v Kolumbii, kdo se </a:t>
            </a:r>
            <a:r>
              <a:rPr lang="cs-CZ" dirty="0" smtClean="0"/>
              <a:t>	dokázal </a:t>
            </a:r>
            <a:r>
              <a:rPr lang="cs-CZ" dirty="0"/>
              <a:t>dostat na vrchol </a:t>
            </a:r>
            <a:r>
              <a:rPr lang="cs-CZ" dirty="0" smtClean="0"/>
              <a:t>amerických a </a:t>
            </a:r>
            <a:r>
              <a:rPr lang="cs-CZ" dirty="0"/>
              <a:t>britských hitparád.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Juanes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	</a:t>
            </a:r>
            <a:r>
              <a:rPr lang="cs-CZ" dirty="0" smtClean="0"/>
              <a:t>Zpěvák, býval členem </a:t>
            </a:r>
            <a:r>
              <a:rPr lang="cs-CZ" dirty="0" err="1" smtClean="0"/>
              <a:t>heavy</a:t>
            </a:r>
            <a:r>
              <a:rPr lang="cs-CZ" dirty="0" smtClean="0"/>
              <a:t> metalové skupiny 	</a:t>
            </a:r>
            <a:r>
              <a:rPr lang="cs-CZ" dirty="0" err="1" smtClean="0"/>
              <a:t>Ekhymosis</a:t>
            </a:r>
            <a:r>
              <a:rPr lang="cs-CZ" dirty="0" smtClean="0"/>
              <a:t>, dnes sólový umělec.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Juan Pablo </a:t>
            </a:r>
            <a:r>
              <a:rPr lang="cs-CZ" dirty="0" err="1" smtClean="0"/>
              <a:t>Montoya</a:t>
            </a:r>
            <a:r>
              <a:rPr lang="cs-CZ" dirty="0" smtClean="0"/>
              <a:t>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	</a:t>
            </a:r>
            <a:r>
              <a:rPr lang="cs-CZ" dirty="0" smtClean="0"/>
              <a:t>Kolumbijský závodník, pilot F1 a účastník závodů 	</a:t>
            </a:r>
            <a:r>
              <a:rPr lang="cs-CZ" dirty="0" err="1" smtClean="0"/>
              <a:t>Nascar</a:t>
            </a:r>
            <a:r>
              <a:rPr lang="cs-CZ" dirty="0" smtClean="0"/>
              <a:t>.	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0" y="2708275"/>
            <a:ext cx="3078163" cy="398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490913" y="6323013"/>
            <a:ext cx="568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(17)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115888"/>
            <a:ext cx="27368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8412163" y="4221163"/>
            <a:ext cx="569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(18)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2516188"/>
            <a:ext cx="2633663" cy="389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7026275" y="6115050"/>
            <a:ext cx="569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</a:rPr>
              <a:t>(19)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title"/>
          </p:nvPr>
        </p:nvSpPr>
        <p:spPr>
          <a:xfrm>
            <a:off x="684213" y="188913"/>
            <a:ext cx="4960937" cy="798512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Použité zdroje</a:t>
            </a:r>
          </a:p>
        </p:txBody>
      </p:sp>
      <p:sp>
        <p:nvSpPr>
          <p:cNvPr id="36866" name="Zástupný symbol pro obsah 2"/>
          <p:cNvSpPr>
            <a:spLocks noGrp="1"/>
          </p:cNvSpPr>
          <p:nvPr>
            <p:ph idx="1"/>
          </p:nvPr>
        </p:nvSpPr>
        <p:spPr>
          <a:xfrm>
            <a:off x="1588" y="692150"/>
            <a:ext cx="10369550" cy="5976938"/>
          </a:xfrm>
        </p:spPr>
        <p:txBody>
          <a:bodyPr/>
          <a:lstStyle/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2"/>
              </a:rPr>
              <a:t>http://cs.wikipedia.org/wiki/Soubor:Flag_of_Colombia.svg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3"/>
              </a:rPr>
              <a:t>http://cs.wikipedia.org/wiki/Soubor:Coat_of_arms_of_Colombia.svg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4"/>
              </a:rPr>
              <a:t>http://cs.wikipedia.org/wiki/Soubor:Juan_Manuel_Santos_Calderon_Brazil_1.jpg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5"/>
              </a:rPr>
              <a:t>http://cs.wikipedia.org/wiki/Soubor:Colombia_(orthographic_projection).svg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6"/>
              </a:rPr>
              <a:t>http://en.wikipedia.org/wiki/File:Embalse_de_Guatape.jpg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7"/>
              </a:rPr>
              <a:t>http://en.wikipedia.org/wiki/File:Cocuy_Pico_Aguja_22.01.2009.jpg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8"/>
              </a:rPr>
              <a:t>http://en.wikipedia.org/wiki/File:Los_Llanos_Colombia_by_David.png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r>
              <a:rPr lang="cs-CZ" sz="2000" smtClean="0"/>
              <a:t>Otevřená encyklopedie Wikipedie </a:t>
            </a:r>
            <a:r>
              <a:rPr lang="en-US" sz="2000" smtClean="0"/>
              <a:t>[</a:t>
            </a:r>
            <a:r>
              <a:rPr lang="cs-CZ" sz="2000" smtClean="0"/>
              <a:t>online</a:t>
            </a:r>
            <a:r>
              <a:rPr lang="en-US" sz="2000" smtClean="0"/>
              <a:t>]</a:t>
            </a:r>
            <a:r>
              <a:rPr lang="cs-CZ" sz="2000" smtClean="0"/>
              <a:t>. </a:t>
            </a:r>
            <a:r>
              <a:rPr lang="en-US" sz="2000" smtClean="0"/>
              <a:t>[cit. 201</a:t>
            </a:r>
            <a:r>
              <a:rPr lang="cs-CZ" sz="2000" smtClean="0"/>
              <a:t>3-03-30</a:t>
            </a:r>
            <a:r>
              <a:rPr lang="en-US" sz="2000" smtClean="0"/>
              <a:t>]</a:t>
            </a:r>
            <a:r>
              <a:rPr lang="cs-CZ" sz="2000" smtClean="0"/>
              <a:t>. Dostupné z WWW: </a:t>
            </a:r>
            <a:r>
              <a:rPr lang="cs-CZ" sz="2000" smtClean="0">
                <a:hlinkClick r:id="rId9"/>
              </a:rPr>
              <a:t>http://en.wikipedia.org/wiki/File:La_Guajira_desert.jpg</a:t>
            </a:r>
            <a:endParaRPr lang="cs-CZ" sz="2000" smtClean="0"/>
          </a:p>
          <a:p>
            <a:pPr marL="457200" indent="-457200">
              <a:buFont typeface="Impact" pitchFamily="34" charset="0"/>
              <a:buAutoNum type="arabicPeriod"/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Nadpis 1"/>
          <p:cNvSpPr>
            <a:spLocks noGrp="1"/>
          </p:cNvSpPr>
          <p:nvPr>
            <p:ph type="title"/>
          </p:nvPr>
        </p:nvSpPr>
        <p:spPr>
          <a:xfrm>
            <a:off x="755650" y="0"/>
            <a:ext cx="6186488" cy="1014413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Použité zdroje</a:t>
            </a:r>
            <a:endParaRPr lang="cs-CZ" sz="4400" smtClean="0"/>
          </a:p>
        </p:txBody>
      </p:sp>
      <p:sp>
        <p:nvSpPr>
          <p:cNvPr id="37890" name="Zástupný symbol pro obsah 2"/>
          <p:cNvSpPr>
            <a:spLocks noGrp="1"/>
          </p:cNvSpPr>
          <p:nvPr>
            <p:ph idx="1"/>
          </p:nvPr>
        </p:nvSpPr>
        <p:spPr>
          <a:xfrm>
            <a:off x="0" y="781050"/>
            <a:ext cx="10620375" cy="6092825"/>
          </a:xfrm>
        </p:spPr>
        <p:txBody>
          <a:bodyPr/>
          <a:lstStyle/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2"/>
              </a:rPr>
              <a:t>http://en.wikipedia.org/wiki/File:SanAndres-Island-View.jpg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3"/>
              </a:rPr>
              <a:t>http://en.wikipedia.org/wiki/File:Bogot%C3%A1_de_noche.jpg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4"/>
              </a:rPr>
              <a:t>http://cs.wikipedia.org/wiki/Soubor:Panoramica_de_Medellin-Colombia.jpg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5"/>
              </a:rPr>
              <a:t>http://en.wikipedia.org/wiki/File:Augusto_Ilian_Rio_Cali_Cali.jpg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6"/>
              </a:rPr>
              <a:t>http://cs.wikipedia.org/wiki/Soubor:Hw-bolivar.jpg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7"/>
              </a:rPr>
              <a:t>http://cs.wikipedia.org/wiki/Soubor:Gabriel_Garcia_Marquez_1984.jpg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8"/>
              </a:rPr>
              <a:t>http://en.wikipedia.org/wiki/File:Rafael_Pombo.jpg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9"/>
              </a:rPr>
              <a:t>http://en.wikipedia.org/wiki/File:TomasCarrasquillabyMelitonRodriguez1928Medellin.jpg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r>
              <a:rPr lang="cs-CZ" sz="1800" smtClean="0"/>
              <a:t>Otevřená encyklopedie Wikipedie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</a:t>
            </a:r>
            <a:r>
              <a:rPr lang="en-US" sz="1800" smtClean="0"/>
              <a:t>[cit. 201</a:t>
            </a:r>
            <a:r>
              <a:rPr lang="cs-CZ" sz="1800" smtClean="0"/>
              <a:t>3-03-30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10"/>
              </a:rPr>
              <a:t>http://en.wikipedia.org/wiki/File:Shakira_2012.jpg</a:t>
            </a:r>
            <a:endParaRPr lang="cs-CZ" sz="1800" smtClean="0"/>
          </a:p>
          <a:p>
            <a:pPr marL="457200" indent="-457200">
              <a:buFont typeface="Impact" pitchFamily="34" charset="0"/>
              <a:buAutoNum type="arabicPeriod" startAt="9"/>
            </a:pPr>
            <a:endParaRPr lang="cs-CZ" sz="2000" smtClean="0"/>
          </a:p>
          <a:p>
            <a:pPr marL="457200" indent="-457200">
              <a:buFont typeface="Impact" pitchFamily="34" charset="0"/>
              <a:buAutoNum type="arabicPeriod" startAt="9"/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Nadpis 1"/>
          <p:cNvSpPr>
            <a:spLocks noGrp="1"/>
          </p:cNvSpPr>
          <p:nvPr>
            <p:ph type="title"/>
          </p:nvPr>
        </p:nvSpPr>
        <p:spPr>
          <a:xfrm>
            <a:off x="755650" y="115888"/>
            <a:ext cx="4889500" cy="871537"/>
          </a:xfrm>
        </p:spPr>
        <p:txBody>
          <a:bodyPr/>
          <a:lstStyle/>
          <a:p>
            <a:r>
              <a:rPr lang="cs-CZ" sz="4400" smtClean="0">
                <a:latin typeface="Copperplate Gothic Bold" pitchFamily="34" charset="0"/>
              </a:rPr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4176713"/>
          </a:xfrm>
        </p:spPr>
        <p:txBody>
          <a:bodyPr rtlCol="0"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 startAt="17"/>
              <a:defRPr/>
            </a:pPr>
            <a:r>
              <a:rPr lang="cs-CZ" sz="2000" dirty="0"/>
              <a:t>Otevřená encyklopedie Wikipedie </a:t>
            </a:r>
            <a:r>
              <a:rPr lang="en-US" sz="2000" dirty="0"/>
              <a:t>[</a:t>
            </a:r>
            <a:r>
              <a:rPr lang="cs-CZ" sz="2000" dirty="0"/>
              <a:t>online</a:t>
            </a:r>
            <a:r>
              <a:rPr lang="en-US" sz="2000" dirty="0"/>
              <a:t>]</a:t>
            </a:r>
            <a:r>
              <a:rPr lang="cs-CZ" sz="2000" dirty="0"/>
              <a:t>. </a:t>
            </a:r>
            <a:r>
              <a:rPr lang="en-US" sz="2000" dirty="0"/>
              <a:t>[cit. 201</a:t>
            </a:r>
            <a:r>
              <a:rPr lang="cs-CZ" sz="2000" dirty="0"/>
              <a:t>3-03-30</a:t>
            </a:r>
            <a:r>
              <a:rPr lang="en-US" sz="2000" dirty="0"/>
              <a:t>]</a:t>
            </a:r>
            <a:r>
              <a:rPr lang="cs-CZ" sz="2000" dirty="0"/>
              <a:t>. Dostupné z WWW: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en.wikipedia.org/wiki/File:Juanes02.JPG</a:t>
            </a:r>
            <a:endParaRPr lang="cs-CZ" sz="2000" dirty="0" smtClean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 startAt="17"/>
              <a:defRPr/>
            </a:pPr>
            <a:r>
              <a:rPr lang="cs-CZ" sz="2000" dirty="0"/>
              <a:t>Otevřená encyklopedie Wikipedie </a:t>
            </a:r>
            <a:r>
              <a:rPr lang="en-US" sz="2000" dirty="0"/>
              <a:t>[</a:t>
            </a:r>
            <a:r>
              <a:rPr lang="cs-CZ" sz="2000" dirty="0"/>
              <a:t>online</a:t>
            </a:r>
            <a:r>
              <a:rPr lang="en-US" sz="2000" dirty="0"/>
              <a:t>]</a:t>
            </a:r>
            <a:r>
              <a:rPr lang="cs-CZ" sz="2000" dirty="0"/>
              <a:t>. </a:t>
            </a:r>
            <a:r>
              <a:rPr lang="en-US" sz="2000" dirty="0"/>
              <a:t>[cit. 201</a:t>
            </a:r>
            <a:r>
              <a:rPr lang="cs-CZ" sz="2000" dirty="0"/>
              <a:t>3-03-30</a:t>
            </a:r>
            <a:r>
              <a:rPr lang="en-US" sz="2000" dirty="0"/>
              <a:t>]</a:t>
            </a:r>
            <a:r>
              <a:rPr lang="cs-CZ" sz="2000" dirty="0"/>
              <a:t>. Dostupné z WWW: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en.wikipedia.org/wiki/File:Juan_Pablo_Montoya.jpg</a:t>
            </a:r>
            <a:endParaRPr lang="cs-CZ" sz="2000" dirty="0" smtClean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 startAt="17"/>
              <a:defRPr/>
            </a:pPr>
            <a:endParaRPr lang="cs-CZ" sz="2000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/>
              <a:t>Otevřená encyklopedie Wikipedie </a:t>
            </a:r>
            <a:r>
              <a:rPr lang="en-US" sz="2000" dirty="0"/>
              <a:t>[</a:t>
            </a:r>
            <a:r>
              <a:rPr lang="cs-CZ" sz="2000" dirty="0"/>
              <a:t>online</a:t>
            </a:r>
            <a:r>
              <a:rPr lang="en-US" sz="2000" dirty="0"/>
              <a:t>]</a:t>
            </a:r>
            <a:r>
              <a:rPr lang="cs-CZ" sz="2000" dirty="0"/>
              <a:t>. </a:t>
            </a:r>
            <a:r>
              <a:rPr lang="en-US" sz="2000" dirty="0"/>
              <a:t>[cit. 201</a:t>
            </a:r>
            <a:r>
              <a:rPr lang="cs-CZ" sz="2000" dirty="0"/>
              <a:t>3-03-30</a:t>
            </a:r>
            <a:r>
              <a:rPr lang="en-US" sz="2000" dirty="0"/>
              <a:t>]</a:t>
            </a:r>
            <a:r>
              <a:rPr lang="cs-CZ" sz="2000" dirty="0"/>
              <a:t>. Dostupné z WWW: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cs.wikipedia.org/wiki/Kolumbie</a:t>
            </a:r>
            <a:endParaRPr lang="cs-CZ" sz="20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/>
              <a:t>Otevřená encyklopedie Wikipedie </a:t>
            </a:r>
            <a:r>
              <a:rPr lang="en-US" sz="2000" dirty="0"/>
              <a:t>[</a:t>
            </a:r>
            <a:r>
              <a:rPr lang="cs-CZ" sz="2000" dirty="0"/>
              <a:t>online</a:t>
            </a:r>
            <a:r>
              <a:rPr lang="en-US" sz="2000" dirty="0"/>
              <a:t>]</a:t>
            </a:r>
            <a:r>
              <a:rPr lang="cs-CZ" sz="2000" dirty="0"/>
              <a:t>. </a:t>
            </a:r>
            <a:r>
              <a:rPr lang="en-US" sz="2000" dirty="0"/>
              <a:t>[cit. 201</a:t>
            </a:r>
            <a:r>
              <a:rPr lang="cs-CZ" sz="2000" dirty="0"/>
              <a:t>3-03-30</a:t>
            </a:r>
            <a:r>
              <a:rPr lang="en-US" sz="2000" dirty="0"/>
              <a:t>]</a:t>
            </a:r>
            <a:r>
              <a:rPr lang="cs-CZ" sz="2000" dirty="0"/>
              <a:t>. Dostupné z WWW: </a:t>
            </a:r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en.wikipedia.org/wiki/Colombia</a:t>
            </a:r>
            <a:endParaRPr lang="cs-CZ" sz="20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351</TotalTime>
  <Words>1058</Words>
  <Application>Microsoft Office PowerPoint</Application>
  <PresentationFormat>On-screen Show (4:3)</PresentationFormat>
  <Paragraphs>148</Paragraphs>
  <Slides>23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5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4" baseType="lpstr">
      <vt:lpstr>Times New Roman</vt:lpstr>
      <vt:lpstr>Arial</vt:lpstr>
      <vt:lpstr>Impact</vt:lpstr>
      <vt:lpstr>Calibri</vt:lpstr>
      <vt:lpstr>Copperplate Gothic Bold</vt:lpstr>
      <vt:lpstr>NewsPrint</vt:lpstr>
      <vt:lpstr>NewsPrint</vt:lpstr>
      <vt:lpstr>NewsPrint</vt:lpstr>
      <vt:lpstr>NewsPrint</vt:lpstr>
      <vt:lpstr>NewsPrint</vt:lpstr>
      <vt:lpstr>Prezentace</vt:lpstr>
      <vt:lpstr>Snímek 1</vt:lpstr>
      <vt:lpstr>Kolumbie</vt:lpstr>
      <vt:lpstr>Snímek 3</vt:lpstr>
      <vt:lpstr>Snímek 4</vt:lpstr>
      <vt:lpstr>Snímek 5</vt:lpstr>
      <vt:lpstr>Administrativa</vt:lpstr>
      <vt:lpstr>Povrch</vt:lpstr>
      <vt:lpstr>Snímek 8</vt:lpstr>
      <vt:lpstr>Snímek 9</vt:lpstr>
      <vt:lpstr>Podnebí</vt:lpstr>
      <vt:lpstr>Vodstvo</vt:lpstr>
      <vt:lpstr>Hospodářství</vt:lpstr>
      <vt:lpstr>Doprava</vt:lpstr>
      <vt:lpstr>Bogotá</vt:lpstr>
      <vt:lpstr>Medelín</vt:lpstr>
      <vt:lpstr>Cali</vt:lpstr>
      <vt:lpstr>Obyvatelstvo</vt:lpstr>
      <vt:lpstr>Historie</vt:lpstr>
      <vt:lpstr>Osobnosti, sport, film, hudba, literatura…</vt:lpstr>
      <vt:lpstr>Snímek 20</vt:lpstr>
      <vt:lpstr>Použité zdroje</vt:lpstr>
      <vt:lpstr>Použité zdroje</vt:lpstr>
      <vt:lpstr>Použité zdroje</vt:lpstr>
    </vt:vector>
  </TitlesOfParts>
  <Company>Grafické systémy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Kolumbie</dc:title>
  <dc:creator>Luděk</dc:creator>
  <cp:lastModifiedBy>DUM</cp:lastModifiedBy>
  <cp:revision>41</cp:revision>
  <dcterms:created xsi:type="dcterms:W3CDTF">2013-03-30T15:33:14Z</dcterms:created>
  <dcterms:modified xsi:type="dcterms:W3CDTF">2014-08-12T20:19:33Z</dcterms:modified>
</cp:coreProperties>
</file>