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92" r:id="rId3"/>
    <p:sldId id="256" r:id="rId4"/>
    <p:sldId id="257" r:id="rId5"/>
    <p:sldId id="258" r:id="rId6"/>
    <p:sldId id="259" r:id="rId7"/>
    <p:sldId id="260" r:id="rId8"/>
    <p:sldId id="263" r:id="rId9"/>
    <p:sldId id="290" r:id="rId10"/>
    <p:sldId id="265" r:id="rId11"/>
    <p:sldId id="266" r:id="rId12"/>
    <p:sldId id="267" r:id="rId13"/>
    <p:sldId id="268" r:id="rId14"/>
    <p:sldId id="270" r:id="rId15"/>
    <p:sldId id="271" r:id="rId16"/>
    <p:sldId id="273" r:id="rId17"/>
    <p:sldId id="275" r:id="rId18"/>
    <p:sldId id="276" r:id="rId19"/>
    <p:sldId id="277" r:id="rId20"/>
    <p:sldId id="279" r:id="rId21"/>
    <p:sldId id="283" r:id="rId22"/>
    <p:sldId id="285" r:id="rId23"/>
    <p:sldId id="286" r:id="rId24"/>
    <p:sldId id="287" r:id="rId25"/>
    <p:sldId id="288" r:id="rId26"/>
    <p:sldId id="291" r:id="rId27"/>
  </p:sldIdLst>
  <p:sldSz cx="10080625" cy="7559675"/>
  <p:notesSz cx="7772400" cy="100584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9" autoAdjust="0"/>
    <p:restoredTop sz="94697" autoAdjust="0"/>
  </p:normalViewPr>
  <p:slideViewPr>
    <p:cSldViewPr>
      <p:cViewPr>
        <p:scale>
          <a:sx n="75" d="100"/>
          <a:sy n="75" d="100"/>
        </p:scale>
        <p:origin x="-1188" y="-192"/>
      </p:cViewPr>
      <p:guideLst>
        <p:guide orient="horz" pos="2381"/>
        <p:guide pos="3175"/>
      </p:guideLst>
    </p:cSldViewPr>
  </p:slideViewPr>
  <p:outlineViewPr>
    <p:cViewPr>
      <p:scale>
        <a:sx n="66" d="100"/>
        <a:sy n="66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8870040" cy="43848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8870040" cy="43844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328280" cy="43844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5049000" y="1769040"/>
            <a:ext cx="4328280" cy="43844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049000" y="1769040"/>
            <a:ext cx="4328280" cy="43844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328280" cy="43844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049000" y="17690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049000" y="40586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049000" y="17690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88696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887004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887004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049000" y="17690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049000" y="40586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5049000" y="17690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8870040" cy="43848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8870040" cy="43844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328280" cy="43844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5049000" y="1769040"/>
            <a:ext cx="4328280" cy="43844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5049000" y="1769040"/>
            <a:ext cx="4328280" cy="43844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328280" cy="43844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5049000" y="17690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5049000" y="40586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5049000" y="17690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88696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887004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887004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5049000" y="17690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5049000" y="40586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5049000" y="1769040"/>
            <a:ext cx="4328280" cy="20908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348400"/>
            <a:ext cx="8568531" cy="162043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4" y="4283816"/>
            <a:ext cx="7056438" cy="1931917"/>
          </a:xfrm>
        </p:spPr>
        <p:txBody>
          <a:bodyPr/>
          <a:lstStyle>
            <a:lvl1pPr marL="0" indent="0" algn="ctr">
              <a:buNone/>
              <a:defRPr/>
            </a:lvl1pPr>
            <a:lvl2pPr marL="503972" indent="0" algn="ctr">
              <a:buNone/>
              <a:defRPr/>
            </a:lvl2pPr>
            <a:lvl3pPr marL="1007943" indent="0" algn="ctr">
              <a:buNone/>
              <a:defRPr/>
            </a:lvl3pPr>
            <a:lvl4pPr marL="1511915" indent="0" algn="ctr">
              <a:buNone/>
              <a:defRPr/>
            </a:lvl4pPr>
            <a:lvl5pPr marL="2015886" indent="0" algn="ctr">
              <a:buNone/>
              <a:defRPr/>
            </a:lvl5pPr>
            <a:lvl6pPr marL="2519858" indent="0" algn="ctr">
              <a:buNone/>
              <a:defRPr/>
            </a:lvl6pPr>
            <a:lvl7pPr marL="3023829" indent="0" algn="ctr">
              <a:buNone/>
              <a:defRPr/>
            </a:lvl7pPr>
            <a:lvl8pPr marL="3527801" indent="0" algn="ctr">
              <a:buNone/>
              <a:defRPr/>
            </a:lvl8pPr>
            <a:lvl9pPr marL="4031772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8AFDB-2C6A-4638-8F19-D37960587E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284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/>
              <a:t>Click to edit the title text format</a:t>
            </a:r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8870040" cy="438444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en-US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en-US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en-US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en-US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en-US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en-US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en-US"/>
              <a:t>Seventh Outline Level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/>
              <a:t>&lt;date/time&gt;</a:t>
            </a:r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/>
            <a:r>
              <a:rPr lang="en-US"/>
              <a:t>&lt;footer&gt;</a:t>
            </a: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</p:spPr>
        <p:txBody>
          <a:bodyPr wrap="none" lIns="0" tIns="0" rIns="0" bIns="0"/>
          <a:lstStyle/>
          <a:p>
            <a:pPr algn="r"/>
            <a:fld id="{8D83792F-D5ED-45BB-BFF3-E96CE96EAF70}" type="slidenum">
              <a:rPr lang="en-US"/>
              <a:pPr algn="r"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/>
              <a:t>Click to edit the title text format</a:t>
            </a:r>
            <a:endParaRPr/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8870040" cy="438480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en-US"/>
              <a:t>Click to edit the outline text format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en-US"/>
              <a:t>Second Outline Level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en-US"/>
              <a:t>Third Outline Level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en-US"/>
              <a:t>Fourth Outline Level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en-US"/>
              <a:t>Fifth Outline Level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en-US"/>
              <a:t>Sixth Outline Level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en-US"/>
              <a:t>Seventh Outline Level</a:t>
            </a:r>
            <a:endParaRPr/>
          </a:p>
        </p:txBody>
      </p:sp>
      <p:sp>
        <p:nvSpPr>
          <p:cNvPr id="39" name="PlaceHolder 3"/>
          <p:cNvSpPr>
            <a:spLocks noGrp="1"/>
          </p:cNvSpPr>
          <p:nvPr>
            <p:ph type="dt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 sz="1400"/>
              <a:t>&lt;date/time&gt;</a:t>
            </a:r>
            <a:endParaRPr/>
          </a:p>
        </p:txBody>
      </p:sp>
      <p:sp>
        <p:nvSpPr>
          <p:cNvPr id="40" name="PlaceHolder 4"/>
          <p:cNvSpPr>
            <a:spLocks noGrp="1"/>
          </p:cNvSpPr>
          <p:nvPr>
            <p:ph type="ftr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</p:spPr>
        <p:txBody>
          <a:bodyPr wrap="none" lIns="0" tIns="0" rIns="0" bIns="0"/>
          <a:lstStyle/>
          <a:p>
            <a:pPr algn="ctr"/>
            <a:r>
              <a:rPr lang="en-US" sz="1400"/>
              <a:t>&lt;footer&gt;</a:t>
            </a:r>
            <a:endParaRPr/>
          </a:p>
        </p:txBody>
      </p:sp>
      <p:sp>
        <p:nvSpPr>
          <p:cNvPr id="41" name="PlaceHolder 5"/>
          <p:cNvSpPr>
            <a:spLocks noGrp="1"/>
          </p:cNvSpPr>
          <p:nvPr>
            <p:ph type="sldNum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</p:spPr>
        <p:txBody>
          <a:bodyPr wrap="none" lIns="0" tIns="0" rIns="0" bIns="0"/>
          <a:lstStyle/>
          <a:p>
            <a:pPr algn="r"/>
            <a:fld id="{1183A6C8-8992-4549-8D8F-C8F3965B6B34}" type="slidenum">
              <a:rPr lang="en-US" sz="1400"/>
              <a:pPr algn="r"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Aconcagua_13.JPG" TargetMode="External"/><Relationship Id="rId13" Type="http://schemas.openxmlformats.org/officeDocument/2006/relationships/hyperlink" Target="http://cs.wikipedia.org/wiki/Soubor:PanAmericanHwy.png" TargetMode="External"/><Relationship Id="rId3" Type="http://schemas.openxmlformats.org/officeDocument/2006/relationships/hyperlink" Target="http://cs.wikipedia.org/wiki/Soubor:Escudo_nacional_del_Per&#250;.svg" TargetMode="External"/><Relationship Id="rId7" Type="http://schemas.openxmlformats.org/officeDocument/2006/relationships/hyperlink" Target="http://commons.wikimedia.org/wiki/File:Peru-Chile_trench.jpg" TargetMode="External"/><Relationship Id="rId12" Type="http://schemas.openxmlformats.org/officeDocument/2006/relationships/hyperlink" Target="http://en.wikipedia.org/wiki/File:Toi_250kg_gold_bar.jpg" TargetMode="External"/><Relationship Id="rId17" Type="http://schemas.openxmlformats.org/officeDocument/2006/relationships/hyperlink" Target="http://cs.wikipedia.org/wiki/Soubor:Nazca_colibri.jpg" TargetMode="External"/><Relationship Id="rId2" Type="http://schemas.openxmlformats.org/officeDocument/2006/relationships/hyperlink" Target="http://cs.wikipedia.org/wiki/Soubor:Flag_of_Peru.svg" TargetMode="External"/><Relationship Id="rId16" Type="http://schemas.openxmlformats.org/officeDocument/2006/relationships/hyperlink" Target="http://cs.wikipedia.org/wiki/Soubor:99_-_Machu_Picchu_-_Juin_2009.jpg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cs.wikipedia.org/wiki/Soubor:Peru_-_Regions_and_departments_(labeled).svg" TargetMode="External"/><Relationship Id="rId11" Type="http://schemas.openxmlformats.org/officeDocument/2006/relationships/hyperlink" Target="http://eo.wikipedia.org/wiki/Dosiero:Peru_Topography.png" TargetMode="External"/><Relationship Id="rId5" Type="http://schemas.openxmlformats.org/officeDocument/2006/relationships/hyperlink" Target="http://li.wikipedia.org/wiki/Plaetje:Un-peru.png" TargetMode="External"/><Relationship Id="rId15" Type="http://schemas.openxmlformats.org/officeDocument/2006/relationships/hyperlink" Target="http://cs.wikipedia.org/wiki/Soubor:Lima_Luftaufnahme.jpg" TargetMode="External"/><Relationship Id="rId10" Type="http://schemas.openxmlformats.org/officeDocument/2006/relationships/hyperlink" Target="http://cs.wikipedia.org/wiki/Soubor:Intikawan_Amantani.jpg" TargetMode="External"/><Relationship Id="rId4" Type="http://schemas.openxmlformats.org/officeDocument/2006/relationships/hyperlink" Target="http://en.wikipedia.org/wiki/File:Andean_States1.PNG" TargetMode="External"/><Relationship Id="rId9" Type="http://schemas.openxmlformats.org/officeDocument/2006/relationships/hyperlink" Target="http://commons.wikimedia.org/wiki/File:Tunki_Tanpupata.jpg" TargetMode="External"/><Relationship Id="rId14" Type="http://schemas.openxmlformats.org/officeDocument/2006/relationships/hyperlink" Target="http://cs.wikipedia.org/wiki/Soubor:Pe-map.png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Napo_River.jpg" TargetMode="External"/><Relationship Id="rId13" Type="http://schemas.openxmlformats.org/officeDocument/2006/relationships/hyperlink" Target="http://en.wikipedia.org/wiki/Venezuela" TargetMode="External"/><Relationship Id="rId3" Type="http://schemas.openxmlformats.org/officeDocument/2006/relationships/hyperlink" Target="http://cs.wikipedia.org/wiki/Soubor:Escudo_nacional_del_Per%C3%BA.svg" TargetMode="External"/><Relationship Id="rId7" Type="http://schemas.openxmlformats.org/officeDocument/2006/relationships/hyperlink" Target="http://commons.wikimedia.org/wiki/File:Peru_Blue_Marble.png" TargetMode="External"/><Relationship Id="rId12" Type="http://schemas.openxmlformats.org/officeDocument/2006/relationships/hyperlink" Target="http://cs.wikipedia.org/wiki/Venezuela" TargetMode="External"/><Relationship Id="rId2" Type="http://schemas.openxmlformats.org/officeDocument/2006/relationships/hyperlink" Target="http://cs.wikipedia.org/wiki/Soubor:Flag_of_Peru.svg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cs.wikipedia.org/wiki/Soubor:Peru_-_Regions_and_departments_(labeled).svg" TargetMode="External"/><Relationship Id="rId11" Type="http://schemas.openxmlformats.org/officeDocument/2006/relationships/hyperlink" Target="http://cs.wikipedia.org/wiki/Soubor:Erythroxylum_coca_002.JPG" TargetMode="External"/><Relationship Id="rId5" Type="http://schemas.openxmlformats.org/officeDocument/2006/relationships/hyperlink" Target="http://li.wikipedia.org/wiki/Plaetje:Un-peru.png" TargetMode="External"/><Relationship Id="rId15" Type="http://schemas.openxmlformats.org/officeDocument/2006/relationships/hyperlink" Target="http://es.wikipedia.org/wiki/Venezuela" TargetMode="External"/><Relationship Id="rId10" Type="http://schemas.openxmlformats.org/officeDocument/2006/relationships/hyperlink" Target="http://en.wikipedia.org/wiki/File:Uros3.jpg" TargetMode="External"/><Relationship Id="rId4" Type="http://schemas.openxmlformats.org/officeDocument/2006/relationships/hyperlink" Target="http://en.wikipedia.org/wiki/File:Andean_States1.PNG" TargetMode="External"/><Relationship Id="rId9" Type="http://schemas.openxmlformats.org/officeDocument/2006/relationships/hyperlink" Target="http://en.wikipedia.org/wiki/File:Lake_titicaca.jpg" TargetMode="External"/><Relationship Id="rId14" Type="http://schemas.openxmlformats.org/officeDocument/2006/relationships/hyperlink" Target="http://de.wikipedia.org/wiki/Venezuel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6002350"/>
              </p:ext>
            </p:extLst>
          </p:nvPr>
        </p:nvGraphicFramePr>
        <p:xfrm>
          <a:off x="733297" y="922211"/>
          <a:ext cx="8614034" cy="4929641"/>
        </p:xfrm>
        <a:graphic>
          <a:graphicData uri="http://schemas.openxmlformats.org/drawingml/2006/table">
            <a:tbl>
              <a:tblPr/>
              <a:tblGrid>
                <a:gridCol w="1450839"/>
                <a:gridCol w="7163195"/>
              </a:tblGrid>
              <a:tr h="74541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796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6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6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Šmerala 25/2565, 728 04, Ostrava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96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</a:t>
                      </a: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eru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6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Alena Tesařová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97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Zeměpis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 Regionální geografie Ameriky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6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Druhý ročník vyššího gymnázia a sekunda víceletého gymnázia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6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25. 03. 2013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97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</a:t>
                      </a: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učební materiál obsahuje geografickou charakteristiku  Peru. Cílem je poskytnout a přiblížit žákům základní informace o státě, schopnost chápat látku v souvislostech.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55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 je zpracován v programu Microsoft PowerPoint. Prezentace obsahuje </a:t>
                      </a: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učební materiál,obrázky,dynamické </a:t>
                      </a:r>
                      <a:r>
                        <a:rPr kumimoji="0" lang="cs-CZ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slidy</a:t>
                      </a: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otázky a odpovědi. K výuce je potřeba dataprojektor, notebook, atlas.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6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marL="100806" marR="100806" marT="50395" marB="5039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8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105" y="5921745"/>
            <a:ext cx="6704666" cy="163793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0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284" y="1000958"/>
            <a:ext cx="635289" cy="635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803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Shape 1"/>
          <p:cNvSpPr txBox="1"/>
          <p:nvPr/>
        </p:nvSpPr>
        <p:spPr>
          <a:xfrm>
            <a:off x="417960" y="4176000"/>
            <a:ext cx="8870040" cy="438444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sz="3600" dirty="0" err="1"/>
              <a:t>Peruánská</a:t>
            </a:r>
            <a:r>
              <a:rPr lang="en-US" sz="3600" dirty="0"/>
              <a:t> </a:t>
            </a:r>
            <a:r>
              <a:rPr lang="en-US" sz="3600" dirty="0" err="1"/>
              <a:t>republika</a:t>
            </a:r>
            <a:endParaRPr sz="3600" dirty="0"/>
          </a:p>
        </p:txBody>
      </p:sp>
      <p:sp>
        <p:nvSpPr>
          <p:cNvPr id="75" name="TextShape 2"/>
          <p:cNvSpPr txBox="1"/>
          <p:nvPr/>
        </p:nvSpPr>
        <p:spPr>
          <a:xfrm>
            <a:off x="432360" y="249840"/>
            <a:ext cx="9071640" cy="126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sz="9600" dirty="0">
                <a:latin typeface="Adobe Garamond Pro" pitchFamily="18" charset="0"/>
              </a:rPr>
              <a:t>PERU</a:t>
            </a:r>
            <a:endParaRPr sz="9600" dirty="0">
              <a:latin typeface="Adobe Garamond Pro" pitchFamily="18" charset="0"/>
            </a:endParaRPr>
          </a:p>
        </p:txBody>
      </p:sp>
      <p:pic>
        <p:nvPicPr>
          <p:cNvPr id="76" name="Obrázek 7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5776" y="1763613"/>
            <a:ext cx="5328000" cy="3456000"/>
          </a:xfrm>
          <a:prstGeom prst="rect">
            <a:avLst/>
          </a:prstGeom>
        </p:spPr>
      </p:pic>
      <p:pic>
        <p:nvPicPr>
          <p:cNvPr id="77" name="Obrázek 7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20000" y="648000"/>
            <a:ext cx="3600000" cy="4706640"/>
          </a:xfrm>
          <a:prstGeom prst="rect">
            <a:avLst/>
          </a:prstGeom>
        </p:spPr>
      </p:pic>
      <p:sp>
        <p:nvSpPr>
          <p:cNvPr id="78" name="TextShape 3"/>
          <p:cNvSpPr txBox="1"/>
          <p:nvPr/>
        </p:nvSpPr>
        <p:spPr>
          <a:xfrm>
            <a:off x="7056536" y="5508029"/>
            <a:ext cx="18720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algn="ctr"/>
            <a:r>
              <a:rPr lang="en-US" dirty="0" err="1"/>
              <a:t>Znak</a:t>
            </a:r>
            <a:endParaRPr dirty="0"/>
          </a:p>
        </p:txBody>
      </p:sp>
      <p:sp>
        <p:nvSpPr>
          <p:cNvPr id="79" name="TextShape 4"/>
          <p:cNvSpPr txBox="1"/>
          <p:nvPr/>
        </p:nvSpPr>
        <p:spPr>
          <a:xfrm>
            <a:off x="1511920" y="5364013"/>
            <a:ext cx="27360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pPr algn="ctr"/>
            <a:r>
              <a:rPr lang="en-US" dirty="0" err="1"/>
              <a:t>Vlajka</a:t>
            </a:r>
            <a:endParaRPr dirty="0"/>
          </a:p>
        </p:txBody>
      </p:sp>
      <p:sp>
        <p:nvSpPr>
          <p:cNvPr id="80" name="TextShape 5"/>
          <p:cNvSpPr txBox="1"/>
          <p:nvPr/>
        </p:nvSpPr>
        <p:spPr>
          <a:xfrm>
            <a:off x="5112320" y="4859957"/>
            <a:ext cx="7200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 smtClean="0"/>
              <a:t>1</a:t>
            </a:r>
            <a:r>
              <a:rPr lang="cs-CZ" dirty="0" smtClean="0"/>
              <a:t>a</a:t>
            </a:r>
            <a:r>
              <a:rPr lang="en-US" dirty="0" smtClean="0"/>
              <a:t>)</a:t>
            </a:r>
            <a:endParaRPr dirty="0"/>
          </a:p>
        </p:txBody>
      </p:sp>
      <p:sp>
        <p:nvSpPr>
          <p:cNvPr id="81" name="TextShape 6"/>
          <p:cNvSpPr txBox="1"/>
          <p:nvPr/>
        </p:nvSpPr>
        <p:spPr>
          <a:xfrm>
            <a:off x="9432000" y="4608000"/>
            <a:ext cx="5760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 smtClean="0"/>
              <a:t>2</a:t>
            </a:r>
            <a:r>
              <a:rPr lang="cs-CZ" dirty="0" smtClean="0"/>
              <a:t>a</a:t>
            </a:r>
            <a:r>
              <a:rPr lang="en-US" dirty="0" smtClean="0"/>
              <a:t>)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extShape 1"/>
          <p:cNvSpPr txBox="1"/>
          <p:nvPr/>
        </p:nvSpPr>
        <p:spPr>
          <a:xfrm>
            <a:off x="864000" y="792000"/>
            <a:ext cx="8280000" cy="60228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/>
              <a:t>- Peru </a:t>
            </a:r>
            <a:r>
              <a:rPr lang="en-US" dirty="0" err="1"/>
              <a:t>náleží</a:t>
            </a:r>
            <a:r>
              <a:rPr lang="en-US" dirty="0"/>
              <a:t> do </a:t>
            </a:r>
            <a:r>
              <a:rPr lang="en-US" dirty="0" err="1"/>
              <a:t>skupiny</a:t>
            </a:r>
            <a:r>
              <a:rPr lang="en-US" dirty="0"/>
              <a:t> </a:t>
            </a:r>
            <a:r>
              <a:rPr lang="en-US" dirty="0" err="1"/>
              <a:t>Andských</a:t>
            </a:r>
            <a:r>
              <a:rPr lang="en-US" dirty="0"/>
              <a:t> </a:t>
            </a:r>
            <a:r>
              <a:rPr lang="en-US" dirty="0" err="1"/>
              <a:t>zemí</a:t>
            </a:r>
            <a:endParaRPr dirty="0"/>
          </a:p>
          <a:p>
            <a:r>
              <a:rPr lang="en-US" dirty="0"/>
              <a:t>             </a:t>
            </a:r>
            <a:endParaRPr dirty="0"/>
          </a:p>
        </p:txBody>
      </p:sp>
      <p:pic>
        <p:nvPicPr>
          <p:cNvPr id="83" name="Obrázek 8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68625" y="323453"/>
            <a:ext cx="3312000" cy="4824000"/>
          </a:xfrm>
          <a:prstGeom prst="rect">
            <a:avLst/>
          </a:prstGeom>
        </p:spPr>
      </p:pic>
      <p:sp>
        <p:nvSpPr>
          <p:cNvPr id="85" name="TextShape 3"/>
          <p:cNvSpPr txBox="1"/>
          <p:nvPr/>
        </p:nvSpPr>
        <p:spPr>
          <a:xfrm>
            <a:off x="8568000" y="4608000"/>
            <a:ext cx="5040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 smtClean="0"/>
              <a:t>3</a:t>
            </a:r>
            <a:r>
              <a:rPr lang="cs-CZ" dirty="0" smtClean="0"/>
              <a:t>a</a:t>
            </a:r>
            <a:r>
              <a:rPr lang="en-US" dirty="0" smtClean="0"/>
              <a:t>)</a:t>
            </a:r>
            <a:endParaRPr dirty="0"/>
          </a:p>
        </p:txBody>
      </p:sp>
      <p:sp>
        <p:nvSpPr>
          <p:cNvPr id="86" name="TextShape 4"/>
          <p:cNvSpPr txBox="1"/>
          <p:nvPr/>
        </p:nvSpPr>
        <p:spPr>
          <a:xfrm>
            <a:off x="864000" y="3816000"/>
            <a:ext cx="4752000" cy="16261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/>
              <a:t>- </a:t>
            </a:r>
            <a:r>
              <a:rPr lang="en-US" dirty="0" err="1"/>
              <a:t>Sousedními</a:t>
            </a:r>
            <a:r>
              <a:rPr lang="en-US" dirty="0"/>
              <a:t> </a:t>
            </a:r>
            <a:r>
              <a:rPr lang="en-US" dirty="0" err="1"/>
              <a:t>státy</a:t>
            </a:r>
            <a:r>
              <a:rPr lang="en-US" dirty="0"/>
              <a:t> Peru </a:t>
            </a:r>
            <a:r>
              <a:rPr lang="en-US" dirty="0" err="1"/>
              <a:t>jsou</a:t>
            </a:r>
            <a:r>
              <a:rPr lang="en-US" dirty="0"/>
              <a:t>  </a:t>
            </a:r>
            <a:endParaRPr dirty="0"/>
          </a:p>
          <a:p>
            <a:r>
              <a:rPr lang="en-US" dirty="0"/>
              <a:t>	- </a:t>
            </a:r>
            <a:r>
              <a:rPr lang="en-US" dirty="0" err="1"/>
              <a:t>Bolívie</a:t>
            </a:r>
            <a:endParaRPr dirty="0"/>
          </a:p>
          <a:p>
            <a:r>
              <a:rPr lang="en-US" dirty="0"/>
              <a:t>	- </a:t>
            </a:r>
            <a:r>
              <a:rPr lang="en-US" dirty="0" err="1"/>
              <a:t>Brazílie</a:t>
            </a:r>
            <a:r>
              <a:rPr lang="en-US" dirty="0"/>
              <a:t> </a:t>
            </a:r>
            <a:endParaRPr dirty="0"/>
          </a:p>
          <a:p>
            <a:r>
              <a:rPr lang="en-US" dirty="0"/>
              <a:t>	- Chile </a:t>
            </a:r>
            <a:endParaRPr dirty="0"/>
          </a:p>
          <a:p>
            <a:r>
              <a:rPr lang="en-US" dirty="0"/>
              <a:t>	- </a:t>
            </a:r>
            <a:r>
              <a:rPr lang="en-US" dirty="0" err="1"/>
              <a:t>Kolumbie</a:t>
            </a:r>
            <a:r>
              <a:rPr lang="en-US" dirty="0"/>
              <a:t> </a:t>
            </a:r>
            <a:endParaRPr dirty="0"/>
          </a:p>
          <a:p>
            <a:r>
              <a:rPr lang="en-US" dirty="0"/>
              <a:t>	- </a:t>
            </a:r>
            <a:r>
              <a:rPr lang="en-US" dirty="0" err="1"/>
              <a:t>Ekvádor</a:t>
            </a:r>
            <a:endParaRPr dirty="0"/>
          </a:p>
        </p:txBody>
      </p:sp>
      <p:pic>
        <p:nvPicPr>
          <p:cNvPr id="87" name="Obrázek 8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104208" y="3563813"/>
            <a:ext cx="3600000" cy="3816000"/>
          </a:xfrm>
          <a:prstGeom prst="rect">
            <a:avLst/>
          </a:prstGeom>
        </p:spPr>
      </p:pic>
      <p:sp>
        <p:nvSpPr>
          <p:cNvPr id="88" name="TextShape 5"/>
          <p:cNvSpPr txBox="1"/>
          <p:nvPr/>
        </p:nvSpPr>
        <p:spPr>
          <a:xfrm>
            <a:off x="3600000" y="7128000"/>
            <a:ext cx="6480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 smtClean="0"/>
              <a:t>4</a:t>
            </a:r>
            <a:r>
              <a:rPr lang="cs-CZ" dirty="0" smtClean="0"/>
              <a:t>a</a:t>
            </a:r>
            <a:r>
              <a:rPr lang="en-US" dirty="0" smtClean="0"/>
              <a:t>)</a:t>
            </a:r>
            <a:endParaRPr dirty="0"/>
          </a:p>
        </p:txBody>
      </p:sp>
      <p:sp>
        <p:nvSpPr>
          <p:cNvPr id="9" name="Obdélník 8"/>
          <p:cNvSpPr/>
          <p:nvPr/>
        </p:nvSpPr>
        <p:spPr>
          <a:xfrm>
            <a:off x="1583928" y="2051645"/>
            <a:ext cx="12875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- </a:t>
            </a:r>
            <a:r>
              <a:rPr lang="en-US" dirty="0" err="1" smtClean="0"/>
              <a:t>Kolumbie</a:t>
            </a:r>
            <a:endParaRPr lang="en-US" dirty="0"/>
          </a:p>
        </p:txBody>
      </p:sp>
      <p:sp>
        <p:nvSpPr>
          <p:cNvPr id="10" name="Obdélník 9"/>
          <p:cNvSpPr/>
          <p:nvPr/>
        </p:nvSpPr>
        <p:spPr>
          <a:xfrm>
            <a:off x="1583928" y="1475581"/>
            <a:ext cx="14030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- Venezuela</a:t>
            </a:r>
            <a:endParaRPr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1583928" y="1763613"/>
            <a:ext cx="1172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- </a:t>
            </a:r>
            <a:r>
              <a:rPr lang="en-US" dirty="0" err="1" smtClean="0"/>
              <a:t>Ekvádor</a:t>
            </a:r>
            <a:endParaRPr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1583928" y="1187549"/>
            <a:ext cx="813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- Peru</a:t>
            </a:r>
            <a:endParaRPr lang="en-US" dirty="0"/>
          </a:p>
        </p:txBody>
      </p:sp>
      <p:sp>
        <p:nvSpPr>
          <p:cNvPr id="13" name="Obdélník 12"/>
          <p:cNvSpPr/>
          <p:nvPr/>
        </p:nvSpPr>
        <p:spPr>
          <a:xfrm>
            <a:off x="1583928" y="2339677"/>
            <a:ext cx="10182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- </a:t>
            </a:r>
            <a:r>
              <a:rPr lang="en-US" dirty="0" err="1" smtClean="0"/>
              <a:t>Bolívie</a:t>
            </a:r>
            <a:endParaRPr lang="en-US" dirty="0"/>
          </a:p>
        </p:txBody>
      </p:sp>
      <p:sp>
        <p:nvSpPr>
          <p:cNvPr id="14" name="Obdélník 13"/>
          <p:cNvSpPr/>
          <p:nvPr/>
        </p:nvSpPr>
        <p:spPr>
          <a:xfrm>
            <a:off x="1583928" y="2627709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- Argentina a Chile </a:t>
            </a:r>
            <a:r>
              <a:rPr lang="en-US" dirty="0" err="1" smtClean="0"/>
              <a:t>patří</a:t>
            </a:r>
            <a:r>
              <a:rPr lang="en-US" dirty="0" smtClean="0"/>
              <a:t> do </a:t>
            </a:r>
            <a:r>
              <a:rPr lang="en-US" dirty="0" err="1" smtClean="0"/>
              <a:t>této</a:t>
            </a:r>
            <a:r>
              <a:rPr lang="en-US" dirty="0" smtClean="0"/>
              <a:t> </a:t>
            </a:r>
            <a:r>
              <a:rPr lang="en-US" dirty="0" err="1" smtClean="0"/>
              <a:t>skupiny</a:t>
            </a:r>
            <a:r>
              <a:rPr lang="en-US" dirty="0" smtClean="0"/>
              <a:t> </a:t>
            </a:r>
            <a:r>
              <a:rPr lang="en-US" dirty="0" err="1" smtClean="0"/>
              <a:t>geograficky</a:t>
            </a:r>
            <a:r>
              <a:rPr lang="en-US" dirty="0" smtClean="0"/>
              <a:t>, ne </a:t>
            </a:r>
            <a:r>
              <a:rPr lang="en-US" dirty="0" err="1" smtClean="0"/>
              <a:t>politicky</a:t>
            </a:r>
            <a:r>
              <a:rPr lang="en-US" dirty="0" smtClean="0"/>
              <a:t> (</a:t>
            </a:r>
            <a:r>
              <a:rPr lang="en-US" dirty="0" err="1" smtClean="0"/>
              <a:t>označeny</a:t>
            </a:r>
            <a:r>
              <a:rPr lang="en-US" dirty="0" smtClean="0"/>
              <a:t> </a:t>
            </a:r>
            <a:r>
              <a:rPr lang="en-US" dirty="0" err="1" smtClean="0"/>
              <a:t>modře</a:t>
            </a:r>
            <a:r>
              <a:rPr lang="en-US" dirty="0" smtClean="0"/>
              <a:t>)</a:t>
            </a:r>
            <a:endParaRPr lang="en-US" dirty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00" decel="100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6" grpId="0"/>
      <p:bldP spid="8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TextShape 1"/>
          <p:cNvSpPr txBox="1"/>
          <p:nvPr/>
        </p:nvSpPr>
        <p:spPr>
          <a:xfrm>
            <a:off x="936000" y="576000"/>
            <a:ext cx="1800000" cy="40284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2200"/>
              <a:t>Malý kvíz:</a:t>
            </a:r>
            <a:endParaRPr/>
          </a:p>
        </p:txBody>
      </p:sp>
      <p:sp>
        <p:nvSpPr>
          <p:cNvPr id="90" name="TextShape 2"/>
          <p:cNvSpPr txBox="1"/>
          <p:nvPr/>
        </p:nvSpPr>
        <p:spPr>
          <a:xfrm>
            <a:off x="1368000" y="1080000"/>
            <a:ext cx="52560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/>
              <a:t>Přiřaďte správné údaje</a:t>
            </a:r>
            <a:endParaRPr/>
          </a:p>
        </p:txBody>
      </p:sp>
      <p:sp>
        <p:nvSpPr>
          <p:cNvPr id="91" name="TextShape 3"/>
          <p:cNvSpPr txBox="1"/>
          <p:nvPr/>
        </p:nvSpPr>
        <p:spPr>
          <a:xfrm>
            <a:off x="1080000" y="1957320"/>
            <a:ext cx="10800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/>
              <a:t>Rozloha:</a:t>
            </a:r>
            <a:endParaRPr/>
          </a:p>
        </p:txBody>
      </p:sp>
      <p:sp>
        <p:nvSpPr>
          <p:cNvPr id="92" name="TextShape 4"/>
          <p:cNvSpPr txBox="1"/>
          <p:nvPr/>
        </p:nvSpPr>
        <p:spPr>
          <a:xfrm>
            <a:off x="2592000" y="1944000"/>
            <a:ext cx="19440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/>
              <a:t>a) 1 285 220 km²</a:t>
            </a:r>
            <a:endParaRPr dirty="0"/>
          </a:p>
        </p:txBody>
      </p:sp>
      <p:sp>
        <p:nvSpPr>
          <p:cNvPr id="93" name="TextShape 5"/>
          <p:cNvSpPr txBox="1"/>
          <p:nvPr/>
        </p:nvSpPr>
        <p:spPr>
          <a:xfrm>
            <a:off x="4752000" y="1944000"/>
            <a:ext cx="20160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/>
              <a:t>b) 2 766 890 km²</a:t>
            </a:r>
            <a:endParaRPr dirty="0"/>
          </a:p>
        </p:txBody>
      </p:sp>
      <p:sp>
        <p:nvSpPr>
          <p:cNvPr id="94" name="TextShape 6"/>
          <p:cNvSpPr txBox="1"/>
          <p:nvPr/>
        </p:nvSpPr>
        <p:spPr>
          <a:xfrm>
            <a:off x="7128000" y="1944000"/>
            <a:ext cx="20160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/>
              <a:t>c) 912 050 km²</a:t>
            </a:r>
            <a:endParaRPr dirty="0"/>
          </a:p>
        </p:txBody>
      </p:sp>
      <p:sp>
        <p:nvSpPr>
          <p:cNvPr id="95" name="TextShape 7"/>
          <p:cNvSpPr txBox="1"/>
          <p:nvPr/>
        </p:nvSpPr>
        <p:spPr>
          <a:xfrm>
            <a:off x="1223888" y="2555701"/>
            <a:ext cx="74160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 err="1"/>
              <a:t>Víte</a:t>
            </a:r>
            <a:r>
              <a:rPr lang="en-US" dirty="0"/>
              <a:t>, </a:t>
            </a:r>
            <a:r>
              <a:rPr lang="en-US" dirty="0" err="1"/>
              <a:t>že</a:t>
            </a:r>
            <a:r>
              <a:rPr lang="en-US" dirty="0"/>
              <a:t>: Peru je </a:t>
            </a:r>
            <a:r>
              <a:rPr lang="en-US" dirty="0" err="1"/>
              <a:t>třetím</a:t>
            </a:r>
            <a:r>
              <a:rPr lang="en-US" dirty="0"/>
              <a:t> </a:t>
            </a:r>
            <a:r>
              <a:rPr lang="en-US" dirty="0" err="1"/>
              <a:t>největším</a:t>
            </a:r>
            <a:r>
              <a:rPr lang="en-US" dirty="0"/>
              <a:t> </a:t>
            </a:r>
            <a:r>
              <a:rPr lang="en-US" dirty="0" err="1"/>
              <a:t>státem</a:t>
            </a:r>
            <a:r>
              <a:rPr lang="en-US" dirty="0"/>
              <a:t> </a:t>
            </a:r>
            <a:r>
              <a:rPr lang="en-US" dirty="0" err="1"/>
              <a:t>jihoamerického</a:t>
            </a:r>
            <a:r>
              <a:rPr lang="en-US" dirty="0"/>
              <a:t> </a:t>
            </a:r>
            <a:r>
              <a:rPr lang="en-US" dirty="0" err="1"/>
              <a:t>kontinentu</a:t>
            </a:r>
            <a:r>
              <a:rPr lang="en-US" dirty="0"/>
              <a:t>? </a:t>
            </a:r>
            <a:endParaRPr dirty="0"/>
          </a:p>
        </p:txBody>
      </p:sp>
      <p:sp>
        <p:nvSpPr>
          <p:cNvPr id="96" name="TextShape 8"/>
          <p:cNvSpPr txBox="1"/>
          <p:nvPr/>
        </p:nvSpPr>
        <p:spPr>
          <a:xfrm>
            <a:off x="1080000" y="3253320"/>
            <a:ext cx="174132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/>
              <a:t>Počet obyvatel:</a:t>
            </a:r>
            <a:endParaRPr/>
          </a:p>
        </p:txBody>
      </p:sp>
      <p:sp>
        <p:nvSpPr>
          <p:cNvPr id="97" name="TextShape 9"/>
          <p:cNvSpPr txBox="1"/>
          <p:nvPr/>
        </p:nvSpPr>
        <p:spPr>
          <a:xfrm>
            <a:off x="3096000" y="3253320"/>
            <a:ext cx="158724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/>
              <a:t>a) 28 750 770</a:t>
            </a:r>
            <a:endParaRPr/>
          </a:p>
        </p:txBody>
      </p:sp>
      <p:sp>
        <p:nvSpPr>
          <p:cNvPr id="98" name="TextShape 10"/>
          <p:cNvSpPr txBox="1"/>
          <p:nvPr/>
        </p:nvSpPr>
        <p:spPr>
          <a:xfrm>
            <a:off x="4892760" y="3253320"/>
            <a:ext cx="158724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/>
              <a:t>b) 19 262 000</a:t>
            </a:r>
            <a:endParaRPr dirty="0"/>
          </a:p>
        </p:txBody>
      </p:sp>
      <p:sp>
        <p:nvSpPr>
          <p:cNvPr id="99" name="TextShape 11"/>
          <p:cNvSpPr txBox="1"/>
          <p:nvPr/>
        </p:nvSpPr>
        <p:spPr>
          <a:xfrm>
            <a:off x="6840000" y="3240000"/>
            <a:ext cx="157536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/>
              <a:t>c) 37 538 000</a:t>
            </a:r>
            <a:endParaRPr dirty="0"/>
          </a:p>
        </p:txBody>
      </p:sp>
      <p:sp>
        <p:nvSpPr>
          <p:cNvPr id="100" name="TextShape 12"/>
          <p:cNvSpPr txBox="1"/>
          <p:nvPr/>
        </p:nvSpPr>
        <p:spPr>
          <a:xfrm>
            <a:off x="1583928" y="3851845"/>
            <a:ext cx="54720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 err="1"/>
              <a:t>Víte</a:t>
            </a:r>
            <a:r>
              <a:rPr lang="en-US" dirty="0"/>
              <a:t>, </a:t>
            </a:r>
            <a:r>
              <a:rPr lang="en-US" dirty="0" err="1"/>
              <a:t>že</a:t>
            </a:r>
            <a:r>
              <a:rPr lang="en-US" dirty="0"/>
              <a:t>: </a:t>
            </a:r>
            <a:r>
              <a:rPr lang="cs-CZ" dirty="0" err="1" smtClean="0"/>
              <a:t>h</a:t>
            </a:r>
            <a:r>
              <a:rPr lang="en-US" dirty="0" err="1" smtClean="0"/>
              <a:t>ustota</a:t>
            </a:r>
            <a:r>
              <a:rPr lang="en-US" dirty="0" smtClean="0"/>
              <a:t> </a:t>
            </a:r>
            <a:r>
              <a:rPr lang="en-US" dirty="0" err="1"/>
              <a:t>osídlení</a:t>
            </a:r>
            <a:r>
              <a:rPr lang="en-US" dirty="0"/>
              <a:t> Peru je 20 </a:t>
            </a:r>
            <a:r>
              <a:rPr lang="en-US" dirty="0" err="1"/>
              <a:t>obyv</a:t>
            </a:r>
            <a:r>
              <a:rPr lang="en-US" dirty="0"/>
              <a:t>./</a:t>
            </a:r>
            <a:r>
              <a:rPr lang="en-US" dirty="0" smtClean="0"/>
              <a:t>km²</a:t>
            </a:r>
            <a:r>
              <a:rPr lang="cs-CZ" dirty="0" smtClean="0"/>
              <a:t>?</a:t>
            </a:r>
            <a:endParaRPr dirty="0"/>
          </a:p>
        </p:txBody>
      </p:sp>
      <p:sp>
        <p:nvSpPr>
          <p:cNvPr id="101" name="TextShape 13"/>
          <p:cNvSpPr txBox="1"/>
          <p:nvPr/>
        </p:nvSpPr>
        <p:spPr>
          <a:xfrm>
            <a:off x="1080000" y="4477320"/>
            <a:ext cx="81468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/>
              <a:t>Měna:</a:t>
            </a:r>
            <a:endParaRPr/>
          </a:p>
        </p:txBody>
      </p:sp>
      <p:sp>
        <p:nvSpPr>
          <p:cNvPr id="102" name="TextShape 14"/>
          <p:cNvSpPr txBox="1"/>
          <p:nvPr/>
        </p:nvSpPr>
        <p:spPr>
          <a:xfrm>
            <a:off x="2088000" y="4477320"/>
            <a:ext cx="83916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/>
              <a:t>a) </a:t>
            </a:r>
            <a:r>
              <a:rPr lang="en-US" dirty="0" err="1"/>
              <a:t>Rial</a:t>
            </a:r>
            <a:endParaRPr dirty="0"/>
          </a:p>
        </p:txBody>
      </p:sp>
      <p:sp>
        <p:nvSpPr>
          <p:cNvPr id="103" name="TextShape 15"/>
          <p:cNvSpPr txBox="1"/>
          <p:nvPr/>
        </p:nvSpPr>
        <p:spPr>
          <a:xfrm>
            <a:off x="3312000" y="4464000"/>
            <a:ext cx="15120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/>
              <a:t>b) Nový sol</a:t>
            </a:r>
            <a:endParaRPr/>
          </a:p>
        </p:txBody>
      </p:sp>
      <p:sp>
        <p:nvSpPr>
          <p:cNvPr id="104" name="TextShape 16"/>
          <p:cNvSpPr txBox="1"/>
          <p:nvPr/>
        </p:nvSpPr>
        <p:spPr>
          <a:xfrm>
            <a:off x="4933800" y="4477320"/>
            <a:ext cx="12582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/>
              <a:t>c) Lempira</a:t>
            </a:r>
            <a:endParaRPr/>
          </a:p>
        </p:txBody>
      </p:sp>
      <p:sp>
        <p:nvSpPr>
          <p:cNvPr id="105" name="TextShape 17"/>
          <p:cNvSpPr txBox="1"/>
          <p:nvPr/>
        </p:nvSpPr>
        <p:spPr>
          <a:xfrm>
            <a:off x="1087200" y="5328000"/>
            <a:ext cx="15768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/>
              <a:t>Hlavní město:</a:t>
            </a:r>
            <a:endParaRPr/>
          </a:p>
        </p:txBody>
      </p:sp>
      <p:sp>
        <p:nvSpPr>
          <p:cNvPr id="106" name="TextShape 18"/>
          <p:cNvSpPr txBox="1"/>
          <p:nvPr/>
        </p:nvSpPr>
        <p:spPr>
          <a:xfrm>
            <a:off x="3024000" y="5328000"/>
            <a:ext cx="104328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/>
              <a:t>a) Sucre</a:t>
            </a:r>
            <a:endParaRPr dirty="0"/>
          </a:p>
        </p:txBody>
      </p:sp>
      <p:sp>
        <p:nvSpPr>
          <p:cNvPr id="107" name="TextShape 19"/>
          <p:cNvSpPr txBox="1"/>
          <p:nvPr/>
        </p:nvSpPr>
        <p:spPr>
          <a:xfrm>
            <a:off x="4536000" y="5341320"/>
            <a:ext cx="99288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/>
              <a:t>b) Quito</a:t>
            </a:r>
            <a:endParaRPr dirty="0"/>
          </a:p>
        </p:txBody>
      </p:sp>
      <p:sp>
        <p:nvSpPr>
          <p:cNvPr id="108" name="TextShape 20"/>
          <p:cNvSpPr txBox="1"/>
          <p:nvPr/>
        </p:nvSpPr>
        <p:spPr>
          <a:xfrm>
            <a:off x="5982840" y="5328000"/>
            <a:ext cx="92916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/>
              <a:t>c) Lima</a:t>
            </a:r>
            <a:endParaRPr/>
          </a:p>
        </p:txBody>
      </p:sp>
      <p:sp>
        <p:nvSpPr>
          <p:cNvPr id="109" name="TextShape 21"/>
          <p:cNvSpPr txBox="1"/>
          <p:nvPr/>
        </p:nvSpPr>
        <p:spPr>
          <a:xfrm>
            <a:off x="1367904" y="5940077"/>
            <a:ext cx="6408000" cy="40896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 err="1"/>
              <a:t>Víte</a:t>
            </a:r>
            <a:r>
              <a:rPr lang="en-US" dirty="0"/>
              <a:t>, </a:t>
            </a:r>
            <a:r>
              <a:rPr lang="en-US" dirty="0" err="1"/>
              <a:t>že</a:t>
            </a:r>
            <a:r>
              <a:rPr lang="en-US" dirty="0"/>
              <a:t>: v </a:t>
            </a:r>
            <a:r>
              <a:rPr lang="en-US" dirty="0" err="1"/>
              <a:t>Limě</a:t>
            </a:r>
            <a:r>
              <a:rPr lang="en-US" dirty="0"/>
              <a:t> je </a:t>
            </a:r>
            <a:r>
              <a:rPr lang="en-US" dirty="0" err="1"/>
              <a:t>nejstarší</a:t>
            </a:r>
            <a:r>
              <a:rPr lang="en-US" dirty="0"/>
              <a:t> </a:t>
            </a:r>
            <a:r>
              <a:rPr lang="en-US" dirty="0" err="1"/>
              <a:t>univerzita</a:t>
            </a:r>
            <a:r>
              <a:rPr lang="en-US" dirty="0"/>
              <a:t> v </a:t>
            </a:r>
            <a:r>
              <a:rPr lang="en-US" dirty="0" err="1"/>
              <a:t>Latinské</a:t>
            </a:r>
            <a:r>
              <a:rPr lang="en-US" dirty="0"/>
              <a:t> </a:t>
            </a:r>
            <a:r>
              <a:rPr lang="en-US" dirty="0" err="1"/>
              <a:t>Americe</a:t>
            </a:r>
            <a:r>
              <a:rPr lang="en-US" dirty="0"/>
              <a:t>?</a:t>
            </a:r>
            <a:endParaRPr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6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49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50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5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5" grpId="0"/>
      <p:bldP spid="98" grpId="0"/>
      <p:bldP spid="99" grpId="0"/>
      <p:bldP spid="100" grpId="0"/>
      <p:bldP spid="102" grpId="0"/>
      <p:bldP spid="104" grpId="0"/>
      <p:bldP spid="106" grpId="0"/>
      <p:bldP spid="107" grpId="0"/>
      <p:bldP spid="10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Shape 1"/>
          <p:cNvSpPr txBox="1"/>
          <p:nvPr/>
        </p:nvSpPr>
        <p:spPr>
          <a:xfrm>
            <a:off x="2015976" y="683493"/>
            <a:ext cx="53280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 err="1"/>
              <a:t>Který</a:t>
            </a:r>
            <a:r>
              <a:rPr lang="en-US" dirty="0"/>
              <a:t> </a:t>
            </a:r>
            <a:r>
              <a:rPr lang="en-US" dirty="0" err="1"/>
              <a:t>jazyk</a:t>
            </a:r>
            <a:r>
              <a:rPr lang="en-US" dirty="0"/>
              <a:t> </a:t>
            </a:r>
            <a:r>
              <a:rPr lang="en-US" u="sng" dirty="0" err="1" smtClean="0"/>
              <a:t>nepatří</a:t>
            </a:r>
            <a:r>
              <a:rPr lang="cs-CZ" dirty="0" smtClean="0"/>
              <a:t> </a:t>
            </a:r>
            <a:r>
              <a:rPr lang="en-US" dirty="0" err="1" smtClean="0"/>
              <a:t>mezi</a:t>
            </a:r>
            <a:r>
              <a:rPr lang="en-US" dirty="0" smtClean="0"/>
              <a:t> </a:t>
            </a:r>
            <a:r>
              <a:rPr lang="en-US" dirty="0" err="1"/>
              <a:t>úřední</a:t>
            </a:r>
            <a:r>
              <a:rPr lang="en-US" dirty="0"/>
              <a:t> </a:t>
            </a:r>
            <a:r>
              <a:rPr lang="en-US" dirty="0" err="1"/>
              <a:t>jazyky</a:t>
            </a:r>
            <a:r>
              <a:rPr lang="en-US" dirty="0"/>
              <a:t> v Peru?</a:t>
            </a:r>
            <a:endParaRPr dirty="0"/>
          </a:p>
        </p:txBody>
      </p:sp>
      <p:sp>
        <p:nvSpPr>
          <p:cNvPr id="111" name="TextShape 2"/>
          <p:cNvSpPr txBox="1"/>
          <p:nvPr/>
        </p:nvSpPr>
        <p:spPr>
          <a:xfrm>
            <a:off x="1511920" y="1475581"/>
            <a:ext cx="163764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/>
              <a:t>a) </a:t>
            </a:r>
            <a:r>
              <a:rPr lang="en-US" dirty="0" err="1"/>
              <a:t>Španělština</a:t>
            </a:r>
            <a:endParaRPr dirty="0"/>
          </a:p>
        </p:txBody>
      </p:sp>
      <p:sp>
        <p:nvSpPr>
          <p:cNvPr id="112" name="TextShape 3"/>
          <p:cNvSpPr txBox="1"/>
          <p:nvPr/>
        </p:nvSpPr>
        <p:spPr>
          <a:xfrm>
            <a:off x="4032200" y="1475581"/>
            <a:ext cx="149904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/>
              <a:t>b) </a:t>
            </a:r>
            <a:r>
              <a:rPr lang="en-US" dirty="0" err="1"/>
              <a:t>Kečujština</a:t>
            </a:r>
            <a:endParaRPr dirty="0"/>
          </a:p>
        </p:txBody>
      </p:sp>
      <p:sp>
        <p:nvSpPr>
          <p:cNvPr id="113" name="TextShape 4"/>
          <p:cNvSpPr txBox="1"/>
          <p:nvPr/>
        </p:nvSpPr>
        <p:spPr>
          <a:xfrm>
            <a:off x="6192440" y="1475581"/>
            <a:ext cx="142272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/>
              <a:t>c) </a:t>
            </a:r>
            <a:r>
              <a:rPr lang="en-US" dirty="0" err="1"/>
              <a:t>Angličtina</a:t>
            </a:r>
            <a:endParaRPr dirty="0"/>
          </a:p>
        </p:txBody>
      </p:sp>
      <p:sp>
        <p:nvSpPr>
          <p:cNvPr id="114" name="TextShape 5"/>
          <p:cNvSpPr txBox="1"/>
          <p:nvPr/>
        </p:nvSpPr>
        <p:spPr>
          <a:xfrm>
            <a:off x="1223888" y="2843733"/>
            <a:ext cx="7632000" cy="324036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2000" dirty="0"/>
              <a:t>Peru je </a:t>
            </a:r>
            <a:r>
              <a:rPr lang="en-US" sz="2000" dirty="0" err="1"/>
              <a:t>součástí</a:t>
            </a:r>
            <a:r>
              <a:rPr lang="en-US" sz="2000" dirty="0"/>
              <a:t> </a:t>
            </a:r>
            <a:r>
              <a:rPr lang="en-US" sz="2000" dirty="0" err="1"/>
              <a:t>organizací</a:t>
            </a:r>
            <a:r>
              <a:rPr lang="en-US" sz="2000" dirty="0" smtClean="0"/>
              <a:t>:</a:t>
            </a:r>
            <a:endParaRPr lang="cs-CZ" sz="2000" dirty="0" smtClean="0"/>
          </a:p>
          <a:p>
            <a:endParaRPr lang="cs-CZ" sz="2000" dirty="0" smtClean="0"/>
          </a:p>
          <a:p>
            <a:endParaRPr sz="2000" dirty="0"/>
          </a:p>
          <a:p>
            <a:r>
              <a:rPr lang="en-US" sz="2000" dirty="0"/>
              <a:t>	- ALADI (</a:t>
            </a:r>
            <a:r>
              <a:rPr lang="en-US" sz="2000" dirty="0" err="1"/>
              <a:t>Latinskoamerické</a:t>
            </a:r>
            <a:r>
              <a:rPr lang="en-US" sz="2000" dirty="0"/>
              <a:t> </a:t>
            </a:r>
            <a:r>
              <a:rPr lang="en-US" sz="2000" dirty="0" err="1"/>
              <a:t>integrační</a:t>
            </a:r>
            <a:r>
              <a:rPr lang="en-US" sz="2000" dirty="0"/>
              <a:t> </a:t>
            </a:r>
            <a:r>
              <a:rPr lang="en-US" sz="2000" dirty="0" err="1"/>
              <a:t>společenství</a:t>
            </a:r>
            <a:r>
              <a:rPr lang="en-US" sz="2000" dirty="0"/>
              <a:t>)</a:t>
            </a:r>
            <a:endParaRPr sz="2000" dirty="0"/>
          </a:p>
          <a:p>
            <a:endParaRPr sz="2000" dirty="0"/>
          </a:p>
          <a:p>
            <a:r>
              <a:rPr lang="en-US" sz="2000" dirty="0"/>
              <a:t>	- OSN (</a:t>
            </a:r>
            <a:r>
              <a:rPr lang="en-US" sz="2000" dirty="0" err="1"/>
              <a:t>Organizace</a:t>
            </a:r>
            <a:r>
              <a:rPr lang="en-US" sz="2000" dirty="0"/>
              <a:t> </a:t>
            </a:r>
            <a:r>
              <a:rPr lang="en-US" sz="2000" dirty="0" err="1"/>
              <a:t>spojených</a:t>
            </a:r>
            <a:r>
              <a:rPr lang="en-US" sz="2000" dirty="0"/>
              <a:t> </a:t>
            </a:r>
            <a:r>
              <a:rPr lang="en-US" sz="2000" dirty="0" err="1"/>
              <a:t>národů</a:t>
            </a:r>
            <a:r>
              <a:rPr lang="en-US" sz="2000" dirty="0"/>
              <a:t>)</a:t>
            </a:r>
            <a:endParaRPr sz="2000" dirty="0"/>
          </a:p>
          <a:p>
            <a:endParaRPr sz="2000" dirty="0"/>
          </a:p>
          <a:p>
            <a:r>
              <a:rPr lang="en-US" sz="2000" dirty="0"/>
              <a:t>	- APEC (</a:t>
            </a:r>
            <a:r>
              <a:rPr lang="en-US" sz="2000" dirty="0" err="1"/>
              <a:t>Asijsko-pacifické</a:t>
            </a:r>
            <a:r>
              <a:rPr lang="en-US" sz="2000" dirty="0"/>
              <a:t> </a:t>
            </a:r>
            <a:r>
              <a:rPr lang="en-US" sz="2000" dirty="0" err="1"/>
              <a:t>hospodářské</a:t>
            </a:r>
            <a:r>
              <a:rPr lang="en-US" sz="2000" dirty="0"/>
              <a:t> </a:t>
            </a:r>
            <a:r>
              <a:rPr lang="en-US" sz="2000" dirty="0" err="1"/>
              <a:t>společenství</a:t>
            </a:r>
            <a:r>
              <a:rPr lang="en-US" sz="2000" dirty="0"/>
              <a:t>)</a:t>
            </a:r>
            <a:endParaRPr sz="2000" dirty="0"/>
          </a:p>
          <a:p>
            <a:endParaRPr sz="2000" dirty="0"/>
          </a:p>
          <a:p>
            <a:r>
              <a:rPr lang="en-US" sz="2000" dirty="0"/>
              <a:t>	- SELA (</a:t>
            </a:r>
            <a:r>
              <a:rPr lang="en-US" sz="2000" dirty="0" err="1"/>
              <a:t>Latinskoamerický</a:t>
            </a:r>
            <a:r>
              <a:rPr lang="en-US" sz="2000" dirty="0"/>
              <a:t> </a:t>
            </a:r>
            <a:r>
              <a:rPr lang="en-US" sz="2000" dirty="0" err="1"/>
              <a:t>hospodářský</a:t>
            </a:r>
            <a:r>
              <a:rPr lang="en-US" sz="2000" dirty="0"/>
              <a:t> </a:t>
            </a:r>
            <a:r>
              <a:rPr lang="en-US" sz="2000" dirty="0" err="1"/>
              <a:t>systém</a:t>
            </a:r>
            <a:r>
              <a:rPr lang="en-US" sz="2000" dirty="0"/>
              <a:t>)</a:t>
            </a:r>
            <a:endParaRPr sz="2000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" grpId="0"/>
      <p:bldP spid="112" grpId="0"/>
      <p:bldP spid="114" grpId="0" build="p" advAuto="50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80272" y="1259557"/>
            <a:ext cx="5184329" cy="6146688"/>
          </a:xfrm>
          <a:prstGeom prst="rect">
            <a:avLst/>
          </a:prstGeom>
        </p:spPr>
      </p:pic>
      <p:sp>
        <p:nvSpPr>
          <p:cNvPr id="115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sz="4000" dirty="0" err="1"/>
              <a:t>Administrativní</a:t>
            </a:r>
            <a:r>
              <a:rPr lang="en-US" sz="4000" dirty="0"/>
              <a:t> </a:t>
            </a:r>
            <a:r>
              <a:rPr lang="en-US" sz="4000" dirty="0" err="1"/>
              <a:t>členění</a:t>
            </a:r>
            <a:endParaRPr sz="4000" dirty="0"/>
          </a:p>
        </p:txBody>
      </p:sp>
      <p:sp>
        <p:nvSpPr>
          <p:cNvPr id="6" name="Obdélník 5"/>
          <p:cNvSpPr/>
          <p:nvPr/>
        </p:nvSpPr>
        <p:spPr>
          <a:xfrm>
            <a:off x="431800" y="2411685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25000"/>
            </a:pPr>
            <a:r>
              <a:rPr lang="en-US" dirty="0" err="1" smtClean="0"/>
              <a:t>Území</a:t>
            </a:r>
            <a:r>
              <a:rPr lang="en-US" dirty="0" smtClean="0"/>
              <a:t> Peru je </a:t>
            </a:r>
            <a:r>
              <a:rPr lang="en-US" dirty="0" err="1" smtClean="0"/>
              <a:t>od</a:t>
            </a:r>
            <a:r>
              <a:rPr lang="en-US" dirty="0" smtClean="0"/>
              <a:t> 18. </a:t>
            </a:r>
            <a:r>
              <a:rPr lang="en-US" dirty="0" err="1" smtClean="0"/>
              <a:t>listopadu</a:t>
            </a:r>
            <a:r>
              <a:rPr lang="en-US" dirty="0" smtClean="0"/>
              <a:t> 2002 </a:t>
            </a:r>
            <a:r>
              <a:rPr lang="en-US" dirty="0" err="1" smtClean="0"/>
              <a:t>rozdělené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25 </a:t>
            </a:r>
            <a:r>
              <a:rPr lang="en-US" dirty="0" err="1" smtClean="0"/>
              <a:t>regionů</a:t>
            </a:r>
            <a:r>
              <a:rPr lang="en-US" dirty="0" smtClean="0"/>
              <a:t> (</a:t>
            </a:r>
            <a:r>
              <a:rPr lang="en-US" dirty="0" err="1" smtClean="0"/>
              <a:t>regiones</a:t>
            </a:r>
            <a:r>
              <a:rPr lang="en-US" dirty="0" smtClean="0"/>
              <a:t>).</a:t>
            </a:r>
            <a:endParaRPr lang="cs-CZ" dirty="0" smtClean="0"/>
          </a:p>
          <a:p>
            <a:pPr>
              <a:buSzPct val="25000"/>
            </a:pPr>
            <a:endParaRPr lang="en-US" dirty="0" smtClean="0"/>
          </a:p>
          <a:p>
            <a:pPr>
              <a:buSzPct val="25000"/>
            </a:pPr>
            <a:r>
              <a:rPr lang="cs-CZ" dirty="0" smtClean="0"/>
              <a:t>T</a:t>
            </a:r>
            <a:r>
              <a:rPr lang="en-US" dirty="0" err="1" smtClean="0"/>
              <a:t>yto</a:t>
            </a:r>
            <a:r>
              <a:rPr lang="en-US" dirty="0" smtClean="0"/>
              <a:t> </a:t>
            </a:r>
            <a:r>
              <a:rPr lang="en-US" dirty="0" err="1" smtClean="0"/>
              <a:t>regiony</a:t>
            </a:r>
            <a:r>
              <a:rPr lang="en-US" dirty="0" smtClean="0"/>
              <a:t> se </a:t>
            </a:r>
            <a:r>
              <a:rPr lang="en-US" dirty="0" err="1" smtClean="0"/>
              <a:t>dále</a:t>
            </a:r>
            <a:r>
              <a:rPr lang="en-US" dirty="0" smtClean="0"/>
              <a:t> </a:t>
            </a:r>
            <a:r>
              <a:rPr lang="en-US" dirty="0" err="1" smtClean="0"/>
              <a:t>dělí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provincie</a:t>
            </a:r>
            <a:r>
              <a:rPr lang="en-US" dirty="0" smtClean="0"/>
              <a:t>, </a:t>
            </a:r>
            <a:r>
              <a:rPr lang="en-US" dirty="0" err="1" smtClean="0"/>
              <a:t>které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tvořeny</a:t>
            </a:r>
            <a:r>
              <a:rPr lang="en-US" dirty="0" smtClean="0"/>
              <a:t> </a:t>
            </a:r>
            <a:r>
              <a:rPr lang="en-US" dirty="0" err="1" smtClean="0"/>
              <a:t>okresy</a:t>
            </a:r>
            <a:endParaRPr lang="en-US" dirty="0" smtClean="0"/>
          </a:p>
        </p:txBody>
      </p:sp>
      <p:sp>
        <p:nvSpPr>
          <p:cNvPr id="7" name="Obdélník 6"/>
          <p:cNvSpPr/>
          <p:nvPr/>
        </p:nvSpPr>
        <p:spPr>
          <a:xfrm>
            <a:off x="0" y="4643933"/>
            <a:ext cx="41762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>
              <a:buSzPct val="25000"/>
              <a:buFont typeface="StarSymbol"/>
              <a:buChar char=""/>
            </a:pPr>
            <a:r>
              <a:rPr lang="en-US" dirty="0" err="1" smtClean="0"/>
              <a:t>Provincie</a:t>
            </a:r>
            <a:r>
              <a:rPr lang="en-US" dirty="0" smtClean="0"/>
              <a:t> Lima </a:t>
            </a:r>
            <a:r>
              <a:rPr lang="en-US" dirty="0" err="1" smtClean="0"/>
              <a:t>není</a:t>
            </a:r>
            <a:r>
              <a:rPr lang="en-US" dirty="0" smtClean="0"/>
              <a:t> </a:t>
            </a:r>
            <a:r>
              <a:rPr lang="en-US" dirty="0" err="1" smtClean="0"/>
              <a:t>součástí</a:t>
            </a:r>
            <a:r>
              <a:rPr lang="en-US" dirty="0" smtClean="0"/>
              <a:t> </a:t>
            </a:r>
            <a:r>
              <a:rPr lang="en-US" dirty="0" err="1" smtClean="0"/>
              <a:t>žádného</a:t>
            </a:r>
            <a:r>
              <a:rPr lang="en-US" dirty="0" smtClean="0"/>
              <a:t> </a:t>
            </a:r>
            <a:r>
              <a:rPr lang="en-US" dirty="0" err="1" smtClean="0"/>
              <a:t>vyššího</a:t>
            </a:r>
            <a:r>
              <a:rPr lang="en-US" dirty="0" smtClean="0"/>
              <a:t> </a:t>
            </a:r>
            <a:r>
              <a:rPr lang="en-US" dirty="0" err="1" smtClean="0"/>
              <a:t>administrativního</a:t>
            </a:r>
            <a:r>
              <a:rPr lang="en-US" dirty="0" smtClean="0"/>
              <a:t> </a:t>
            </a:r>
            <a:r>
              <a:rPr lang="en-US" dirty="0" err="1" smtClean="0"/>
              <a:t>celku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8" name="TextovéPole 7"/>
          <p:cNvSpPr txBox="1"/>
          <p:nvPr/>
        </p:nvSpPr>
        <p:spPr>
          <a:xfrm>
            <a:off x="9288537" y="7020197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5a)</a:t>
            </a: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dvAuto="100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sz="3200" b="1" dirty="0">
                <a:solidFill>
                  <a:srgbClr val="000000"/>
                </a:solidFill>
                <a:latin typeface="Arial"/>
                <a:ea typeface="Droid Sans Fallback"/>
              </a:rPr>
              <a:t>7. </a:t>
            </a:r>
            <a:r>
              <a:rPr lang="en-US" sz="3200" b="1" dirty="0" err="1">
                <a:solidFill>
                  <a:srgbClr val="000000"/>
                </a:solidFill>
                <a:latin typeface="Arial"/>
                <a:ea typeface="Droid Sans Fallback"/>
              </a:rPr>
              <a:t>Přírodní</a:t>
            </a:r>
            <a:r>
              <a:rPr lang="en-US" sz="3200" b="1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Arial"/>
                <a:ea typeface="Droid Sans Fallback"/>
              </a:rPr>
              <a:t>poměry</a:t>
            </a:r>
            <a:r>
              <a:rPr lang="en-US" sz="3200" b="1" dirty="0">
                <a:solidFill>
                  <a:srgbClr val="000000"/>
                </a:solidFill>
                <a:latin typeface="Arial"/>
                <a:ea typeface="Droid Sans Fallback"/>
              </a:rPr>
              <a:t> (</a:t>
            </a:r>
            <a:r>
              <a:rPr lang="en-US" sz="3200" b="1" dirty="0" err="1">
                <a:solidFill>
                  <a:srgbClr val="000000"/>
                </a:solidFill>
                <a:latin typeface="Arial"/>
                <a:ea typeface="Droid Sans Fallback"/>
              </a:rPr>
              <a:t>povrch</a:t>
            </a:r>
            <a:r>
              <a:rPr lang="en-US" sz="3200" b="1" dirty="0">
                <a:solidFill>
                  <a:srgbClr val="000000"/>
                </a:solidFill>
                <a:latin typeface="Arial"/>
                <a:ea typeface="Droid Sans Fallback"/>
              </a:rPr>
              <a:t>, </a:t>
            </a:r>
            <a:r>
              <a:rPr lang="en-US" sz="3200" b="1" dirty="0" err="1">
                <a:solidFill>
                  <a:srgbClr val="000000"/>
                </a:solidFill>
                <a:latin typeface="Arial"/>
                <a:ea typeface="Droid Sans Fallback"/>
              </a:rPr>
              <a:t>vodstvo</a:t>
            </a:r>
            <a:r>
              <a:rPr lang="en-US" sz="3200" b="1" dirty="0">
                <a:solidFill>
                  <a:srgbClr val="000000"/>
                </a:solidFill>
                <a:latin typeface="Arial"/>
                <a:ea typeface="Droid Sans Fallback"/>
              </a:rPr>
              <a:t>, </a:t>
            </a:r>
            <a:r>
              <a:rPr lang="en-US" sz="3200" b="1" dirty="0" err="1">
                <a:solidFill>
                  <a:srgbClr val="000000"/>
                </a:solidFill>
                <a:latin typeface="Arial"/>
                <a:ea typeface="Droid Sans Fallback"/>
              </a:rPr>
              <a:t>podnebí</a:t>
            </a:r>
            <a:r>
              <a:rPr lang="en-US" sz="3200" b="1" dirty="0">
                <a:solidFill>
                  <a:srgbClr val="000000"/>
                </a:solidFill>
                <a:latin typeface="Arial"/>
                <a:ea typeface="Droid Sans Fallback"/>
              </a:rPr>
              <a:t>)</a:t>
            </a:r>
            <a:endParaRPr sz="3200" dirty="0"/>
          </a:p>
        </p:txBody>
      </p:sp>
      <p:pic>
        <p:nvPicPr>
          <p:cNvPr id="26626" name="Picture 2" descr="File:Peru Blue Marbl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88384" y="1403573"/>
            <a:ext cx="3962400" cy="5715000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287784" y="183562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Na západě je poušť </a:t>
            </a:r>
            <a:r>
              <a:rPr lang="cs-CZ" dirty="0" err="1" smtClean="0"/>
              <a:t>Sechura</a:t>
            </a:r>
            <a:r>
              <a:rPr lang="cs-CZ" dirty="0" smtClean="0"/>
              <a:t>, nejširší na severu, kde je mnoho velkých písečných dun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87784" y="2699717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Dále na jih je pobřeží převážně skalnaté se souvislým pásmem hor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87784" y="363582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Andy se zvedají směrem do vnitrozemí až do výšky přes 5000 metrů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87784" y="4571925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Na východní straně And se vrcholky pozvolna svažují do Amazonské nížiny, která zabírá 62 % území státu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9648823" y="6948189"/>
            <a:ext cx="1224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(a)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87784" y="5868069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err="1" smtClean="0"/>
              <a:t>N</a:t>
            </a:r>
            <a:r>
              <a:rPr lang="en-US" dirty="0" err="1" smtClean="0"/>
              <a:t>ížiny</a:t>
            </a:r>
            <a:r>
              <a:rPr lang="en-US" dirty="0" smtClean="0"/>
              <a:t> – </a:t>
            </a:r>
            <a:r>
              <a:rPr lang="en-US" dirty="0" err="1" smtClean="0"/>
              <a:t>tropický</a:t>
            </a:r>
            <a:r>
              <a:rPr lang="en-US" dirty="0" smtClean="0"/>
              <a:t> </a:t>
            </a:r>
            <a:r>
              <a:rPr lang="en-US" dirty="0" err="1" smtClean="0"/>
              <a:t>deštný</a:t>
            </a:r>
            <a:r>
              <a:rPr lang="en-US" dirty="0" smtClean="0"/>
              <a:t> les,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vyšších</a:t>
            </a:r>
            <a:r>
              <a:rPr lang="en-US" dirty="0" smtClean="0"/>
              <a:t> </a:t>
            </a:r>
            <a:r>
              <a:rPr lang="en-US" dirty="0" err="1" smtClean="0"/>
              <a:t>polohách</a:t>
            </a:r>
            <a:r>
              <a:rPr lang="en-US" dirty="0" smtClean="0"/>
              <a:t> </a:t>
            </a:r>
            <a:r>
              <a:rPr lang="en-US" dirty="0" err="1" smtClean="0"/>
              <a:t>přechází</a:t>
            </a:r>
            <a:r>
              <a:rPr lang="en-US" dirty="0" smtClean="0"/>
              <a:t> </a:t>
            </a:r>
            <a:r>
              <a:rPr lang="cs-CZ" dirty="0" smtClean="0"/>
              <a:t>v tropický</a:t>
            </a:r>
            <a:r>
              <a:rPr lang="en-US" dirty="0" smtClean="0"/>
              <a:t> </a:t>
            </a:r>
            <a:r>
              <a:rPr lang="en-US" dirty="0" err="1" smtClean="0"/>
              <a:t>horský</a:t>
            </a:r>
            <a:r>
              <a:rPr lang="en-US" dirty="0" smtClean="0"/>
              <a:t> les </a:t>
            </a:r>
            <a:endParaRPr lang="cs-CZ" smtClean="0"/>
          </a:p>
          <a:p>
            <a:r>
              <a:rPr lang="en-US" smtClean="0"/>
              <a:t>a </a:t>
            </a:r>
            <a:r>
              <a:rPr lang="en-US" dirty="0" err="1" smtClean="0"/>
              <a:t>nakonec</a:t>
            </a:r>
            <a:r>
              <a:rPr lang="en-US" dirty="0" smtClean="0"/>
              <a:t> v </a:t>
            </a:r>
            <a:r>
              <a:rPr lang="en-US" dirty="0" err="1" smtClean="0"/>
              <a:t>mlžný</a:t>
            </a:r>
            <a:r>
              <a:rPr lang="en-US" dirty="0" smtClean="0"/>
              <a:t> les</a:t>
            </a:r>
            <a:endParaRPr lang="cs-CZ" dirty="0" smtClean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Obrázek 1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40512" y="755501"/>
            <a:ext cx="2808312" cy="6264696"/>
          </a:xfrm>
          <a:prstGeom prst="rect">
            <a:avLst/>
          </a:prstGeom>
        </p:spPr>
      </p:pic>
      <p:sp>
        <p:nvSpPr>
          <p:cNvPr id="122" name="TextShape 1"/>
          <p:cNvSpPr txBox="1"/>
          <p:nvPr/>
        </p:nvSpPr>
        <p:spPr>
          <a:xfrm>
            <a:off x="647824" y="467469"/>
            <a:ext cx="5716168" cy="1187549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dirty="0" err="1">
                <a:solidFill>
                  <a:srgbClr val="000000"/>
                </a:solidFill>
                <a:latin typeface="Arial"/>
                <a:ea typeface="Droid Sans Fallback"/>
              </a:rPr>
              <a:t>Víte</a:t>
            </a:r>
            <a:r>
              <a:rPr lang="en-US" dirty="0">
                <a:solidFill>
                  <a:srgbClr val="000000"/>
                </a:solidFill>
                <a:latin typeface="Arial"/>
                <a:ea typeface="Droid Sans Fallback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Arial"/>
                <a:ea typeface="Droid Sans Fallback"/>
              </a:rPr>
              <a:t>jak</a:t>
            </a:r>
            <a:r>
              <a:rPr lang="en-US" dirty="0">
                <a:solidFill>
                  <a:srgbClr val="000000"/>
                </a:solidFill>
                <a:latin typeface="Arial"/>
                <a:ea typeface="Droid Sans Fallback"/>
              </a:rPr>
              <a:t> se </a:t>
            </a:r>
            <a:r>
              <a:rPr lang="en-US" dirty="0" err="1">
                <a:solidFill>
                  <a:srgbClr val="000000"/>
                </a:solidFill>
                <a:latin typeface="Arial"/>
                <a:ea typeface="Droid Sans Fallback"/>
              </a:rPr>
              <a:t>nazývá</a:t>
            </a:r>
            <a:r>
              <a:rPr lang="en-US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  <a:ea typeface="Droid Sans Fallback"/>
              </a:rPr>
              <a:t>příkop</a:t>
            </a:r>
            <a:r>
              <a:rPr lang="en-US" dirty="0">
                <a:solidFill>
                  <a:srgbClr val="000000"/>
                </a:solidFill>
                <a:latin typeface="Arial"/>
                <a:ea typeface="Droid Sans Fallback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Arial"/>
                <a:ea typeface="Droid Sans Fallback"/>
              </a:rPr>
              <a:t>který</a:t>
            </a:r>
            <a:r>
              <a:rPr lang="en-US" dirty="0">
                <a:solidFill>
                  <a:srgbClr val="000000"/>
                </a:solidFill>
                <a:latin typeface="Arial"/>
                <a:ea typeface="Droid Sans Fallback"/>
              </a:rPr>
              <a:t> se </a:t>
            </a:r>
            <a:r>
              <a:rPr lang="en-US" dirty="0" err="1">
                <a:solidFill>
                  <a:srgbClr val="000000"/>
                </a:solidFill>
                <a:latin typeface="Arial"/>
                <a:ea typeface="Droid Sans Fallback"/>
              </a:rPr>
              <a:t>nachází</a:t>
            </a:r>
            <a:r>
              <a:rPr lang="en-US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  <a:ea typeface="Droid Sans Fallback"/>
              </a:rPr>
              <a:t>na</a:t>
            </a:r>
            <a:r>
              <a:rPr lang="en-US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/>
                <a:ea typeface="Droid Sans Fallback"/>
              </a:rPr>
              <a:t>východě</a:t>
            </a:r>
            <a:endParaRPr lang="cs-CZ" dirty="0" smtClean="0">
              <a:solidFill>
                <a:srgbClr val="000000"/>
              </a:solidFill>
              <a:latin typeface="Arial"/>
              <a:ea typeface="Droid Sans Fallback"/>
            </a:endParaRPr>
          </a:p>
          <a:p>
            <a:pPr algn="ctr"/>
            <a:r>
              <a:rPr lang="en-US" dirty="0" smtClean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  <a:ea typeface="Droid Sans Fallback"/>
              </a:rPr>
              <a:t>Tichého</a:t>
            </a:r>
            <a:r>
              <a:rPr lang="en-US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  <a:ea typeface="Droid Sans Fallback"/>
              </a:rPr>
              <a:t>oceánu</a:t>
            </a:r>
            <a:r>
              <a:rPr lang="en-US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  <a:ea typeface="Droid Sans Fallback"/>
              </a:rPr>
              <a:t>okolo</a:t>
            </a:r>
            <a:r>
              <a:rPr lang="en-US" dirty="0">
                <a:solidFill>
                  <a:srgbClr val="000000"/>
                </a:solidFill>
                <a:latin typeface="Arial"/>
                <a:ea typeface="Droid Sans Fallback"/>
              </a:rPr>
              <a:t> 160 km </a:t>
            </a:r>
            <a:r>
              <a:rPr lang="en-US" dirty="0" err="1">
                <a:solidFill>
                  <a:srgbClr val="000000"/>
                </a:solidFill>
                <a:latin typeface="Arial"/>
                <a:ea typeface="Droid Sans Fallback"/>
              </a:rPr>
              <a:t>od</a:t>
            </a:r>
            <a:r>
              <a:rPr lang="en-US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  <a:ea typeface="Droid Sans Fallback"/>
              </a:rPr>
              <a:t>pobřeží</a:t>
            </a:r>
            <a:r>
              <a:rPr lang="en-US" dirty="0">
                <a:solidFill>
                  <a:srgbClr val="000000"/>
                </a:solidFill>
                <a:latin typeface="Arial"/>
                <a:ea typeface="Droid Sans Fallback"/>
              </a:rPr>
              <a:t> Peru a Chile?</a:t>
            </a:r>
            <a:endParaRPr dirty="0"/>
          </a:p>
        </p:txBody>
      </p:sp>
      <p:sp>
        <p:nvSpPr>
          <p:cNvPr id="123" name="TextShape 2"/>
          <p:cNvSpPr txBox="1"/>
          <p:nvPr/>
        </p:nvSpPr>
        <p:spPr>
          <a:xfrm>
            <a:off x="575816" y="2051645"/>
            <a:ext cx="5256584" cy="72008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  <a:latin typeface="Arial"/>
                <a:ea typeface="Droid Sans Fallback"/>
              </a:rPr>
              <a:t>Peruánsko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/>
                <a:ea typeface="Droid Sans Fallback"/>
              </a:rPr>
              <a:t> –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  <a:latin typeface="Arial"/>
                <a:ea typeface="Droid Sans Fallback"/>
              </a:rPr>
              <a:t>chilský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/>
                <a:ea typeface="Droid Sans Fallback"/>
              </a:rPr>
              <a:t>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  <a:latin typeface="Arial"/>
                <a:ea typeface="Droid Sans Fallback"/>
              </a:rPr>
              <a:t>příkop</a:t>
            </a:r>
            <a:r>
              <a:rPr lang="en-US" sz="1600" dirty="0">
                <a:solidFill>
                  <a:srgbClr val="000000"/>
                </a:solidFill>
                <a:latin typeface="Arial"/>
                <a:ea typeface="Droid Sans Fallback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Arial"/>
                <a:ea typeface="Droid Sans Fallback"/>
              </a:rPr>
              <a:t>známý</a:t>
            </a:r>
            <a:r>
              <a:rPr lang="en-US" sz="16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Arial"/>
                <a:ea typeface="Droid Sans Fallback"/>
              </a:rPr>
              <a:t>také</a:t>
            </a:r>
            <a:r>
              <a:rPr lang="en-US" sz="16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Arial"/>
                <a:ea typeface="Droid Sans Fallback"/>
              </a:rPr>
              <a:t>jako</a:t>
            </a:r>
            <a:r>
              <a:rPr lang="en-US" sz="16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Arial"/>
                <a:ea typeface="Droid Sans Fallback"/>
              </a:rPr>
              <a:t>Atakamský</a:t>
            </a:r>
            <a:r>
              <a:rPr lang="en-US" sz="16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Arial"/>
                <a:ea typeface="Droid Sans Fallback"/>
              </a:rPr>
              <a:t>příkop</a:t>
            </a:r>
            <a:endParaRPr sz="1600" dirty="0"/>
          </a:p>
        </p:txBody>
      </p:sp>
      <p:sp>
        <p:nvSpPr>
          <p:cNvPr id="126" name="TextShape 4"/>
          <p:cNvSpPr txBox="1"/>
          <p:nvPr/>
        </p:nvSpPr>
        <p:spPr>
          <a:xfrm>
            <a:off x="9257665" y="6948189"/>
            <a:ext cx="822960" cy="43020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cs-CZ" sz="2400" dirty="0" smtClean="0"/>
              <a:t>(</a:t>
            </a:r>
            <a:r>
              <a:rPr lang="en-US" sz="2400" dirty="0" smtClean="0"/>
              <a:t>6</a:t>
            </a:r>
            <a:r>
              <a:rPr lang="en-US" sz="2400" dirty="0"/>
              <a:t>)</a:t>
            </a:r>
            <a:endParaRPr dirty="0"/>
          </a:p>
        </p:txBody>
      </p:sp>
      <p:sp>
        <p:nvSpPr>
          <p:cNvPr id="7" name="Obdélník 6"/>
          <p:cNvSpPr/>
          <p:nvPr/>
        </p:nvSpPr>
        <p:spPr>
          <a:xfrm>
            <a:off x="863848" y="3275781"/>
            <a:ext cx="52565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Je to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nejdelší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oceánský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příkop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na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světě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. </a:t>
            </a:r>
          </a:p>
          <a:p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Dosahuje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maximální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hloubky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pod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mořskou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</a:p>
          <a:p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hladinou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8</a:t>
            </a:r>
            <a:r>
              <a:rPr lang="cs-CZ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065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metrů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a je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přibližně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5</a:t>
            </a:r>
            <a:r>
              <a:rPr lang="cs-CZ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900 </a:t>
            </a:r>
          </a:p>
          <a:p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kilometrů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dlouhý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. </a:t>
            </a:r>
            <a:endParaRPr lang="cs-CZ" sz="1600" dirty="0" smtClean="0">
              <a:solidFill>
                <a:srgbClr val="000000"/>
              </a:solidFill>
              <a:ea typeface="Droid Sans Fallback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91840" y="5075981"/>
            <a:ext cx="5038725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Peruánsko-chilský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příkop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je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oblastí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s</a:t>
            </a:r>
          </a:p>
          <a:p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častým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výskytem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zemětřesení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a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podmořské</a:t>
            </a:r>
            <a:endParaRPr lang="en-US" sz="1600" dirty="0" smtClean="0">
              <a:solidFill>
                <a:srgbClr val="000000"/>
              </a:solidFill>
              <a:ea typeface="Droid Sans Fallback"/>
            </a:endParaRPr>
          </a:p>
          <a:p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sopečné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činnosti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.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Zemětřesení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okolo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příkopu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způsobilo</a:t>
            </a:r>
            <a:r>
              <a:rPr lang="cs-CZ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již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mnoho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velkých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tsunami</a:t>
            </a:r>
            <a:r>
              <a:rPr lang="cs-CZ" sz="1600" dirty="0" smtClean="0">
                <a:solidFill>
                  <a:srgbClr val="000000"/>
                </a:solidFill>
                <a:ea typeface="Droid Sans Fallback"/>
              </a:rPr>
              <a:t>.</a:t>
            </a:r>
            <a:endParaRPr lang="en-US" sz="1600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Obrázek 12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40312" y="2411685"/>
            <a:ext cx="4876560" cy="3657240"/>
          </a:xfrm>
          <a:prstGeom prst="rect">
            <a:avLst/>
          </a:prstGeom>
        </p:spPr>
      </p:pic>
      <p:sp>
        <p:nvSpPr>
          <p:cNvPr id="129" name="TextShape 2"/>
          <p:cNvSpPr txBox="1"/>
          <p:nvPr/>
        </p:nvSpPr>
        <p:spPr>
          <a:xfrm>
            <a:off x="5965825" y="6156101"/>
            <a:ext cx="4114800" cy="60228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3600" dirty="0"/>
              <a:t>7) Aconcagua</a:t>
            </a:r>
            <a:endParaRPr dirty="0"/>
          </a:p>
        </p:txBody>
      </p:sp>
      <p:sp>
        <p:nvSpPr>
          <p:cNvPr id="130" name="TextShape 3"/>
          <p:cNvSpPr txBox="1"/>
          <p:nvPr/>
        </p:nvSpPr>
        <p:spPr>
          <a:xfrm>
            <a:off x="5544368" y="827509"/>
            <a:ext cx="3932280" cy="1224136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1600" dirty="0" err="1">
                <a:solidFill>
                  <a:srgbClr val="000000"/>
                </a:solidFill>
                <a:latin typeface="Arial"/>
                <a:ea typeface="Droid Sans Fallback"/>
              </a:rPr>
              <a:t>Tání</a:t>
            </a:r>
            <a:r>
              <a:rPr lang="en-US" sz="16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Arial"/>
                <a:ea typeface="Droid Sans Fallback"/>
              </a:rPr>
              <a:t>hornin</a:t>
            </a:r>
            <a:r>
              <a:rPr lang="en-US" sz="16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Arial"/>
                <a:ea typeface="Droid Sans Fallback"/>
              </a:rPr>
              <a:t>okolo</a:t>
            </a:r>
            <a:r>
              <a:rPr lang="en-US" sz="16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Arial"/>
                <a:ea typeface="Droid Sans Fallback"/>
              </a:rPr>
              <a:t>podsouvající</a:t>
            </a:r>
            <a:r>
              <a:rPr lang="en-US" sz="1600" dirty="0">
                <a:solidFill>
                  <a:srgbClr val="000000"/>
                </a:solidFill>
                <a:latin typeface="Arial"/>
                <a:ea typeface="Droid Sans Fallback"/>
              </a:rPr>
              <a:t> se </a:t>
            </a:r>
            <a:r>
              <a:rPr lang="en-US" sz="1600" dirty="0" err="1" smtClean="0">
                <a:solidFill>
                  <a:srgbClr val="000000"/>
                </a:solidFill>
                <a:latin typeface="Arial"/>
                <a:ea typeface="Droid Sans Fallback"/>
              </a:rPr>
              <a:t>desky</a:t>
            </a:r>
            <a:endParaRPr lang="cs-CZ" sz="1600" dirty="0" smtClean="0">
              <a:solidFill>
                <a:srgbClr val="000000"/>
              </a:solidFill>
              <a:latin typeface="Arial"/>
              <a:ea typeface="Droid Sans Fallback"/>
            </a:endParaRPr>
          </a:p>
          <a:p>
            <a:r>
              <a:rPr lang="en-US" sz="1600" dirty="0" smtClean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Arial"/>
                <a:ea typeface="Droid Sans Fallback"/>
              </a:rPr>
              <a:t>vedlo</a:t>
            </a:r>
            <a:r>
              <a:rPr lang="en-US" sz="1600" dirty="0">
                <a:solidFill>
                  <a:srgbClr val="000000"/>
                </a:solidFill>
                <a:latin typeface="Arial"/>
                <a:ea typeface="Droid Sans Fallback"/>
              </a:rPr>
              <a:t> k </a:t>
            </a:r>
            <a:r>
              <a:rPr lang="en-US" sz="1600" dirty="0" err="1">
                <a:solidFill>
                  <a:srgbClr val="000000"/>
                </a:solidFill>
                <a:latin typeface="Arial"/>
                <a:ea typeface="Droid Sans Fallback"/>
              </a:rPr>
              <a:t>vulkanismu</a:t>
            </a:r>
            <a:r>
              <a:rPr lang="en-US" sz="1600" dirty="0">
                <a:solidFill>
                  <a:srgbClr val="000000"/>
                </a:solidFill>
                <a:latin typeface="Arial"/>
                <a:ea typeface="Droid Sans Fallback"/>
              </a:rPr>
              <a:t> a proto je </a:t>
            </a:r>
            <a:r>
              <a:rPr lang="en-US" sz="1600" dirty="0" err="1">
                <a:solidFill>
                  <a:srgbClr val="000000"/>
                </a:solidFill>
                <a:latin typeface="Arial"/>
                <a:ea typeface="Droid Sans Fallback"/>
              </a:rPr>
              <a:t>mnoho</a:t>
            </a:r>
            <a:r>
              <a:rPr lang="en-US" sz="16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endParaRPr lang="cs-CZ" sz="1600" dirty="0" smtClean="0">
              <a:solidFill>
                <a:srgbClr val="000000"/>
              </a:solidFill>
              <a:latin typeface="Arial"/>
              <a:ea typeface="Droid Sans Fallback"/>
            </a:endParaRPr>
          </a:p>
          <a:p>
            <a:r>
              <a:rPr lang="en-US" sz="1600" dirty="0" err="1" smtClean="0">
                <a:solidFill>
                  <a:srgbClr val="000000"/>
                </a:solidFill>
                <a:latin typeface="Arial"/>
                <a:ea typeface="Droid Sans Fallback"/>
              </a:rPr>
              <a:t>vrcholů</a:t>
            </a:r>
            <a:r>
              <a:rPr lang="en-US" sz="1600" dirty="0" smtClean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1600" dirty="0">
                <a:solidFill>
                  <a:srgbClr val="000000"/>
                </a:solidFill>
                <a:latin typeface="Arial"/>
                <a:ea typeface="Droid Sans Fallback"/>
              </a:rPr>
              <a:t>v </a:t>
            </a:r>
            <a:r>
              <a:rPr lang="en-US" sz="1600" dirty="0" err="1">
                <a:solidFill>
                  <a:srgbClr val="000000"/>
                </a:solidFill>
                <a:latin typeface="Arial"/>
                <a:ea typeface="Droid Sans Fallback"/>
              </a:rPr>
              <a:t>Andách</a:t>
            </a:r>
            <a:r>
              <a:rPr lang="en-US" sz="16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Arial"/>
                <a:ea typeface="Droid Sans Fallback"/>
              </a:rPr>
              <a:t>sopečného</a:t>
            </a:r>
            <a:r>
              <a:rPr lang="en-US" sz="16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Arial"/>
                <a:ea typeface="Droid Sans Fallback"/>
              </a:rPr>
              <a:t>původu</a:t>
            </a:r>
            <a:r>
              <a:rPr lang="en-US" sz="1600" dirty="0">
                <a:solidFill>
                  <a:srgbClr val="000000"/>
                </a:solidFill>
                <a:latin typeface="Arial"/>
                <a:ea typeface="Droid Sans Fallback"/>
              </a:rPr>
              <a:t>.</a:t>
            </a:r>
            <a:endParaRPr sz="1600" dirty="0"/>
          </a:p>
        </p:txBody>
      </p:sp>
      <p:sp>
        <p:nvSpPr>
          <p:cNvPr id="6" name="Obdélník 5"/>
          <p:cNvSpPr/>
          <p:nvPr/>
        </p:nvSpPr>
        <p:spPr>
          <a:xfrm>
            <a:off x="215776" y="1187549"/>
            <a:ext cx="50387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Víte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,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že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: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příkop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je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výsledkem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podsouvání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východního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okraje</a:t>
            </a:r>
            <a:r>
              <a:rPr lang="cs-CZ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tektonické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desky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Nazca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pod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desku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a typeface="Droid Sans Fallback"/>
              </a:rPr>
              <a:t>Jihoamerickou</a:t>
            </a:r>
            <a:r>
              <a:rPr lang="en-US" sz="1600" dirty="0" smtClean="0">
                <a:solidFill>
                  <a:srgbClr val="000000"/>
                </a:solidFill>
                <a:ea typeface="Droid Sans Fallback"/>
              </a:rPr>
              <a:t>?</a:t>
            </a:r>
            <a:endParaRPr lang="cs-CZ" sz="1600" dirty="0"/>
          </a:p>
        </p:txBody>
      </p:sp>
      <p:sp>
        <p:nvSpPr>
          <p:cNvPr id="7" name="Obdélník 6"/>
          <p:cNvSpPr/>
          <p:nvPr/>
        </p:nvSpPr>
        <p:spPr>
          <a:xfrm>
            <a:off x="0" y="3347789"/>
            <a:ext cx="5038725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V 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důsledku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subdukce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těchto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dvou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desek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vznikly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dva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oceánské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hřbety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: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hřbet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Nazca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a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hřbet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Juan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Fernández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.</a:t>
            </a:r>
            <a:endParaRPr lang="cs-CZ" dirty="0" smtClean="0">
              <a:solidFill>
                <a:srgbClr val="000000"/>
              </a:solidFill>
              <a:ea typeface="Droid Sans Fallback"/>
            </a:endParaRPr>
          </a:p>
          <a:p>
            <a:endParaRPr lang="cs-CZ" dirty="0" smtClean="0">
              <a:solidFill>
                <a:srgbClr val="000000"/>
              </a:solidFill>
              <a:ea typeface="Droid Sans Fallback"/>
            </a:endParaRPr>
          </a:p>
          <a:p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endParaRPr lang="en-US" dirty="0" smtClean="0"/>
          </a:p>
        </p:txBody>
      </p:sp>
      <p:sp>
        <p:nvSpPr>
          <p:cNvPr id="8" name="Obdélník 7"/>
          <p:cNvSpPr/>
          <p:nvPr/>
        </p:nvSpPr>
        <p:spPr>
          <a:xfrm>
            <a:off x="0" y="4931965"/>
            <a:ext cx="503872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Kůra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Jižní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Ameriky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byla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deformována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a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zahušťována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konvergencí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</a:p>
          <a:p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litosférických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desek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vznik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jednoho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z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největších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pohoří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světa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Andy (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část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pohoří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a typeface="Droid Sans Fallback"/>
              </a:rPr>
              <a:t>Kordillery</a:t>
            </a:r>
            <a:r>
              <a:rPr lang="en-US" dirty="0" smtClean="0">
                <a:solidFill>
                  <a:srgbClr val="000000"/>
                </a:solidFill>
                <a:ea typeface="Droid Sans Fallback"/>
              </a:rPr>
              <a:t>).</a:t>
            </a:r>
            <a:endParaRPr lang="en-US" dirty="0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extShape 1"/>
          <p:cNvSpPr txBox="1"/>
          <p:nvPr/>
        </p:nvSpPr>
        <p:spPr>
          <a:xfrm>
            <a:off x="548639" y="274319"/>
            <a:ext cx="9531985" cy="2713429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 sz="2400" dirty="0" err="1"/>
              <a:t>Geograficky</a:t>
            </a:r>
            <a:r>
              <a:rPr lang="en-US" sz="2400" dirty="0"/>
              <a:t> se </a:t>
            </a:r>
            <a:r>
              <a:rPr lang="en-US" sz="2400" dirty="0" err="1"/>
              <a:t>skládá</a:t>
            </a:r>
            <a:r>
              <a:rPr lang="en-US" sz="2400" dirty="0"/>
              <a:t> z </a:t>
            </a:r>
            <a:r>
              <a:rPr lang="en-US" sz="2400" dirty="0" err="1"/>
              <a:t>oblastí</a:t>
            </a:r>
            <a:r>
              <a:rPr lang="en-US" sz="2400" dirty="0" smtClean="0"/>
              <a:t>:</a:t>
            </a:r>
            <a:endParaRPr lang="cs-CZ" sz="2400" dirty="0" smtClean="0"/>
          </a:p>
          <a:p>
            <a:endParaRPr sz="2400" dirty="0"/>
          </a:p>
          <a:p>
            <a:pPr>
              <a:buSzPct val="100000"/>
              <a:buFont typeface="Wingdings" pitchFamily="2" charset="2"/>
              <a:buChar char="Ø"/>
            </a:pPr>
            <a:r>
              <a:rPr lang="en-US" sz="2400" dirty="0" err="1"/>
              <a:t>pobřežní</a:t>
            </a:r>
            <a:r>
              <a:rPr lang="en-US" sz="2400" dirty="0"/>
              <a:t> </a:t>
            </a:r>
            <a:r>
              <a:rPr lang="en-US" sz="2400" dirty="0" err="1"/>
              <a:t>pásmo</a:t>
            </a:r>
            <a:r>
              <a:rPr lang="en-US" sz="2400" dirty="0"/>
              <a:t> (Costa), </a:t>
            </a:r>
            <a:r>
              <a:rPr lang="en-US" sz="2400" dirty="0" err="1"/>
              <a:t>dlouhé</a:t>
            </a:r>
            <a:r>
              <a:rPr lang="en-US" sz="2400" dirty="0"/>
              <a:t> 2000km a </a:t>
            </a:r>
            <a:r>
              <a:rPr lang="en-US" sz="2400" dirty="0" err="1"/>
              <a:t>široké</a:t>
            </a:r>
            <a:r>
              <a:rPr lang="en-US" sz="2400" dirty="0"/>
              <a:t> </a:t>
            </a:r>
            <a:r>
              <a:rPr lang="en-US" sz="2400" dirty="0" err="1"/>
              <a:t>až</a:t>
            </a:r>
            <a:r>
              <a:rPr lang="en-US" sz="2400" dirty="0"/>
              <a:t> </a:t>
            </a:r>
            <a:r>
              <a:rPr lang="en-US" sz="2400" dirty="0" smtClean="0"/>
              <a:t>140km</a:t>
            </a:r>
            <a:endParaRPr lang="cs-CZ" sz="2400" dirty="0" smtClean="0"/>
          </a:p>
          <a:p>
            <a:pPr>
              <a:buSzPct val="25000"/>
              <a:buFont typeface="StarSymbol"/>
              <a:buChar char=""/>
            </a:pPr>
            <a:endParaRPr sz="2400" dirty="0"/>
          </a:p>
          <a:p>
            <a:pPr>
              <a:buSzPct val="100000"/>
              <a:buFont typeface="Wingdings" pitchFamily="2" charset="2"/>
              <a:buChar char="Ø"/>
            </a:pPr>
            <a:r>
              <a:rPr lang="en-US" sz="2400" dirty="0" err="1"/>
              <a:t>horská</a:t>
            </a:r>
            <a:r>
              <a:rPr lang="en-US" sz="2400" dirty="0"/>
              <a:t> oblast And (</a:t>
            </a:r>
            <a:r>
              <a:rPr lang="en-US" sz="2400" dirty="0" err="1"/>
              <a:t>Siera</a:t>
            </a:r>
            <a:r>
              <a:rPr lang="en-US" sz="2400" dirty="0"/>
              <a:t>) s </a:t>
            </a:r>
            <a:r>
              <a:rPr lang="en-US" sz="2400" dirty="0" err="1"/>
              <a:t>nejvyšší</a:t>
            </a:r>
            <a:r>
              <a:rPr lang="en-US" sz="2400" dirty="0"/>
              <a:t> m </a:t>
            </a:r>
            <a:r>
              <a:rPr lang="en-US" sz="2400" dirty="0" err="1"/>
              <a:t>vrcholem</a:t>
            </a:r>
            <a:r>
              <a:rPr lang="en-US" sz="2400" dirty="0"/>
              <a:t> </a:t>
            </a:r>
            <a:r>
              <a:rPr lang="en-US" sz="2400" dirty="0" err="1"/>
              <a:t>Huascarán</a:t>
            </a:r>
            <a:r>
              <a:rPr lang="en-US" sz="2400" dirty="0"/>
              <a:t> 6 </a:t>
            </a:r>
            <a:r>
              <a:rPr lang="en-US" sz="2400" dirty="0" smtClean="0"/>
              <a:t>768m</a:t>
            </a:r>
            <a:endParaRPr lang="cs-CZ" sz="2400" dirty="0" smtClean="0"/>
          </a:p>
          <a:p>
            <a:pPr>
              <a:buSzPct val="25000"/>
              <a:buFont typeface="StarSymbol"/>
              <a:buChar char=""/>
            </a:pPr>
            <a:endParaRPr sz="2400" dirty="0"/>
          </a:p>
          <a:p>
            <a:pPr>
              <a:buSzPct val="100000"/>
              <a:buFont typeface="Wingdings" pitchFamily="2" charset="2"/>
              <a:buChar char="Ø"/>
            </a:pPr>
            <a:r>
              <a:rPr lang="en-US" sz="2400" dirty="0" err="1"/>
              <a:t>Selva</a:t>
            </a:r>
            <a:r>
              <a:rPr lang="en-US" sz="2400" dirty="0"/>
              <a:t> , </a:t>
            </a:r>
            <a:r>
              <a:rPr lang="en-US" sz="2400" dirty="0" err="1"/>
              <a:t>též</a:t>
            </a:r>
            <a:r>
              <a:rPr lang="en-US" sz="2400" dirty="0"/>
              <a:t> </a:t>
            </a:r>
            <a:r>
              <a:rPr lang="en-US" sz="2400" dirty="0" err="1"/>
              <a:t>peruánská</a:t>
            </a:r>
            <a:r>
              <a:rPr lang="en-US" sz="2400" dirty="0"/>
              <a:t> </a:t>
            </a:r>
            <a:r>
              <a:rPr lang="en-US" sz="2400" dirty="0" err="1"/>
              <a:t>Amazonie,nížina</a:t>
            </a:r>
            <a:r>
              <a:rPr lang="en-US" sz="2400" dirty="0"/>
              <a:t> </a:t>
            </a:r>
            <a:r>
              <a:rPr lang="en-US" sz="2400" dirty="0" err="1"/>
              <a:t>protkaná</a:t>
            </a:r>
            <a:r>
              <a:rPr lang="en-US" sz="2400" dirty="0"/>
              <a:t> </a:t>
            </a:r>
            <a:r>
              <a:rPr lang="en-US" sz="2400" dirty="0" err="1"/>
              <a:t>četnými</a:t>
            </a:r>
            <a:r>
              <a:rPr lang="en-US" sz="2400" dirty="0"/>
              <a:t> </a:t>
            </a:r>
            <a:r>
              <a:rPr lang="en-US" sz="2400" dirty="0" err="1"/>
              <a:t>řekami</a:t>
            </a:r>
            <a:endParaRPr sz="2400" dirty="0"/>
          </a:p>
        </p:txBody>
      </p:sp>
      <p:pic>
        <p:nvPicPr>
          <p:cNvPr id="132" name="Obrázek 13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60192" y="3419797"/>
            <a:ext cx="5504328" cy="3614861"/>
          </a:xfrm>
          <a:prstGeom prst="rect">
            <a:avLst/>
          </a:prstGeom>
        </p:spPr>
      </p:pic>
      <p:sp>
        <p:nvSpPr>
          <p:cNvPr id="133" name="TextShape 2"/>
          <p:cNvSpPr txBox="1"/>
          <p:nvPr/>
        </p:nvSpPr>
        <p:spPr>
          <a:xfrm>
            <a:off x="1079872" y="4139877"/>
            <a:ext cx="2468880" cy="178956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2000" dirty="0"/>
              <a:t>8) </a:t>
            </a:r>
            <a:r>
              <a:rPr lang="en-US" sz="2000" dirty="0" err="1"/>
              <a:t>Skalňák</a:t>
            </a:r>
            <a:r>
              <a:rPr lang="en-US" sz="2000" dirty="0"/>
              <a:t> </a:t>
            </a:r>
            <a:endParaRPr sz="2000" dirty="0"/>
          </a:p>
          <a:p>
            <a:r>
              <a:rPr lang="en-US" sz="2000" dirty="0" err="1"/>
              <a:t>Andský</a:t>
            </a:r>
            <a:endParaRPr sz="2000" dirty="0"/>
          </a:p>
          <a:p>
            <a:endParaRPr sz="2000" dirty="0"/>
          </a:p>
          <a:p>
            <a:r>
              <a:rPr lang="en-US" sz="2000" dirty="0" err="1"/>
              <a:t>rozšířený</a:t>
            </a:r>
            <a:r>
              <a:rPr lang="en-US" sz="2000" dirty="0"/>
              <a:t> v </a:t>
            </a:r>
            <a:endParaRPr lang="cs-CZ" sz="2000" dirty="0" smtClean="0"/>
          </a:p>
          <a:p>
            <a:r>
              <a:rPr lang="en-US" sz="2000" dirty="0" err="1" smtClean="0"/>
              <a:t>andských</a:t>
            </a:r>
            <a:r>
              <a:rPr lang="en-US" sz="2000" dirty="0" smtClean="0"/>
              <a:t> </a:t>
            </a:r>
            <a:r>
              <a:rPr lang="en-US" sz="2000" dirty="0" err="1"/>
              <a:t>lesích</a:t>
            </a:r>
            <a:endParaRPr sz="20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build="p" advAuto="500"/>
      <p:bldP spid="1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256336" y="5724053"/>
            <a:ext cx="4320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Víte</a:t>
            </a:r>
            <a:r>
              <a:rPr lang="en-US" dirty="0" smtClean="0"/>
              <a:t>, </a:t>
            </a:r>
            <a:r>
              <a:rPr lang="en-US" dirty="0" err="1" smtClean="0"/>
              <a:t>že</a:t>
            </a:r>
            <a:r>
              <a:rPr lang="en-US" dirty="0" smtClean="0"/>
              <a:t>: </a:t>
            </a:r>
            <a:r>
              <a:rPr lang="en-US" dirty="0" err="1" smtClean="0"/>
              <a:t>deset</a:t>
            </a:r>
            <a:r>
              <a:rPr lang="en-US" dirty="0" smtClean="0"/>
              <a:t> </a:t>
            </a:r>
            <a:r>
              <a:rPr lang="en-US" dirty="0" err="1" smtClean="0"/>
              <a:t>hor</a:t>
            </a:r>
            <a:r>
              <a:rPr lang="en-US" dirty="0" smtClean="0"/>
              <a:t> v </a:t>
            </a:r>
            <a:r>
              <a:rPr lang="en-US" dirty="0" err="1" smtClean="0"/>
              <a:t>peruánských</a:t>
            </a:r>
            <a:r>
              <a:rPr lang="en-US" dirty="0" smtClean="0"/>
              <a:t> </a:t>
            </a:r>
            <a:r>
              <a:rPr lang="en-US" dirty="0" err="1" smtClean="0"/>
              <a:t>Andách</a:t>
            </a:r>
            <a:r>
              <a:rPr lang="en-US" dirty="0" smtClean="0"/>
              <a:t> </a:t>
            </a:r>
            <a:r>
              <a:rPr lang="en-US" dirty="0" err="1" smtClean="0"/>
              <a:t>přesahuje</a:t>
            </a:r>
            <a:r>
              <a:rPr lang="en-US" dirty="0" smtClean="0"/>
              <a:t> 6000m?</a:t>
            </a:r>
            <a:endParaRPr lang="en-US" dirty="0"/>
          </a:p>
        </p:txBody>
      </p:sp>
      <p:sp>
        <p:nvSpPr>
          <p:cNvPr id="4" name="Obdélník 3"/>
          <p:cNvSpPr/>
          <p:nvPr/>
        </p:nvSpPr>
        <p:spPr>
          <a:xfrm>
            <a:off x="1007864" y="3275781"/>
            <a:ext cx="79928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/>
              <a:t>Víte</a:t>
            </a:r>
            <a:r>
              <a:rPr lang="en-US" sz="2000" dirty="0" smtClean="0"/>
              <a:t>, </a:t>
            </a:r>
            <a:r>
              <a:rPr lang="en-US" sz="2000" dirty="0" err="1" smtClean="0"/>
              <a:t>jak</a:t>
            </a:r>
            <a:r>
              <a:rPr lang="en-US" sz="2000" dirty="0" smtClean="0"/>
              <a:t> se </a:t>
            </a:r>
            <a:r>
              <a:rPr lang="en-US" sz="2000" dirty="0" err="1" smtClean="0"/>
              <a:t>nazývá</a:t>
            </a:r>
            <a:r>
              <a:rPr lang="en-US" sz="2000" dirty="0" smtClean="0"/>
              <a:t> </a:t>
            </a:r>
            <a:r>
              <a:rPr lang="en-US" sz="2000" dirty="0" err="1" smtClean="0"/>
              <a:t>jezero</a:t>
            </a:r>
            <a:r>
              <a:rPr lang="en-US" sz="2000" dirty="0" smtClean="0"/>
              <a:t>, </a:t>
            </a:r>
            <a:r>
              <a:rPr lang="en-US" sz="2000" dirty="0" err="1" smtClean="0"/>
              <a:t>které</a:t>
            </a:r>
            <a:r>
              <a:rPr lang="en-US" sz="2000" dirty="0" smtClean="0"/>
              <a:t> se </a:t>
            </a:r>
            <a:r>
              <a:rPr lang="en-US" sz="2000" dirty="0" err="1" smtClean="0"/>
              <a:t>rozkládá</a:t>
            </a:r>
            <a:r>
              <a:rPr lang="en-US" sz="2000" dirty="0" smtClean="0"/>
              <a:t> </a:t>
            </a:r>
            <a:r>
              <a:rPr lang="en-US" sz="2000" dirty="0" err="1" smtClean="0"/>
              <a:t>ve</a:t>
            </a:r>
            <a:r>
              <a:rPr lang="en-US" sz="2000" dirty="0" smtClean="0"/>
              <a:t> </a:t>
            </a:r>
            <a:r>
              <a:rPr lang="en-US" sz="2000" dirty="0" err="1" smtClean="0"/>
              <a:t>výšce</a:t>
            </a:r>
            <a:r>
              <a:rPr lang="en-US" sz="2000" dirty="0" smtClean="0"/>
              <a:t> 3812 m n. m.?</a:t>
            </a:r>
            <a:endParaRPr lang="en-US" sz="2000" dirty="0"/>
          </a:p>
        </p:txBody>
      </p:sp>
      <p:sp>
        <p:nvSpPr>
          <p:cNvPr id="5" name="Obdélník 4"/>
          <p:cNvSpPr/>
          <p:nvPr/>
        </p:nvSpPr>
        <p:spPr>
          <a:xfrm>
            <a:off x="575816" y="1403573"/>
            <a:ext cx="58326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/>
              <a:t>Víte</a:t>
            </a:r>
            <a:r>
              <a:rPr lang="en-US" sz="2000" dirty="0" smtClean="0"/>
              <a:t>, </a:t>
            </a:r>
            <a:r>
              <a:rPr lang="en-US" sz="2000" dirty="0" err="1" smtClean="0"/>
              <a:t>že</a:t>
            </a:r>
            <a:r>
              <a:rPr lang="en-US" sz="2000" dirty="0" smtClean="0"/>
              <a:t>: </a:t>
            </a:r>
            <a:r>
              <a:rPr lang="en-US" sz="2000" dirty="0" err="1" smtClean="0"/>
              <a:t>řeky</a:t>
            </a:r>
            <a:r>
              <a:rPr lang="en-US" sz="2000" dirty="0" smtClean="0"/>
              <a:t> Napo a Ucayali se </a:t>
            </a:r>
            <a:r>
              <a:rPr lang="en-US" sz="2000" dirty="0" err="1" smtClean="0"/>
              <a:t>spojují</a:t>
            </a:r>
            <a:r>
              <a:rPr lang="en-US" sz="2000" dirty="0" smtClean="0"/>
              <a:t> v </a:t>
            </a:r>
            <a:r>
              <a:rPr lang="en-US" sz="2000" dirty="0" err="1" smtClean="0"/>
              <a:t>Amazonku</a:t>
            </a:r>
            <a:r>
              <a:rPr lang="en-US" sz="2000" dirty="0" smtClean="0"/>
              <a:t>?</a:t>
            </a:r>
            <a:endParaRPr lang="en-US" sz="2000" dirty="0"/>
          </a:p>
        </p:txBody>
      </p:sp>
      <p:pic>
        <p:nvPicPr>
          <p:cNvPr id="22530" name="Picture 2" descr="http://upload.wikimedia.org/wikipedia/commons/2/24/Napo_Riv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16376" y="755501"/>
            <a:ext cx="3810000" cy="1838325"/>
          </a:xfrm>
          <a:prstGeom prst="rect">
            <a:avLst/>
          </a:prstGeom>
          <a:noFill/>
        </p:spPr>
      </p:pic>
      <p:pic>
        <p:nvPicPr>
          <p:cNvPr id="22532" name="Picture 4" descr="File:Lake titica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7864" y="3851845"/>
            <a:ext cx="3240360" cy="324036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472360" y="4355901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solidFill>
                  <a:schemeClr val="accent6">
                    <a:lumMod val="75000"/>
                  </a:schemeClr>
                </a:solidFill>
              </a:rPr>
              <a:t>Titicaca</a:t>
            </a:r>
            <a:endParaRPr lang="cs-CZ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768504" y="2699717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Řeka Napo (b)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20232" y="6732165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(c)</a:t>
            </a:r>
            <a:endParaRPr lang="cs-CZ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sz="4400" dirty="0">
                <a:solidFill>
                  <a:srgbClr val="000000"/>
                </a:solidFill>
                <a:latin typeface="Arial"/>
                <a:ea typeface="Droid Sans Fallback"/>
              </a:rPr>
              <a:t>Titicaca</a:t>
            </a:r>
            <a:endParaRPr dirty="0"/>
          </a:p>
        </p:txBody>
      </p:sp>
      <p:sp>
        <p:nvSpPr>
          <p:cNvPr id="136" name="TextShape 2"/>
          <p:cNvSpPr txBox="1"/>
          <p:nvPr/>
        </p:nvSpPr>
        <p:spPr>
          <a:xfrm>
            <a:off x="504000" y="1769040"/>
            <a:ext cx="8870040" cy="1722765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 sz="2400" dirty="0"/>
              <a:t>-je </a:t>
            </a:r>
            <a:r>
              <a:rPr lang="en-US" sz="2400" dirty="0" err="1"/>
              <a:t>nejvýše</a:t>
            </a:r>
            <a:r>
              <a:rPr lang="en-US" sz="2400" dirty="0"/>
              <a:t> </a:t>
            </a:r>
            <a:r>
              <a:rPr lang="en-US" sz="2400" dirty="0" err="1"/>
              <a:t>položenou</a:t>
            </a:r>
            <a:r>
              <a:rPr lang="en-US" sz="2400" dirty="0"/>
              <a:t> </a:t>
            </a:r>
            <a:r>
              <a:rPr lang="en-US" sz="2400" dirty="0" err="1"/>
              <a:t>vodní</a:t>
            </a:r>
            <a:r>
              <a:rPr lang="en-US" sz="2400" dirty="0"/>
              <a:t> </a:t>
            </a:r>
            <a:r>
              <a:rPr lang="en-US" sz="2400" dirty="0" err="1"/>
              <a:t>nádrží</a:t>
            </a:r>
            <a:r>
              <a:rPr lang="en-US" sz="2400" dirty="0"/>
              <a:t> s </a:t>
            </a:r>
            <a:r>
              <a:rPr lang="en-US" sz="2400" dirty="0" err="1"/>
              <a:t>pravidelnou</a:t>
            </a:r>
            <a:r>
              <a:rPr lang="en-US" sz="2400" dirty="0"/>
              <a:t> </a:t>
            </a:r>
            <a:r>
              <a:rPr lang="en-US" sz="2400" dirty="0" err="1"/>
              <a:t>lodní</a:t>
            </a:r>
            <a:r>
              <a:rPr lang="en-US" sz="2400" dirty="0"/>
              <a:t> </a:t>
            </a:r>
            <a:r>
              <a:rPr lang="en-US" sz="2400" dirty="0" err="1"/>
              <a:t>dopravou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endParaRPr lang="cs-CZ" sz="2400" dirty="0" smtClean="0"/>
          </a:p>
          <a:p>
            <a:r>
              <a:rPr lang="en-US" sz="2400" dirty="0" err="1" smtClean="0"/>
              <a:t>světě</a:t>
            </a:r>
            <a:r>
              <a:rPr lang="en-US" sz="2400" dirty="0"/>
              <a:t>, a </a:t>
            </a:r>
            <a:r>
              <a:rPr lang="en-US" sz="2400" dirty="0" err="1"/>
              <a:t>přes</a:t>
            </a:r>
            <a:r>
              <a:rPr lang="en-US" sz="2400" dirty="0"/>
              <a:t> </a:t>
            </a:r>
            <a:r>
              <a:rPr lang="en-US" sz="2400" dirty="0" err="1"/>
              <a:t>hranici</a:t>
            </a:r>
            <a:r>
              <a:rPr lang="en-US" sz="2400" dirty="0"/>
              <a:t> </a:t>
            </a:r>
            <a:r>
              <a:rPr lang="en-US" sz="2400" dirty="0" err="1"/>
              <a:t>zasahuje</a:t>
            </a:r>
            <a:r>
              <a:rPr lang="en-US" sz="2400" dirty="0"/>
              <a:t> do </a:t>
            </a:r>
            <a:r>
              <a:rPr lang="en-US" sz="2400" dirty="0" err="1" smtClean="0"/>
              <a:t>Bolívie</a:t>
            </a:r>
            <a:endParaRPr lang="cs-CZ" sz="2400" dirty="0" smtClean="0"/>
          </a:p>
          <a:p>
            <a:endParaRPr sz="2400" dirty="0" smtClean="0"/>
          </a:p>
          <a:p>
            <a:r>
              <a:rPr lang="en-US" sz="2400" dirty="0" smtClean="0"/>
              <a:t>-v </a:t>
            </a:r>
            <a:r>
              <a:rPr lang="en-US" sz="2400" dirty="0" err="1" smtClean="0"/>
              <a:t>jeho</a:t>
            </a:r>
            <a:r>
              <a:rPr lang="en-US" sz="2400" dirty="0" smtClean="0"/>
              <a:t> </a:t>
            </a:r>
            <a:r>
              <a:rPr lang="en-US" sz="2400" dirty="0" err="1" smtClean="0"/>
              <a:t>vodách</a:t>
            </a:r>
            <a:r>
              <a:rPr lang="en-US" sz="2400" dirty="0" smtClean="0"/>
              <a:t> </a:t>
            </a:r>
            <a:r>
              <a:rPr lang="en-US" sz="2400" dirty="0" err="1" smtClean="0"/>
              <a:t>od</a:t>
            </a:r>
            <a:r>
              <a:rPr lang="en-US" sz="2400" dirty="0" smtClean="0"/>
              <a:t> </a:t>
            </a:r>
            <a:r>
              <a:rPr lang="en-US" sz="2400" dirty="0" err="1" smtClean="0"/>
              <a:t>nepaměti</a:t>
            </a:r>
            <a:r>
              <a:rPr lang="en-US" sz="2400" dirty="0" smtClean="0"/>
              <a:t> </a:t>
            </a:r>
            <a:r>
              <a:rPr lang="en-US" sz="2400" dirty="0" err="1" smtClean="0"/>
              <a:t>lovili</a:t>
            </a:r>
            <a:r>
              <a:rPr lang="en-US" sz="2400" dirty="0" smtClean="0"/>
              <a:t> </a:t>
            </a:r>
            <a:r>
              <a:rPr lang="en-US" sz="2400" dirty="0" err="1" smtClean="0"/>
              <a:t>místní</a:t>
            </a:r>
            <a:r>
              <a:rPr lang="en-US" sz="2400" dirty="0" smtClean="0"/>
              <a:t> </a:t>
            </a:r>
            <a:r>
              <a:rPr lang="en-US" sz="2400" dirty="0" err="1" smtClean="0"/>
              <a:t>Indiáni</a:t>
            </a:r>
            <a:r>
              <a:rPr lang="en-US" sz="2400" dirty="0" smtClean="0"/>
              <a:t> </a:t>
            </a:r>
            <a:r>
              <a:rPr lang="en-US" sz="2400" dirty="0" err="1" smtClean="0"/>
              <a:t>ryby</a:t>
            </a:r>
            <a:endParaRPr sz="2400" dirty="0"/>
          </a:p>
        </p:txBody>
      </p:sp>
      <p:pic>
        <p:nvPicPr>
          <p:cNvPr id="137" name="Obrázek 13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4320" y="3612240"/>
            <a:ext cx="5526720" cy="3702960"/>
          </a:xfrm>
          <a:prstGeom prst="rect">
            <a:avLst/>
          </a:prstGeom>
        </p:spPr>
      </p:pic>
      <p:sp>
        <p:nvSpPr>
          <p:cNvPr id="138" name="TextShape 3"/>
          <p:cNvSpPr txBox="1"/>
          <p:nvPr/>
        </p:nvSpPr>
        <p:spPr>
          <a:xfrm>
            <a:off x="6035040" y="4451040"/>
            <a:ext cx="3749040" cy="4867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2800" dirty="0"/>
              <a:t>9) </a:t>
            </a:r>
            <a:r>
              <a:rPr lang="en-US" sz="2800" dirty="0" err="1"/>
              <a:t>Intikawan</a:t>
            </a:r>
            <a:r>
              <a:rPr lang="en-US" sz="2800" dirty="0"/>
              <a:t> </a:t>
            </a:r>
            <a:r>
              <a:rPr lang="en-US" sz="2800" dirty="0" err="1"/>
              <a:t>Amantani</a:t>
            </a:r>
            <a:endParaRPr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" grpId="0" build="p" advAuto="500"/>
      <p:bldP spid="1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extShape 1"/>
          <p:cNvSpPr txBox="1"/>
          <p:nvPr/>
        </p:nvSpPr>
        <p:spPr>
          <a:xfrm>
            <a:off x="503808" y="179437"/>
            <a:ext cx="9289032" cy="126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sz="2800" dirty="0" err="1">
                <a:solidFill>
                  <a:srgbClr val="000000"/>
                </a:solidFill>
                <a:latin typeface="Arial"/>
                <a:ea typeface="Droid Sans Fallback"/>
              </a:rPr>
              <a:t>Vyhledejte</a:t>
            </a:r>
            <a:r>
              <a:rPr lang="en-US" sz="28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/>
                <a:ea typeface="Droid Sans Fallback"/>
              </a:rPr>
              <a:t>na</a:t>
            </a:r>
            <a:r>
              <a:rPr lang="en-US" sz="28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Arial"/>
                <a:ea typeface="Droid Sans Fallback"/>
              </a:rPr>
              <a:t>mapě</a:t>
            </a:r>
            <a:r>
              <a:rPr lang="en-US" sz="2800" dirty="0">
                <a:solidFill>
                  <a:srgbClr val="000000"/>
                </a:solidFill>
                <a:latin typeface="Arial"/>
                <a:ea typeface="Droid Sans Fallback"/>
              </a:rPr>
              <a:t>:  </a:t>
            </a:r>
            <a:r>
              <a:rPr lang="en-US" sz="2800" dirty="0" err="1">
                <a:solidFill>
                  <a:srgbClr val="000000"/>
                </a:solidFill>
                <a:latin typeface="Arial"/>
                <a:ea typeface="Droid Sans Fallback"/>
              </a:rPr>
              <a:t>Huascarán</a:t>
            </a:r>
            <a:r>
              <a:rPr lang="en-US" sz="2800" dirty="0">
                <a:solidFill>
                  <a:srgbClr val="000000"/>
                </a:solidFill>
                <a:latin typeface="Arial"/>
                <a:ea typeface="Droid Sans Fallback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/>
                <a:ea typeface="Droid Sans Fallback"/>
              </a:rPr>
              <a:t>Napo,Ucayali</a:t>
            </a:r>
            <a:r>
              <a:rPr lang="en-US" sz="2800" dirty="0">
                <a:solidFill>
                  <a:srgbClr val="000000"/>
                </a:solidFill>
                <a:latin typeface="Arial"/>
                <a:ea typeface="Droid Sans Fallback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Arial"/>
                <a:ea typeface="Droid Sans Fallback"/>
              </a:rPr>
              <a:t>Maraňón</a:t>
            </a:r>
            <a:endParaRPr sz="2800" dirty="0"/>
          </a:p>
        </p:txBody>
      </p:sp>
      <p:pic>
        <p:nvPicPr>
          <p:cNvPr id="20482" name="Picture 2" descr="File:Uros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9792" y="3131765"/>
            <a:ext cx="6192688" cy="4118138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7056536" y="4067869"/>
            <a:ext cx="266429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V </a:t>
            </a:r>
            <a:r>
              <a:rPr lang="en-US" dirty="0" err="1" smtClean="0"/>
              <a:t>současné</a:t>
            </a:r>
            <a:r>
              <a:rPr lang="en-US" dirty="0" smtClean="0"/>
              <a:t> </a:t>
            </a:r>
            <a:r>
              <a:rPr lang="en-US" dirty="0" err="1" smtClean="0"/>
              <a:t>době</a:t>
            </a:r>
            <a:r>
              <a:rPr lang="en-US" dirty="0" smtClean="0"/>
              <a:t> se </a:t>
            </a:r>
            <a:r>
              <a:rPr lang="en-US" dirty="0" err="1" smtClean="0"/>
              <a:t>převážná</a:t>
            </a:r>
            <a:r>
              <a:rPr lang="en-US" dirty="0" smtClean="0"/>
              <a:t> </a:t>
            </a:r>
            <a:r>
              <a:rPr lang="en-US" dirty="0" err="1" smtClean="0"/>
              <a:t>část</a:t>
            </a:r>
            <a:r>
              <a:rPr lang="en-US" dirty="0" smtClean="0"/>
              <a:t> z </a:t>
            </a:r>
            <a:r>
              <a:rPr lang="en-US" dirty="0" err="1" smtClean="0"/>
              <a:t>asi</a:t>
            </a:r>
            <a:r>
              <a:rPr lang="en-US" dirty="0" smtClean="0"/>
              <a:t> 1200 </a:t>
            </a:r>
            <a:r>
              <a:rPr lang="en-US" dirty="0" err="1" smtClean="0"/>
              <a:t>obyvatel</a:t>
            </a:r>
            <a:r>
              <a:rPr lang="en-US" dirty="0" smtClean="0"/>
              <a:t> </a:t>
            </a:r>
            <a:r>
              <a:rPr lang="en-US" dirty="0" err="1" smtClean="0"/>
              <a:t>žijících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cs-CZ" dirty="0" smtClean="0"/>
              <a:t> </a:t>
            </a:r>
            <a:r>
              <a:rPr lang="en-US" dirty="0" err="1" smtClean="0"/>
              <a:t>ostrovech</a:t>
            </a:r>
            <a:r>
              <a:rPr lang="en-US" dirty="0" smtClean="0"/>
              <a:t> </a:t>
            </a:r>
            <a:r>
              <a:rPr lang="en-US" dirty="0" err="1" smtClean="0"/>
              <a:t>živí</a:t>
            </a:r>
            <a:r>
              <a:rPr lang="en-US" dirty="0" smtClean="0"/>
              <a:t> </a:t>
            </a:r>
            <a:r>
              <a:rPr lang="en-US" dirty="0" err="1" smtClean="0"/>
              <a:t>turismem</a:t>
            </a:r>
            <a:r>
              <a:rPr lang="en-US" dirty="0" smtClean="0"/>
              <a:t> a </a:t>
            </a:r>
            <a:r>
              <a:rPr lang="en-US" dirty="0" err="1" smtClean="0"/>
              <a:t>prodejem</a:t>
            </a:r>
            <a:r>
              <a:rPr lang="en-US" dirty="0" smtClean="0"/>
              <a:t> </a:t>
            </a:r>
            <a:r>
              <a:rPr lang="en-US" dirty="0" err="1" smtClean="0"/>
              <a:t>ručně</a:t>
            </a:r>
            <a:r>
              <a:rPr lang="en-US" dirty="0" smtClean="0"/>
              <a:t> </a:t>
            </a:r>
            <a:r>
              <a:rPr lang="en-US" dirty="0" err="1" smtClean="0"/>
              <a:t>vyráběných</a:t>
            </a:r>
            <a:r>
              <a:rPr lang="en-US" dirty="0" smtClean="0"/>
              <a:t> </a:t>
            </a:r>
            <a:r>
              <a:rPr lang="en-US" dirty="0" err="1" smtClean="0"/>
              <a:t>předmětů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7" name="Obdélník 6"/>
          <p:cNvSpPr/>
          <p:nvPr/>
        </p:nvSpPr>
        <p:spPr>
          <a:xfrm>
            <a:off x="6480472" y="1475581"/>
            <a:ext cx="32403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Jejich</a:t>
            </a:r>
            <a:r>
              <a:rPr lang="en-US" dirty="0" smtClean="0"/>
              <a:t> </a:t>
            </a:r>
            <a:r>
              <a:rPr lang="en-US" dirty="0" err="1" smtClean="0"/>
              <a:t>tradiční</a:t>
            </a:r>
            <a:r>
              <a:rPr lang="en-US" dirty="0" smtClean="0"/>
              <a:t> </a:t>
            </a:r>
            <a:r>
              <a:rPr lang="en-US" dirty="0" err="1" smtClean="0"/>
              <a:t>obživou</a:t>
            </a:r>
            <a:r>
              <a:rPr lang="en-US" dirty="0" smtClean="0"/>
              <a:t> je </a:t>
            </a:r>
            <a:r>
              <a:rPr lang="en-US" dirty="0" err="1" smtClean="0"/>
              <a:t>pěstování</a:t>
            </a:r>
            <a:r>
              <a:rPr lang="en-US" dirty="0" smtClean="0"/>
              <a:t> </a:t>
            </a:r>
            <a:r>
              <a:rPr lang="en-US" dirty="0" err="1" smtClean="0"/>
              <a:t>brambor</a:t>
            </a:r>
            <a:r>
              <a:rPr lang="en-US" dirty="0" smtClean="0"/>
              <a:t>, </a:t>
            </a:r>
            <a:r>
              <a:rPr lang="en-US" dirty="0" err="1" smtClean="0"/>
              <a:t>rybaření</a:t>
            </a:r>
            <a:r>
              <a:rPr lang="en-US" dirty="0" smtClean="0"/>
              <a:t> a </a:t>
            </a:r>
            <a:r>
              <a:rPr lang="en-US" dirty="0" err="1" smtClean="0"/>
              <a:t>lov</a:t>
            </a:r>
            <a:r>
              <a:rPr lang="en-US" dirty="0" smtClean="0"/>
              <a:t> </a:t>
            </a:r>
            <a:r>
              <a:rPr lang="en-US" dirty="0" err="1" smtClean="0"/>
              <a:t>ptáků</a:t>
            </a:r>
            <a:endParaRPr lang="cs-CZ" dirty="0" smtClean="0"/>
          </a:p>
          <a:p>
            <a:r>
              <a:rPr lang="en-US" dirty="0" smtClean="0"/>
              <a:t> </a:t>
            </a:r>
            <a:r>
              <a:rPr lang="en-US" dirty="0" err="1" smtClean="0"/>
              <a:t>žijících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jezeře</a:t>
            </a:r>
            <a:r>
              <a:rPr lang="en-US" dirty="0" smtClean="0"/>
              <a:t> a </a:t>
            </a:r>
            <a:r>
              <a:rPr lang="en-US" dirty="0" err="1" smtClean="0"/>
              <a:t>jeho</a:t>
            </a:r>
            <a:r>
              <a:rPr lang="en-US" dirty="0" smtClean="0"/>
              <a:t> </a:t>
            </a:r>
            <a:r>
              <a:rPr lang="en-US" dirty="0" err="1" smtClean="0"/>
              <a:t>březích</a:t>
            </a:r>
            <a:r>
              <a:rPr lang="en-US" dirty="0" smtClean="0"/>
              <a:t>.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47824" y="1547589"/>
            <a:ext cx="503872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 smtClean="0"/>
              <a:t>Víte</a:t>
            </a:r>
            <a:r>
              <a:rPr lang="en-US" dirty="0" smtClean="0"/>
              <a:t>, </a:t>
            </a:r>
            <a:r>
              <a:rPr lang="en-US" dirty="0" err="1" smtClean="0"/>
              <a:t>že</a:t>
            </a:r>
            <a:r>
              <a:rPr lang="en-US" dirty="0" smtClean="0"/>
              <a:t>: </a:t>
            </a:r>
            <a:r>
              <a:rPr lang="en-US" dirty="0" err="1" smtClean="0"/>
              <a:t>indiánští</a:t>
            </a:r>
            <a:r>
              <a:rPr lang="en-US" dirty="0" smtClean="0"/>
              <a:t> </a:t>
            </a:r>
            <a:r>
              <a:rPr lang="en-US" dirty="0" err="1" smtClean="0"/>
              <a:t>Uruové</a:t>
            </a:r>
            <a:r>
              <a:rPr lang="en-US" dirty="0" smtClean="0"/>
              <a:t> </a:t>
            </a:r>
            <a:r>
              <a:rPr lang="en-US" dirty="0" err="1" smtClean="0"/>
              <a:t>žijí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jezeře</a:t>
            </a:r>
            <a:r>
              <a:rPr lang="en-US" dirty="0" smtClean="0"/>
              <a:t> v </a:t>
            </a:r>
            <a:r>
              <a:rPr lang="en-US" dirty="0" err="1" smtClean="0"/>
              <a:t>obydlích</a:t>
            </a:r>
            <a:r>
              <a:rPr lang="en-US" dirty="0" smtClean="0"/>
              <a:t> </a:t>
            </a:r>
            <a:r>
              <a:rPr lang="en-US" dirty="0" err="1" smtClean="0"/>
              <a:t>postavených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několika</a:t>
            </a:r>
            <a:r>
              <a:rPr lang="en-US" dirty="0" smtClean="0"/>
              <a:t> </a:t>
            </a:r>
            <a:r>
              <a:rPr lang="en-US" dirty="0" err="1" smtClean="0"/>
              <a:t>desítkách</a:t>
            </a:r>
            <a:r>
              <a:rPr lang="en-US" dirty="0" smtClean="0"/>
              <a:t> </a:t>
            </a:r>
            <a:r>
              <a:rPr lang="en-US" dirty="0" err="1" smtClean="0"/>
              <a:t>umělých</a:t>
            </a:r>
            <a:r>
              <a:rPr lang="en-US" dirty="0" smtClean="0"/>
              <a:t> „</a:t>
            </a:r>
            <a:r>
              <a:rPr lang="en-US" dirty="0" err="1" smtClean="0"/>
              <a:t>rákosových</a:t>
            </a:r>
            <a:r>
              <a:rPr lang="en-US" dirty="0" smtClean="0"/>
              <a:t>“ </a:t>
            </a:r>
            <a:r>
              <a:rPr lang="en-US" dirty="0" err="1" smtClean="0"/>
              <a:t>ostrůvků</a:t>
            </a:r>
            <a:r>
              <a:rPr lang="en-US" dirty="0" smtClean="0"/>
              <a:t> z </a:t>
            </a:r>
            <a:r>
              <a:rPr lang="en-US" dirty="0" err="1" smtClean="0"/>
              <a:t>rostliny</a:t>
            </a:r>
            <a:r>
              <a:rPr lang="en-US" dirty="0" smtClean="0"/>
              <a:t> </a:t>
            </a:r>
            <a:r>
              <a:rPr lang="en-US" dirty="0" err="1" smtClean="0"/>
              <a:t>totora</a:t>
            </a:r>
            <a:r>
              <a:rPr lang="en-US" dirty="0" smtClean="0"/>
              <a:t> (</a:t>
            </a:r>
            <a:r>
              <a:rPr lang="en-US" dirty="0" err="1" smtClean="0"/>
              <a:t>botanicky</a:t>
            </a:r>
            <a:r>
              <a:rPr lang="en-US" dirty="0" smtClean="0"/>
              <a:t> </a:t>
            </a:r>
            <a:r>
              <a:rPr lang="en-US" dirty="0" err="1" smtClean="0"/>
              <a:t>skřípinec</a:t>
            </a:r>
            <a:r>
              <a:rPr lang="en-US" dirty="0" smtClean="0"/>
              <a:t>)?</a:t>
            </a:r>
            <a:endParaRPr lang="cs-CZ" dirty="0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6624488" y="6876181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(d)</a:t>
            </a:r>
            <a:endParaRPr lang="cs-CZ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sz="4400" b="1" dirty="0" err="1"/>
              <a:t>Podnebí</a:t>
            </a:r>
            <a:endParaRPr sz="4400" dirty="0"/>
          </a:p>
        </p:txBody>
      </p:sp>
      <p:sp>
        <p:nvSpPr>
          <p:cNvPr id="144" name="TextShape 3"/>
          <p:cNvSpPr txBox="1"/>
          <p:nvPr/>
        </p:nvSpPr>
        <p:spPr>
          <a:xfrm>
            <a:off x="3096096" y="3779837"/>
            <a:ext cx="4032448" cy="4867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2800" dirty="0" err="1">
                <a:solidFill>
                  <a:schemeClr val="accent6">
                    <a:lumMod val="75000"/>
                  </a:schemeClr>
                </a:solidFill>
                <a:latin typeface="Arial"/>
                <a:ea typeface="Droid Sans Fallback"/>
              </a:rPr>
              <a:t>Humboldtův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  <a:latin typeface="Arial"/>
                <a:ea typeface="Droid Sans Fallback"/>
              </a:rPr>
              <a:t> proud</a:t>
            </a:r>
            <a:endParaRPr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5" name="TextShape 4"/>
          <p:cNvSpPr txBox="1"/>
          <p:nvPr/>
        </p:nvSpPr>
        <p:spPr>
          <a:xfrm>
            <a:off x="1367904" y="4499917"/>
            <a:ext cx="7200800" cy="936104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2000" dirty="0" err="1"/>
              <a:t>Tento</a:t>
            </a:r>
            <a:r>
              <a:rPr lang="en-US" sz="2000" dirty="0"/>
              <a:t> </a:t>
            </a:r>
            <a:r>
              <a:rPr lang="en-US" sz="2000" dirty="0" err="1"/>
              <a:t>studený</a:t>
            </a:r>
            <a:r>
              <a:rPr lang="en-US" sz="2000" dirty="0"/>
              <a:t> </a:t>
            </a:r>
            <a:r>
              <a:rPr lang="en-US" sz="2000" dirty="0" err="1"/>
              <a:t>oceánský</a:t>
            </a:r>
            <a:r>
              <a:rPr lang="en-US" sz="2000" dirty="0"/>
              <a:t> proud </a:t>
            </a:r>
            <a:r>
              <a:rPr lang="en-US" sz="2000" dirty="0" err="1"/>
              <a:t>zabraňuje</a:t>
            </a:r>
            <a:r>
              <a:rPr lang="en-US" sz="2000" dirty="0"/>
              <a:t> </a:t>
            </a:r>
            <a:r>
              <a:rPr lang="en-US" sz="2000" dirty="0" err="1"/>
              <a:t>pronikání</a:t>
            </a:r>
            <a:r>
              <a:rPr lang="en-US" sz="2000" dirty="0"/>
              <a:t> </a:t>
            </a:r>
            <a:r>
              <a:rPr lang="en-US" sz="2000" dirty="0" err="1"/>
              <a:t>vlhkých</a:t>
            </a:r>
            <a:r>
              <a:rPr lang="en-US" sz="2000" dirty="0"/>
              <a:t> </a:t>
            </a:r>
            <a:endParaRPr lang="cs-CZ" sz="2000" dirty="0" smtClean="0"/>
          </a:p>
          <a:p>
            <a:r>
              <a:rPr lang="en-US" sz="2000" dirty="0" err="1" smtClean="0"/>
              <a:t>tropických</a:t>
            </a:r>
            <a:r>
              <a:rPr lang="en-US" sz="2000" dirty="0" smtClean="0"/>
              <a:t> </a:t>
            </a:r>
            <a:r>
              <a:rPr lang="en-US" sz="2000" dirty="0" err="1"/>
              <a:t>vzduchových</a:t>
            </a:r>
            <a:r>
              <a:rPr lang="en-US" sz="2000" dirty="0"/>
              <a:t> </a:t>
            </a:r>
            <a:r>
              <a:rPr lang="en-US" sz="2000" dirty="0" err="1"/>
              <a:t>mas</a:t>
            </a:r>
            <a:r>
              <a:rPr lang="en-US" sz="2000" dirty="0"/>
              <a:t> </a:t>
            </a:r>
            <a:r>
              <a:rPr lang="en-US" sz="2000" dirty="0" err="1"/>
              <a:t>od</a:t>
            </a:r>
            <a:r>
              <a:rPr lang="en-US" sz="2000" dirty="0"/>
              <a:t> </a:t>
            </a:r>
            <a:r>
              <a:rPr lang="en-US" sz="2000" dirty="0" err="1"/>
              <a:t>Tichého</a:t>
            </a:r>
            <a:r>
              <a:rPr lang="en-US" sz="2000" dirty="0"/>
              <a:t> </a:t>
            </a:r>
            <a:r>
              <a:rPr lang="en-US" sz="2000" dirty="0" err="1"/>
              <a:t>oceánu</a:t>
            </a:r>
            <a:r>
              <a:rPr lang="en-US" sz="2000" dirty="0" smtClean="0"/>
              <a:t>.</a:t>
            </a:r>
            <a:endParaRPr sz="2000" dirty="0"/>
          </a:p>
        </p:txBody>
      </p:sp>
      <p:sp>
        <p:nvSpPr>
          <p:cNvPr id="146" name="TextShape 5"/>
          <p:cNvSpPr txBox="1"/>
          <p:nvPr/>
        </p:nvSpPr>
        <p:spPr>
          <a:xfrm>
            <a:off x="6336456" y="6012085"/>
            <a:ext cx="1368152" cy="4867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2800" dirty="0">
                <a:solidFill>
                  <a:schemeClr val="accent6">
                    <a:lumMod val="75000"/>
                  </a:schemeClr>
                </a:solidFill>
                <a:latin typeface="Arial"/>
                <a:ea typeface="Droid Sans Fallback"/>
              </a:rPr>
              <a:t>El Niño</a:t>
            </a:r>
            <a:endParaRPr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75816" y="5796061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 smtClean="0"/>
              <a:t>Víte</a:t>
            </a:r>
            <a:r>
              <a:rPr lang="en-US" dirty="0" smtClean="0"/>
              <a:t>, </a:t>
            </a:r>
            <a:r>
              <a:rPr lang="en-US" dirty="0" err="1" smtClean="0"/>
              <a:t>jak</a:t>
            </a:r>
            <a:r>
              <a:rPr lang="en-US" dirty="0" smtClean="0"/>
              <a:t> se </a:t>
            </a:r>
            <a:r>
              <a:rPr lang="en-US" dirty="0" err="1" smtClean="0"/>
              <a:t>nazývá</a:t>
            </a:r>
            <a:r>
              <a:rPr lang="en-US" dirty="0" smtClean="0"/>
              <a:t> </a:t>
            </a:r>
            <a:r>
              <a:rPr lang="en-US" dirty="0" err="1" smtClean="0"/>
              <a:t>jev</a:t>
            </a:r>
            <a:r>
              <a:rPr lang="en-US" dirty="0" smtClean="0"/>
              <a:t> </a:t>
            </a:r>
            <a:r>
              <a:rPr lang="en-US" dirty="0" err="1" smtClean="0"/>
              <a:t>ovlivňující</a:t>
            </a:r>
            <a:r>
              <a:rPr lang="en-US" dirty="0" smtClean="0"/>
              <a:t> </a:t>
            </a:r>
            <a:r>
              <a:rPr lang="en-US" dirty="0" err="1" smtClean="0"/>
              <a:t>severní</a:t>
            </a:r>
            <a:r>
              <a:rPr lang="en-US" dirty="0" smtClean="0"/>
              <a:t> </a:t>
            </a:r>
            <a:r>
              <a:rPr lang="en-US" dirty="0" err="1" smtClean="0"/>
              <a:t>pobřeží</a:t>
            </a:r>
            <a:r>
              <a:rPr lang="en-US" dirty="0" smtClean="0"/>
              <a:t> Peru</a:t>
            </a:r>
            <a:r>
              <a:rPr lang="cs-CZ" dirty="0" smtClean="0"/>
              <a:t> </a:t>
            </a:r>
            <a:r>
              <a:rPr lang="en-US" dirty="0" smtClean="0"/>
              <a:t>v </a:t>
            </a:r>
            <a:r>
              <a:rPr lang="en-US" dirty="0" err="1" smtClean="0"/>
              <a:t>periodě</a:t>
            </a:r>
            <a:r>
              <a:rPr lang="en-US" dirty="0" smtClean="0"/>
              <a:t> 4-6let? </a:t>
            </a:r>
            <a:r>
              <a:rPr lang="en-US" dirty="0" err="1" smtClean="0"/>
              <a:t>Díky</a:t>
            </a:r>
            <a:r>
              <a:rPr lang="en-US" dirty="0" smtClean="0"/>
              <a:t> </a:t>
            </a:r>
            <a:r>
              <a:rPr lang="en-US" dirty="0" err="1" smtClean="0"/>
              <a:t>jeho</a:t>
            </a:r>
            <a:r>
              <a:rPr lang="en-US" dirty="0" smtClean="0"/>
              <a:t> </a:t>
            </a:r>
            <a:r>
              <a:rPr lang="en-US" dirty="0" err="1" smtClean="0"/>
              <a:t>vlivu</a:t>
            </a:r>
            <a:r>
              <a:rPr lang="en-US" dirty="0" smtClean="0"/>
              <a:t> se </a:t>
            </a:r>
            <a:r>
              <a:rPr lang="en-US" dirty="0" err="1" smtClean="0"/>
              <a:t>objevují</a:t>
            </a:r>
            <a:r>
              <a:rPr lang="en-US" dirty="0" smtClean="0"/>
              <a:t>  </a:t>
            </a:r>
            <a:r>
              <a:rPr lang="en-US" dirty="0" err="1" smtClean="0"/>
              <a:t>období</a:t>
            </a:r>
            <a:r>
              <a:rPr lang="en-US" dirty="0" smtClean="0"/>
              <a:t> </a:t>
            </a:r>
            <a:r>
              <a:rPr lang="en-US" dirty="0" err="1" smtClean="0"/>
              <a:t>horká</a:t>
            </a:r>
            <a:r>
              <a:rPr lang="en-US" dirty="0" smtClean="0"/>
              <a:t> a </a:t>
            </a:r>
            <a:r>
              <a:rPr lang="en-US" dirty="0" err="1" smtClean="0"/>
              <a:t>vlhká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9" name="Obdélník 8"/>
          <p:cNvSpPr/>
          <p:nvPr/>
        </p:nvSpPr>
        <p:spPr>
          <a:xfrm>
            <a:off x="719832" y="1403573"/>
            <a:ext cx="74888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Podnebí And je vysokohorské a rozdílné podle nadmořské výšky: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na západ od And- málo srážek</a:t>
            </a:r>
          </a:p>
          <a:p>
            <a:endParaRPr lang="cs-CZ" dirty="0" smtClean="0"/>
          </a:p>
          <a:p>
            <a:r>
              <a:rPr lang="cs-CZ" dirty="0" smtClean="0"/>
              <a:t>na jihu- suché pouštní oblasti</a:t>
            </a:r>
          </a:p>
          <a:p>
            <a:endParaRPr lang="cs-CZ" dirty="0" smtClean="0"/>
          </a:p>
          <a:p>
            <a:r>
              <a:rPr lang="cs-CZ" dirty="0" smtClean="0"/>
              <a:t>nížiny – srážky přes 3000mm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392240" y="2267669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 smtClean="0"/>
              <a:t>Víte</a:t>
            </a:r>
            <a:r>
              <a:rPr lang="en-US" dirty="0" smtClean="0"/>
              <a:t>, </a:t>
            </a:r>
            <a:r>
              <a:rPr lang="en-US" dirty="0" err="1" smtClean="0"/>
              <a:t>jak</a:t>
            </a:r>
            <a:r>
              <a:rPr lang="en-US" dirty="0" smtClean="0"/>
              <a:t> se </a:t>
            </a:r>
            <a:r>
              <a:rPr lang="en-US" dirty="0" err="1" smtClean="0"/>
              <a:t>nazývá</a:t>
            </a:r>
            <a:r>
              <a:rPr lang="en-US" dirty="0" smtClean="0"/>
              <a:t> </a:t>
            </a:r>
            <a:r>
              <a:rPr lang="en-US" dirty="0" err="1" smtClean="0"/>
              <a:t>oceánský</a:t>
            </a:r>
            <a:r>
              <a:rPr lang="en-US" dirty="0" smtClean="0"/>
              <a:t> proud, </a:t>
            </a:r>
            <a:r>
              <a:rPr lang="en-US" dirty="0" err="1" smtClean="0"/>
              <a:t>který</a:t>
            </a:r>
            <a:r>
              <a:rPr lang="en-US" dirty="0" smtClean="0"/>
              <a:t> </a:t>
            </a:r>
            <a:r>
              <a:rPr lang="en-US" dirty="0" err="1" smtClean="0"/>
              <a:t>ovlivňuje</a:t>
            </a:r>
            <a:r>
              <a:rPr lang="en-US" dirty="0" smtClean="0"/>
              <a:t> </a:t>
            </a:r>
            <a:r>
              <a:rPr lang="en-US" dirty="0" err="1" smtClean="0"/>
              <a:t>pobřeží</a:t>
            </a:r>
            <a:r>
              <a:rPr lang="en-US" dirty="0" smtClean="0"/>
              <a:t> Peru?</a:t>
            </a:r>
            <a:endParaRPr lang="en-US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900" decel="100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" grpId="0"/>
      <p:bldP spid="145" grpId="0"/>
      <p:bldP spid="146" grpId="0"/>
      <p:bldP spid="8" grpId="0"/>
      <p:bldP spid="9" grpId="0" build="p" advAuto="50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sz="4400" b="1" dirty="0" err="1" smtClean="0">
                <a:solidFill>
                  <a:srgbClr val="000000"/>
                </a:solidFill>
                <a:latin typeface="Arial"/>
                <a:ea typeface="Droid Sans Fallback"/>
              </a:rPr>
              <a:t>Hospodářství</a:t>
            </a:r>
            <a:endParaRPr dirty="0"/>
          </a:p>
        </p:txBody>
      </p:sp>
      <p:sp>
        <p:nvSpPr>
          <p:cNvPr id="150" name="TextShape 2"/>
          <p:cNvSpPr txBox="1"/>
          <p:nvPr/>
        </p:nvSpPr>
        <p:spPr>
          <a:xfrm>
            <a:off x="504000" y="1769040"/>
            <a:ext cx="8870040" cy="43844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4" name="TextShape 1"/>
          <p:cNvSpPr txBox="1"/>
          <p:nvPr/>
        </p:nvSpPr>
        <p:spPr>
          <a:xfrm>
            <a:off x="215776" y="1691605"/>
            <a:ext cx="8870040" cy="864096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cs-CZ" sz="2400" b="1" dirty="0" err="1" smtClean="0"/>
              <a:t>N</a:t>
            </a:r>
            <a:r>
              <a:rPr lang="en-US" sz="2400" b="1" dirty="0" err="1" smtClean="0"/>
              <a:t>erostné</a:t>
            </a:r>
            <a:r>
              <a:rPr lang="en-US" sz="2400" b="1" dirty="0" smtClean="0"/>
              <a:t> </a:t>
            </a:r>
            <a:r>
              <a:rPr lang="en-US" sz="2400" b="1" dirty="0" err="1"/>
              <a:t>suroviny</a:t>
            </a:r>
            <a:r>
              <a:rPr lang="en-US" sz="2400" b="1" dirty="0"/>
              <a:t>:</a:t>
            </a:r>
            <a:r>
              <a:rPr lang="en-US" sz="2400" dirty="0"/>
              <a:t> </a:t>
            </a:r>
            <a:r>
              <a:rPr lang="en-US" sz="2400" dirty="0" err="1"/>
              <a:t>bohatá</a:t>
            </a:r>
            <a:r>
              <a:rPr lang="en-US" sz="2400" dirty="0"/>
              <a:t> </a:t>
            </a:r>
            <a:r>
              <a:rPr lang="en-US" sz="2400" dirty="0" err="1"/>
              <a:t>naleziště</a:t>
            </a:r>
            <a:r>
              <a:rPr lang="en-US" sz="2400" dirty="0"/>
              <a:t> </a:t>
            </a:r>
            <a:r>
              <a:rPr lang="en-US" sz="2400" dirty="0" err="1"/>
              <a:t>zejména</a:t>
            </a:r>
            <a:r>
              <a:rPr lang="en-US" sz="2400" dirty="0"/>
              <a:t> </a:t>
            </a:r>
            <a:r>
              <a:rPr lang="en-US" sz="2400" dirty="0" err="1"/>
              <a:t>mědi</a:t>
            </a:r>
            <a:r>
              <a:rPr lang="en-US" sz="2400" dirty="0"/>
              <a:t>, </a:t>
            </a:r>
            <a:r>
              <a:rPr lang="en-US" sz="2400" dirty="0" err="1"/>
              <a:t>stříbra</a:t>
            </a:r>
            <a:r>
              <a:rPr lang="en-US" sz="2400" dirty="0"/>
              <a:t>, </a:t>
            </a:r>
            <a:r>
              <a:rPr lang="en-US" sz="2400" dirty="0" err="1"/>
              <a:t>železa</a:t>
            </a:r>
            <a:r>
              <a:rPr lang="en-US" sz="2400" dirty="0"/>
              <a:t> </a:t>
            </a:r>
            <a:endParaRPr lang="cs-CZ" sz="2400" dirty="0" smtClean="0"/>
          </a:p>
          <a:p>
            <a:r>
              <a:rPr lang="en-US" sz="2400" dirty="0" smtClean="0"/>
              <a:t>a </a:t>
            </a:r>
            <a:r>
              <a:rPr lang="en-US" sz="2400" dirty="0" err="1"/>
              <a:t>zlata</a:t>
            </a:r>
            <a:r>
              <a:rPr lang="en-US" sz="2400" dirty="0"/>
              <a:t> a </a:t>
            </a:r>
            <a:r>
              <a:rPr lang="en-US" sz="2400" dirty="0" err="1"/>
              <a:t>také</a:t>
            </a:r>
            <a:r>
              <a:rPr lang="en-US" sz="2400" dirty="0"/>
              <a:t> ropy a </a:t>
            </a:r>
            <a:r>
              <a:rPr lang="en-US" sz="2400" dirty="0" err="1"/>
              <a:t>uhlí</a:t>
            </a:r>
            <a:r>
              <a:rPr lang="en-US" sz="2400" dirty="0"/>
              <a:t>. </a:t>
            </a:r>
            <a:endParaRPr lang="cs-CZ" sz="2400" dirty="0" smtClean="0"/>
          </a:p>
          <a:p>
            <a:endParaRPr lang="cs-CZ" sz="2400" dirty="0" smtClean="0"/>
          </a:p>
          <a:p>
            <a:endParaRPr dirty="0"/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08464" y="2411685"/>
            <a:ext cx="2743200" cy="3595320"/>
          </a:xfrm>
          <a:prstGeom prst="rect">
            <a:avLst/>
          </a:prstGeom>
        </p:spPr>
      </p:pic>
      <p:sp>
        <p:nvSpPr>
          <p:cNvPr id="6" name="TextShape 2"/>
          <p:cNvSpPr txBox="1"/>
          <p:nvPr/>
        </p:nvSpPr>
        <p:spPr>
          <a:xfrm>
            <a:off x="6840512" y="6084093"/>
            <a:ext cx="256032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/>
              <a:t>11) </a:t>
            </a:r>
            <a:r>
              <a:rPr lang="en-US" dirty="0" err="1"/>
              <a:t>Zlatý</a:t>
            </a:r>
            <a:r>
              <a:rPr lang="en-US" dirty="0"/>
              <a:t> ingot</a:t>
            </a:r>
            <a:endParaRPr dirty="0"/>
          </a:p>
        </p:txBody>
      </p:sp>
      <p:sp>
        <p:nvSpPr>
          <p:cNvPr id="7" name="Obdélník 6"/>
          <p:cNvSpPr/>
          <p:nvPr/>
        </p:nvSpPr>
        <p:spPr>
          <a:xfrm>
            <a:off x="287784" y="3275781"/>
            <a:ext cx="5832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/>
              <a:t>Víte</a:t>
            </a:r>
            <a:r>
              <a:rPr lang="en-US" sz="2000" dirty="0" smtClean="0"/>
              <a:t>, </a:t>
            </a:r>
            <a:r>
              <a:rPr lang="en-US" sz="2000" dirty="0" err="1" smtClean="0"/>
              <a:t>že</a:t>
            </a:r>
            <a:r>
              <a:rPr lang="en-US" sz="2000" dirty="0" smtClean="0"/>
              <a:t>: Peru je </a:t>
            </a:r>
            <a:r>
              <a:rPr lang="en-US" sz="2000" dirty="0" err="1" smtClean="0"/>
              <a:t>druhé</a:t>
            </a:r>
            <a:r>
              <a:rPr lang="en-US" sz="2000" dirty="0" smtClean="0"/>
              <a:t> </a:t>
            </a:r>
            <a:r>
              <a:rPr lang="en-US" sz="2000" dirty="0" err="1" smtClean="0"/>
              <a:t>na</a:t>
            </a:r>
            <a:r>
              <a:rPr lang="en-US" sz="2000" dirty="0" smtClean="0"/>
              <a:t> </a:t>
            </a:r>
            <a:r>
              <a:rPr lang="en-US" sz="2000" dirty="0" err="1" smtClean="0"/>
              <a:t>světě</a:t>
            </a:r>
            <a:r>
              <a:rPr lang="en-US" sz="2000" dirty="0" smtClean="0"/>
              <a:t> v </a:t>
            </a:r>
            <a:r>
              <a:rPr lang="en-US" sz="2000" dirty="0" err="1" smtClean="0"/>
              <a:t>produkci</a:t>
            </a:r>
            <a:r>
              <a:rPr lang="en-US" sz="2000" dirty="0" smtClean="0"/>
              <a:t> </a:t>
            </a:r>
            <a:r>
              <a:rPr lang="en-US" sz="2000" dirty="0" err="1" smtClean="0"/>
              <a:t>stříbra</a:t>
            </a:r>
            <a:r>
              <a:rPr lang="en-US" sz="2000" dirty="0" smtClean="0"/>
              <a:t> a </a:t>
            </a:r>
            <a:r>
              <a:rPr lang="en-US" sz="2000" dirty="0" err="1" smtClean="0"/>
              <a:t>páté</a:t>
            </a:r>
            <a:r>
              <a:rPr lang="en-US" sz="2000" dirty="0" smtClean="0"/>
              <a:t> </a:t>
            </a:r>
            <a:r>
              <a:rPr lang="en-US" sz="2000" dirty="0" err="1" smtClean="0"/>
              <a:t>na</a:t>
            </a:r>
            <a:r>
              <a:rPr lang="en-US" sz="2000" dirty="0" smtClean="0"/>
              <a:t> </a:t>
            </a:r>
            <a:r>
              <a:rPr lang="en-US" sz="2000" dirty="0" err="1" smtClean="0"/>
              <a:t>světě</a:t>
            </a:r>
            <a:r>
              <a:rPr lang="en-US" sz="2000" dirty="0" smtClean="0"/>
              <a:t> v</a:t>
            </a:r>
            <a:r>
              <a:rPr lang="cs-CZ" sz="2000" dirty="0" smtClean="0"/>
              <a:t> </a:t>
            </a:r>
            <a:r>
              <a:rPr lang="en-US" sz="2000" dirty="0" err="1" smtClean="0"/>
              <a:t>produkci</a:t>
            </a:r>
            <a:r>
              <a:rPr lang="en-US" sz="2000" dirty="0" smtClean="0"/>
              <a:t> </a:t>
            </a:r>
            <a:r>
              <a:rPr lang="en-US" sz="2000" dirty="0" err="1" smtClean="0"/>
              <a:t>zlata</a:t>
            </a:r>
            <a:r>
              <a:rPr lang="en-US" sz="2000" dirty="0" smtClean="0"/>
              <a:t>?</a:t>
            </a:r>
            <a:endParaRPr lang="cs-CZ" sz="20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503808" y="4571925"/>
            <a:ext cx="54723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Víte,že</a:t>
            </a:r>
            <a:r>
              <a:rPr lang="en-US" dirty="0" smtClean="0"/>
              <a:t> : v </a:t>
            </a:r>
            <a:r>
              <a:rPr lang="en-US" dirty="0" err="1" smtClean="0"/>
              <a:t>Latinské</a:t>
            </a:r>
            <a:r>
              <a:rPr lang="en-US" dirty="0" smtClean="0"/>
              <a:t> </a:t>
            </a:r>
            <a:r>
              <a:rPr lang="en-US" dirty="0" err="1" smtClean="0"/>
              <a:t>Americe</a:t>
            </a:r>
            <a:r>
              <a:rPr lang="en-US" dirty="0" smtClean="0"/>
              <a:t> je Peru </a:t>
            </a:r>
            <a:r>
              <a:rPr lang="en-US" dirty="0" err="1" smtClean="0"/>
              <a:t>první</a:t>
            </a:r>
            <a:r>
              <a:rPr lang="en-US" dirty="0" smtClean="0"/>
              <a:t> v </a:t>
            </a:r>
            <a:r>
              <a:rPr lang="en-US" dirty="0" err="1" smtClean="0"/>
              <a:t>produkci</a:t>
            </a:r>
            <a:r>
              <a:rPr lang="en-US" dirty="0" smtClean="0"/>
              <a:t> </a:t>
            </a:r>
            <a:r>
              <a:rPr lang="en-US" dirty="0" err="1" smtClean="0"/>
              <a:t>olova</a:t>
            </a:r>
            <a:r>
              <a:rPr lang="en-US" dirty="0" smtClean="0"/>
              <a:t> a </a:t>
            </a:r>
            <a:r>
              <a:rPr lang="en-US" dirty="0" err="1" smtClean="0"/>
              <a:t>druhé</a:t>
            </a:r>
            <a:r>
              <a:rPr lang="en-US" dirty="0" smtClean="0"/>
              <a:t>, co se </a:t>
            </a:r>
            <a:r>
              <a:rPr lang="en-US" dirty="0" err="1" smtClean="0"/>
              <a:t>týče</a:t>
            </a:r>
            <a:r>
              <a:rPr lang="en-US" dirty="0" smtClean="0"/>
              <a:t> </a:t>
            </a:r>
            <a:r>
              <a:rPr lang="en-US" dirty="0" err="1" smtClean="0"/>
              <a:t>mědi</a:t>
            </a:r>
            <a:r>
              <a:rPr lang="en-US" dirty="0" smtClean="0"/>
              <a:t>?</a:t>
            </a:r>
            <a:endParaRPr lang="cs-CZ" dirty="0" smtClean="0"/>
          </a:p>
          <a:p>
            <a:endParaRPr lang="en-US" dirty="0" smtClean="0"/>
          </a:p>
          <a:p>
            <a:r>
              <a:rPr lang="en-US" dirty="0" err="1" smtClean="0"/>
              <a:t>Marcona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jižním</a:t>
            </a:r>
            <a:r>
              <a:rPr lang="en-US" dirty="0" smtClean="0"/>
              <a:t> </a:t>
            </a:r>
            <a:r>
              <a:rPr lang="en-US" dirty="0" err="1" smtClean="0"/>
              <a:t>pobřeží</a:t>
            </a:r>
            <a:r>
              <a:rPr lang="en-US" dirty="0" smtClean="0"/>
              <a:t>= </a:t>
            </a:r>
            <a:r>
              <a:rPr lang="en-US" dirty="0" err="1" smtClean="0"/>
              <a:t>těžba</a:t>
            </a:r>
            <a:r>
              <a:rPr lang="en-US" dirty="0" smtClean="0"/>
              <a:t> </a:t>
            </a:r>
            <a:r>
              <a:rPr lang="en-US" dirty="0" err="1" smtClean="0"/>
              <a:t>železné</a:t>
            </a:r>
            <a:r>
              <a:rPr lang="en-US" dirty="0" smtClean="0"/>
              <a:t> </a:t>
            </a:r>
            <a:r>
              <a:rPr lang="en-US" dirty="0" err="1" smtClean="0"/>
              <a:t>rudy</a:t>
            </a:r>
            <a:endParaRPr lang="cs-CZ" dirty="0" smtClean="0"/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Amazonská</a:t>
            </a:r>
            <a:r>
              <a:rPr lang="en-US" dirty="0" smtClean="0"/>
              <a:t> </a:t>
            </a:r>
            <a:r>
              <a:rPr lang="en-US" dirty="0" err="1" smtClean="0"/>
              <a:t>nížina</a:t>
            </a:r>
            <a:r>
              <a:rPr lang="en-US" dirty="0" smtClean="0"/>
              <a:t> =</a:t>
            </a:r>
            <a:r>
              <a:rPr lang="en-US" dirty="0" err="1" smtClean="0"/>
              <a:t>těžba</a:t>
            </a:r>
            <a:r>
              <a:rPr lang="en-US" dirty="0" smtClean="0"/>
              <a:t> ropy</a:t>
            </a:r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 uiExpand="1" build="p" advAuto="50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sz="6000" b="1" dirty="0" err="1"/>
              <a:t>Průmysl</a:t>
            </a:r>
            <a:endParaRPr sz="6000" dirty="0"/>
          </a:p>
        </p:txBody>
      </p:sp>
      <p:sp>
        <p:nvSpPr>
          <p:cNvPr id="155" name="TextShape 2"/>
          <p:cNvSpPr txBox="1"/>
          <p:nvPr/>
        </p:nvSpPr>
        <p:spPr>
          <a:xfrm>
            <a:off x="504000" y="1769040"/>
            <a:ext cx="8870040" cy="1938789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 sz="1600" dirty="0"/>
              <a:t>-</a:t>
            </a:r>
            <a:r>
              <a:rPr lang="en-US" sz="1600" dirty="0" err="1"/>
              <a:t>průmyslová</a:t>
            </a:r>
            <a:r>
              <a:rPr lang="en-US" sz="1600" dirty="0"/>
              <a:t> </a:t>
            </a:r>
            <a:r>
              <a:rPr lang="en-US" sz="1600" dirty="0" err="1"/>
              <a:t>odvětví</a:t>
            </a:r>
            <a:r>
              <a:rPr lang="en-US" sz="1600" dirty="0"/>
              <a:t> </a:t>
            </a:r>
            <a:r>
              <a:rPr lang="en-US" sz="1600" dirty="0" err="1"/>
              <a:t>souvisí</a:t>
            </a:r>
            <a:r>
              <a:rPr lang="en-US" sz="1600" dirty="0"/>
              <a:t> se </a:t>
            </a:r>
            <a:r>
              <a:rPr lang="en-US" sz="1600" dirty="0" err="1"/>
              <a:t>zpracováním</a:t>
            </a:r>
            <a:r>
              <a:rPr lang="en-US" sz="1600" dirty="0"/>
              <a:t> </a:t>
            </a:r>
            <a:r>
              <a:rPr lang="en-US" sz="1600" dirty="0" err="1" smtClean="0"/>
              <a:t>nerostů</a:t>
            </a:r>
            <a:endParaRPr lang="cs-CZ" sz="1600" dirty="0" smtClean="0"/>
          </a:p>
          <a:p>
            <a:r>
              <a:rPr lang="en-US" sz="1600" dirty="0" smtClean="0"/>
              <a:t> </a:t>
            </a:r>
            <a:endParaRPr sz="1600" dirty="0"/>
          </a:p>
          <a:p>
            <a:r>
              <a:rPr lang="en-US" sz="1600" dirty="0"/>
              <a:t>-</a:t>
            </a:r>
            <a:r>
              <a:rPr lang="en-US" sz="1600" dirty="0" err="1"/>
              <a:t>rozvoj</a:t>
            </a:r>
            <a:r>
              <a:rPr lang="en-US" sz="1600" dirty="0"/>
              <a:t> </a:t>
            </a:r>
            <a:r>
              <a:rPr lang="en-US" sz="1600" dirty="0" err="1"/>
              <a:t>průmyslu</a:t>
            </a:r>
            <a:r>
              <a:rPr lang="en-US" sz="1600" dirty="0"/>
              <a:t> </a:t>
            </a:r>
            <a:r>
              <a:rPr lang="en-US" sz="1600" dirty="0" err="1"/>
              <a:t>ve</a:t>
            </a:r>
            <a:r>
              <a:rPr lang="en-US" sz="1600" dirty="0"/>
              <a:t> </a:t>
            </a:r>
            <a:r>
              <a:rPr lang="en-US" sz="1600" dirty="0" err="1"/>
              <a:t>městech</a:t>
            </a:r>
            <a:r>
              <a:rPr lang="en-US" sz="1600" dirty="0"/>
              <a:t> </a:t>
            </a:r>
            <a:r>
              <a:rPr lang="en-US" sz="1600" dirty="0" err="1"/>
              <a:t>na</a:t>
            </a:r>
            <a:r>
              <a:rPr lang="en-US" sz="1600" dirty="0"/>
              <a:t> </a:t>
            </a:r>
            <a:r>
              <a:rPr lang="en-US" sz="1600" dirty="0" err="1" smtClean="0"/>
              <a:t>pobřeží</a:t>
            </a:r>
            <a:endParaRPr lang="cs-CZ" sz="1600" dirty="0" smtClean="0"/>
          </a:p>
          <a:p>
            <a:endParaRPr sz="1600" dirty="0"/>
          </a:p>
          <a:p>
            <a:r>
              <a:rPr lang="en-US" sz="1600" dirty="0"/>
              <a:t>-v </a:t>
            </a:r>
            <a:r>
              <a:rPr lang="en-US" sz="1600" dirty="0" err="1"/>
              <a:t>přístavech</a:t>
            </a:r>
            <a:r>
              <a:rPr lang="en-US" sz="1600" dirty="0"/>
              <a:t> - </a:t>
            </a:r>
            <a:r>
              <a:rPr lang="en-US" sz="1600" dirty="0" err="1"/>
              <a:t>výroba</a:t>
            </a:r>
            <a:r>
              <a:rPr lang="en-US" sz="1600" dirty="0"/>
              <a:t> </a:t>
            </a:r>
            <a:r>
              <a:rPr lang="en-US" sz="1600" dirty="0" err="1"/>
              <a:t>rybí</a:t>
            </a:r>
            <a:r>
              <a:rPr lang="en-US" sz="1600" dirty="0"/>
              <a:t> </a:t>
            </a:r>
            <a:r>
              <a:rPr lang="en-US" sz="1600" dirty="0" err="1" smtClean="0"/>
              <a:t>moučky</a:t>
            </a:r>
            <a:endParaRPr lang="cs-CZ" sz="1600" dirty="0" smtClean="0"/>
          </a:p>
          <a:p>
            <a:endParaRPr sz="1600" dirty="0"/>
          </a:p>
          <a:p>
            <a:r>
              <a:rPr lang="en-US" sz="1600" dirty="0"/>
              <a:t>-</a:t>
            </a:r>
            <a:r>
              <a:rPr lang="en-US" sz="1600" dirty="0" err="1"/>
              <a:t>průmysl</a:t>
            </a:r>
            <a:r>
              <a:rPr lang="en-US" sz="1600" dirty="0"/>
              <a:t> </a:t>
            </a:r>
            <a:r>
              <a:rPr lang="en-US" sz="1600" dirty="0" err="1"/>
              <a:t>potravinářský</a:t>
            </a:r>
            <a:r>
              <a:rPr lang="en-US" sz="1600" dirty="0"/>
              <a:t> a </a:t>
            </a:r>
            <a:r>
              <a:rPr lang="en-US" sz="1600" dirty="0" err="1"/>
              <a:t>textilní</a:t>
            </a:r>
            <a:r>
              <a:rPr lang="en-US" sz="1600" dirty="0"/>
              <a:t>; </a:t>
            </a:r>
            <a:r>
              <a:rPr lang="en-US" sz="1600" dirty="0" err="1"/>
              <a:t>dále</a:t>
            </a:r>
            <a:r>
              <a:rPr lang="en-US" sz="1600" dirty="0"/>
              <a:t> </a:t>
            </a:r>
            <a:r>
              <a:rPr lang="en-US" sz="1600" dirty="0" err="1"/>
              <a:t>výroba</a:t>
            </a:r>
            <a:r>
              <a:rPr lang="en-US" sz="1600" dirty="0"/>
              <a:t> </a:t>
            </a:r>
            <a:r>
              <a:rPr lang="en-US" sz="1600" dirty="0" err="1"/>
              <a:t>cementu</a:t>
            </a:r>
            <a:r>
              <a:rPr lang="en-US" sz="1600" dirty="0"/>
              <a:t>, </a:t>
            </a:r>
            <a:r>
              <a:rPr lang="en-US" sz="1600" dirty="0" err="1"/>
              <a:t>oceli</a:t>
            </a:r>
            <a:r>
              <a:rPr lang="en-US" sz="1600" dirty="0"/>
              <a:t>, </a:t>
            </a:r>
            <a:r>
              <a:rPr lang="en-US" sz="1600" dirty="0" err="1"/>
              <a:t>stavba</a:t>
            </a:r>
            <a:r>
              <a:rPr lang="en-US" sz="1600" dirty="0"/>
              <a:t> </a:t>
            </a:r>
            <a:r>
              <a:rPr lang="en-US" sz="1600" dirty="0" err="1"/>
              <a:t>lodí</a:t>
            </a:r>
            <a:r>
              <a:rPr lang="en-US" sz="1600" dirty="0"/>
              <a:t>, </a:t>
            </a:r>
            <a:r>
              <a:rPr lang="en-US" sz="1600" dirty="0" err="1"/>
              <a:t>montáž</a:t>
            </a:r>
            <a:r>
              <a:rPr lang="en-US" sz="1600" dirty="0"/>
              <a:t> </a:t>
            </a:r>
            <a:r>
              <a:rPr lang="en-US" sz="1600" dirty="0" err="1"/>
              <a:t>aut</a:t>
            </a:r>
            <a:r>
              <a:rPr lang="en-US" sz="1600" dirty="0"/>
              <a:t> </a:t>
            </a:r>
            <a:r>
              <a:rPr lang="en-US" sz="1600" dirty="0" err="1"/>
              <a:t>aj</a:t>
            </a:r>
            <a:r>
              <a:rPr lang="en-US" sz="1600" dirty="0"/>
              <a:t>. </a:t>
            </a:r>
            <a:endParaRPr lang="cs-CZ" sz="1600" dirty="0" smtClean="0"/>
          </a:p>
          <a:p>
            <a:endParaRPr sz="1600" dirty="0"/>
          </a:p>
        </p:txBody>
      </p:sp>
      <p:sp>
        <p:nvSpPr>
          <p:cNvPr id="4" name="Obdélník 3"/>
          <p:cNvSpPr/>
          <p:nvPr/>
        </p:nvSpPr>
        <p:spPr>
          <a:xfrm>
            <a:off x="287784" y="4067869"/>
            <a:ext cx="94330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/>
              <a:t>H</a:t>
            </a:r>
            <a:r>
              <a:rPr lang="en-US" dirty="0" err="1" smtClean="0"/>
              <a:t>lavní</a:t>
            </a:r>
            <a:r>
              <a:rPr lang="en-US" dirty="0" smtClean="0"/>
              <a:t> </a:t>
            </a:r>
            <a:r>
              <a:rPr lang="en-US" dirty="0" err="1" smtClean="0"/>
              <a:t>průmyslová</a:t>
            </a:r>
            <a:r>
              <a:rPr lang="en-US" dirty="0" smtClean="0"/>
              <a:t> oblast</a:t>
            </a:r>
            <a:r>
              <a:rPr lang="cs-CZ" dirty="0" smtClean="0"/>
              <a:t>: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Lima Callao </a:t>
            </a:r>
            <a:r>
              <a:rPr lang="en-US" dirty="0" smtClean="0"/>
              <a:t>(je </a:t>
            </a:r>
            <a:r>
              <a:rPr lang="en-US" dirty="0" err="1" smtClean="0"/>
              <a:t>zde</a:t>
            </a:r>
            <a:r>
              <a:rPr lang="en-US" dirty="0" smtClean="0"/>
              <a:t> </a:t>
            </a:r>
            <a:r>
              <a:rPr lang="en-US" dirty="0" err="1" smtClean="0"/>
              <a:t>soustředěno</a:t>
            </a:r>
            <a:r>
              <a:rPr lang="en-US" dirty="0" smtClean="0"/>
              <a:t> 70 % </a:t>
            </a:r>
            <a:r>
              <a:rPr lang="en-US" dirty="0" err="1" smtClean="0"/>
              <a:t>veškerého</a:t>
            </a:r>
            <a:r>
              <a:rPr lang="en-US" dirty="0" smtClean="0"/>
              <a:t> </a:t>
            </a:r>
            <a:r>
              <a:rPr lang="en-US" dirty="0" err="1" smtClean="0"/>
              <a:t>průmyslu</a:t>
            </a:r>
            <a:r>
              <a:rPr lang="en-US" dirty="0" smtClean="0"/>
              <a:t>)</a:t>
            </a:r>
            <a:endParaRPr lang="cs-CZ" dirty="0" smtClean="0"/>
          </a:p>
          <a:p>
            <a:endParaRPr lang="en-US" dirty="0" smtClean="0"/>
          </a:p>
          <a:p>
            <a:r>
              <a:rPr lang="en-US" dirty="0" smtClean="0"/>
              <a:t>-57 % </a:t>
            </a:r>
            <a:r>
              <a:rPr lang="en-US" dirty="0" err="1" smtClean="0"/>
              <a:t>elektrické</a:t>
            </a:r>
            <a:r>
              <a:rPr lang="en-US" dirty="0" smtClean="0"/>
              <a:t> </a:t>
            </a:r>
            <a:r>
              <a:rPr lang="en-US" dirty="0" err="1" smtClean="0"/>
              <a:t>energie</a:t>
            </a:r>
            <a:r>
              <a:rPr lang="en-US" dirty="0" smtClean="0"/>
              <a:t> </a:t>
            </a:r>
            <a:r>
              <a:rPr lang="en-US" dirty="0" err="1" smtClean="0"/>
              <a:t>dodávají</a:t>
            </a:r>
            <a:r>
              <a:rPr lang="en-US" dirty="0" smtClean="0"/>
              <a:t> </a:t>
            </a:r>
            <a:r>
              <a:rPr lang="en-US" dirty="0" err="1" smtClean="0"/>
              <a:t>hydroelektrárny</a:t>
            </a:r>
            <a:r>
              <a:rPr lang="en-US" dirty="0" smtClean="0"/>
              <a:t>.</a:t>
            </a:r>
          </a:p>
        </p:txBody>
      </p:sp>
      <p:sp>
        <p:nvSpPr>
          <p:cNvPr id="5" name="Obdélník 4"/>
          <p:cNvSpPr/>
          <p:nvPr/>
        </p:nvSpPr>
        <p:spPr>
          <a:xfrm>
            <a:off x="287784" y="5724053"/>
            <a:ext cx="9072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 smtClean="0"/>
              <a:t>Víte</a:t>
            </a:r>
            <a:r>
              <a:rPr lang="en-US" dirty="0" smtClean="0"/>
              <a:t>, </a:t>
            </a:r>
            <a:r>
              <a:rPr lang="en-US" dirty="0" err="1" smtClean="0"/>
              <a:t>že</a:t>
            </a:r>
            <a:r>
              <a:rPr lang="en-US" dirty="0" smtClean="0"/>
              <a:t>: </a:t>
            </a:r>
            <a:r>
              <a:rPr lang="en-US" dirty="0" err="1" smtClean="0"/>
              <a:t>dlouhou</a:t>
            </a:r>
            <a:r>
              <a:rPr lang="en-US" dirty="0" smtClean="0"/>
              <a:t> </a:t>
            </a:r>
            <a:r>
              <a:rPr lang="en-US" dirty="0" err="1" smtClean="0"/>
              <a:t>dobu</a:t>
            </a:r>
            <a:r>
              <a:rPr lang="en-US" dirty="0" smtClean="0"/>
              <a:t> </a:t>
            </a:r>
            <a:r>
              <a:rPr lang="en-US" dirty="0" err="1" smtClean="0"/>
              <a:t>byl</a:t>
            </a:r>
            <a:r>
              <a:rPr lang="en-US" dirty="0" smtClean="0"/>
              <a:t> </a:t>
            </a:r>
            <a:r>
              <a:rPr lang="en-US" dirty="0" err="1" smtClean="0"/>
              <a:t>nejdůležitějším</a:t>
            </a:r>
            <a:r>
              <a:rPr lang="en-US" dirty="0" smtClean="0"/>
              <a:t> </a:t>
            </a:r>
            <a:r>
              <a:rPr lang="en-US" dirty="0" err="1" smtClean="0"/>
              <a:t>vývozním</a:t>
            </a:r>
            <a:r>
              <a:rPr lang="en-US" dirty="0" smtClean="0"/>
              <a:t> </a:t>
            </a:r>
            <a:r>
              <a:rPr lang="en-US" dirty="0" err="1" smtClean="0"/>
              <a:t>artiklem</a:t>
            </a:r>
            <a:r>
              <a:rPr lang="en-US" dirty="0" smtClean="0"/>
              <a:t> </a:t>
            </a:r>
            <a:r>
              <a:rPr lang="en-US" dirty="0" err="1" smtClean="0"/>
              <a:t>ptačí</a:t>
            </a:r>
            <a:r>
              <a:rPr lang="en-US" dirty="0" smtClean="0"/>
              <a:t> </a:t>
            </a:r>
            <a:r>
              <a:rPr lang="en-US" dirty="0" err="1" smtClean="0"/>
              <a:t>trus</a:t>
            </a:r>
            <a:r>
              <a:rPr lang="en-US" dirty="0" smtClean="0"/>
              <a:t> – guano?</a:t>
            </a:r>
            <a:r>
              <a:rPr lang="cs-CZ" dirty="0" smtClean="0"/>
              <a:t>   </a:t>
            </a:r>
            <a:r>
              <a:rPr lang="en-US" dirty="0" err="1" smtClean="0"/>
              <a:t>Využívá</a:t>
            </a:r>
            <a:r>
              <a:rPr lang="en-US" dirty="0" smtClean="0"/>
              <a:t> se </a:t>
            </a:r>
            <a:r>
              <a:rPr lang="en-US" dirty="0" err="1" smtClean="0"/>
              <a:t>jako</a:t>
            </a:r>
            <a:r>
              <a:rPr lang="en-US" dirty="0" smtClean="0"/>
              <a:t> </a:t>
            </a:r>
            <a:r>
              <a:rPr lang="en-US" dirty="0" err="1" smtClean="0"/>
              <a:t>hnojivo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 build="p" advAuto="500"/>
      <p:bldP spid="4" grpId="0" build="p" advAuto="50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sz="4800" b="1" dirty="0" err="1"/>
              <a:t>Zemědělství</a:t>
            </a:r>
            <a:endParaRPr sz="4800" dirty="0"/>
          </a:p>
        </p:txBody>
      </p:sp>
      <p:sp>
        <p:nvSpPr>
          <p:cNvPr id="157" name="TextShape 2"/>
          <p:cNvSpPr txBox="1"/>
          <p:nvPr/>
        </p:nvSpPr>
        <p:spPr>
          <a:xfrm>
            <a:off x="935856" y="1763613"/>
            <a:ext cx="5400600" cy="1584176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cs-CZ" sz="1600" dirty="0" err="1" smtClean="0"/>
              <a:t>R</a:t>
            </a:r>
            <a:r>
              <a:rPr lang="en-US" sz="1600" dirty="0" err="1" smtClean="0"/>
              <a:t>ostlinná</a:t>
            </a:r>
            <a:r>
              <a:rPr lang="en-US" sz="1600" dirty="0" smtClean="0"/>
              <a:t> </a:t>
            </a:r>
            <a:r>
              <a:rPr lang="en-US" sz="1600" dirty="0" err="1"/>
              <a:t>výroba</a:t>
            </a:r>
            <a:r>
              <a:rPr lang="en-US" sz="1600" dirty="0"/>
              <a:t>:</a:t>
            </a:r>
            <a:endParaRPr sz="1600" dirty="0"/>
          </a:p>
          <a:p>
            <a:r>
              <a:rPr lang="en-US" sz="1600" dirty="0"/>
              <a:t>-</a:t>
            </a:r>
            <a:r>
              <a:rPr lang="en-US" sz="1600" dirty="0" err="1"/>
              <a:t>hlavní</a:t>
            </a:r>
            <a:r>
              <a:rPr lang="en-US" sz="1600" dirty="0"/>
              <a:t> </a:t>
            </a:r>
            <a:r>
              <a:rPr lang="en-US" sz="1600" dirty="0" err="1"/>
              <a:t>oblasti</a:t>
            </a:r>
            <a:r>
              <a:rPr lang="en-US" sz="1600" dirty="0"/>
              <a:t> </a:t>
            </a:r>
            <a:r>
              <a:rPr lang="en-US" sz="1600" dirty="0" err="1"/>
              <a:t>pěstování</a:t>
            </a:r>
            <a:r>
              <a:rPr lang="en-US" sz="1600" dirty="0"/>
              <a:t> = </a:t>
            </a:r>
            <a:r>
              <a:rPr lang="en-US" sz="1600" dirty="0" err="1"/>
              <a:t>území</a:t>
            </a:r>
            <a:r>
              <a:rPr lang="en-US" sz="1600" dirty="0"/>
              <a:t> </a:t>
            </a:r>
            <a:r>
              <a:rPr lang="en-US" sz="1600" dirty="0" err="1"/>
              <a:t>podél</a:t>
            </a:r>
            <a:r>
              <a:rPr lang="en-US" sz="1600" dirty="0"/>
              <a:t> </a:t>
            </a:r>
            <a:r>
              <a:rPr lang="en-US" sz="1600" dirty="0" err="1"/>
              <a:t>řek</a:t>
            </a:r>
            <a:endParaRPr sz="1600" dirty="0"/>
          </a:p>
          <a:p>
            <a:r>
              <a:rPr lang="en-US" sz="1600" dirty="0"/>
              <a:t> </a:t>
            </a:r>
            <a:r>
              <a:rPr lang="en-US" sz="1600" dirty="0" err="1"/>
              <a:t>Cukrová</a:t>
            </a:r>
            <a:r>
              <a:rPr lang="en-US" sz="1600" dirty="0"/>
              <a:t> </a:t>
            </a:r>
            <a:r>
              <a:rPr lang="en-US" sz="1600" dirty="0" err="1"/>
              <a:t>třtina</a:t>
            </a:r>
            <a:r>
              <a:rPr lang="en-US" sz="1600" dirty="0"/>
              <a:t> a </a:t>
            </a:r>
            <a:r>
              <a:rPr lang="en-US" sz="1600" dirty="0" err="1"/>
              <a:t>bavlník</a:t>
            </a:r>
            <a:r>
              <a:rPr lang="en-US" sz="1600" dirty="0"/>
              <a:t> = </a:t>
            </a:r>
            <a:r>
              <a:rPr lang="en-US" sz="1600" dirty="0" err="1"/>
              <a:t>obchodní</a:t>
            </a:r>
            <a:r>
              <a:rPr lang="en-US" sz="1600" dirty="0"/>
              <a:t> </a:t>
            </a:r>
            <a:r>
              <a:rPr lang="en-US" sz="1600" dirty="0" err="1"/>
              <a:t>plodiny</a:t>
            </a:r>
            <a:endParaRPr sz="1600" dirty="0"/>
          </a:p>
          <a:p>
            <a:r>
              <a:rPr lang="en-US" sz="1600" dirty="0"/>
              <a:t> </a:t>
            </a:r>
            <a:r>
              <a:rPr lang="en-US" sz="1600" dirty="0" err="1"/>
              <a:t>dále</a:t>
            </a:r>
            <a:r>
              <a:rPr lang="en-US" sz="1600" dirty="0"/>
              <a:t> </a:t>
            </a:r>
            <a:r>
              <a:rPr lang="en-US" sz="1600" dirty="0" err="1"/>
              <a:t>rýže</a:t>
            </a:r>
            <a:r>
              <a:rPr lang="en-US" sz="1600" dirty="0"/>
              <a:t>, </a:t>
            </a:r>
            <a:r>
              <a:rPr lang="en-US" sz="1600" dirty="0" err="1"/>
              <a:t>obiloviny</a:t>
            </a:r>
            <a:r>
              <a:rPr lang="en-US" sz="1600" dirty="0"/>
              <a:t>, </a:t>
            </a:r>
            <a:r>
              <a:rPr lang="en-US" sz="1600" dirty="0" err="1"/>
              <a:t>fazole</a:t>
            </a:r>
            <a:r>
              <a:rPr lang="en-US" sz="1600" dirty="0"/>
              <a:t> a </a:t>
            </a:r>
            <a:r>
              <a:rPr lang="en-US" sz="1600" dirty="0" err="1"/>
              <a:t>brambory</a:t>
            </a:r>
            <a:r>
              <a:rPr lang="en-US" sz="1600" dirty="0"/>
              <a:t>, </a:t>
            </a:r>
            <a:r>
              <a:rPr lang="en-US" sz="1600" dirty="0" err="1"/>
              <a:t>káva</a:t>
            </a:r>
            <a:r>
              <a:rPr lang="en-US" sz="1600" dirty="0"/>
              <a:t>, </a:t>
            </a:r>
            <a:r>
              <a:rPr lang="en-US" sz="1600" dirty="0" err="1"/>
              <a:t>koka</a:t>
            </a:r>
            <a:r>
              <a:rPr lang="en-US" sz="1600" dirty="0"/>
              <a:t>, </a:t>
            </a:r>
            <a:r>
              <a:rPr lang="en-US" sz="1600" dirty="0" smtClean="0"/>
              <a:t>citrusy</a:t>
            </a:r>
            <a:endParaRPr lang="cs-CZ" sz="1600" dirty="0" smtClean="0"/>
          </a:p>
          <a:p>
            <a:endParaRPr sz="1600" dirty="0"/>
          </a:p>
          <a:p>
            <a:r>
              <a:rPr lang="en-US" sz="1600" dirty="0" err="1"/>
              <a:t>Živočišná</a:t>
            </a:r>
            <a:r>
              <a:rPr lang="en-US" sz="1600" dirty="0"/>
              <a:t> </a:t>
            </a:r>
            <a:r>
              <a:rPr lang="en-US" sz="1600" dirty="0" err="1"/>
              <a:t>výroba</a:t>
            </a:r>
            <a:r>
              <a:rPr lang="en-US" sz="1600" dirty="0"/>
              <a:t>: </a:t>
            </a:r>
            <a:r>
              <a:rPr lang="en-US" sz="1600" dirty="0" err="1"/>
              <a:t>východní</a:t>
            </a:r>
            <a:r>
              <a:rPr lang="en-US" sz="1600" dirty="0"/>
              <a:t> </a:t>
            </a:r>
            <a:r>
              <a:rPr lang="en-US" sz="1600" dirty="0" err="1"/>
              <a:t>svahy</a:t>
            </a:r>
            <a:r>
              <a:rPr lang="en-US" sz="1600" dirty="0"/>
              <a:t> - </a:t>
            </a:r>
            <a:r>
              <a:rPr lang="en-US" sz="1600" dirty="0" err="1"/>
              <a:t>ovce</a:t>
            </a:r>
            <a:r>
              <a:rPr lang="en-US" sz="1600" dirty="0"/>
              <a:t>, </a:t>
            </a:r>
            <a:r>
              <a:rPr lang="en-US" sz="1600" dirty="0" err="1"/>
              <a:t>lamy</a:t>
            </a:r>
            <a:r>
              <a:rPr lang="en-US" sz="1600" dirty="0"/>
              <a:t> a </a:t>
            </a:r>
            <a:r>
              <a:rPr lang="en-US" sz="1600" dirty="0" err="1"/>
              <a:t>alpaky</a:t>
            </a:r>
            <a:r>
              <a:rPr lang="en-US" sz="1600" dirty="0" smtClean="0"/>
              <a:t>.</a:t>
            </a:r>
            <a:endParaRPr lang="cs-CZ" sz="1600" dirty="0" smtClean="0"/>
          </a:p>
          <a:p>
            <a:endParaRPr sz="1600" dirty="0"/>
          </a:p>
        </p:txBody>
      </p:sp>
      <p:sp>
        <p:nvSpPr>
          <p:cNvPr id="4" name="Obdélník 3"/>
          <p:cNvSpPr/>
          <p:nvPr/>
        </p:nvSpPr>
        <p:spPr>
          <a:xfrm>
            <a:off x="1295896" y="5724053"/>
            <a:ext cx="70567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err="1" smtClean="0"/>
              <a:t>Víte</a:t>
            </a:r>
            <a:r>
              <a:rPr lang="en-US" sz="1600" dirty="0" smtClean="0"/>
              <a:t>, </a:t>
            </a:r>
            <a:r>
              <a:rPr lang="en-US" sz="1600" dirty="0" err="1" smtClean="0"/>
              <a:t>že</a:t>
            </a:r>
            <a:r>
              <a:rPr lang="en-US" sz="1600" dirty="0" smtClean="0"/>
              <a:t>: </a:t>
            </a:r>
            <a:r>
              <a:rPr lang="en-US" sz="1600" dirty="0" err="1" smtClean="0"/>
              <a:t>chladný</a:t>
            </a:r>
            <a:r>
              <a:rPr lang="en-US" sz="1600" dirty="0" smtClean="0"/>
              <a:t> </a:t>
            </a:r>
            <a:r>
              <a:rPr lang="en-US" sz="1600" dirty="0" err="1" smtClean="0"/>
              <a:t>Humboldtův</a:t>
            </a:r>
            <a:r>
              <a:rPr lang="en-US" sz="1600" dirty="0" smtClean="0"/>
              <a:t> proud </a:t>
            </a:r>
            <a:r>
              <a:rPr lang="en-US" sz="1600" dirty="0" err="1" smtClean="0"/>
              <a:t>přináší</a:t>
            </a:r>
            <a:r>
              <a:rPr lang="en-US" sz="1600" dirty="0" smtClean="0"/>
              <a:t> </a:t>
            </a:r>
            <a:r>
              <a:rPr lang="en-US" sz="1600" dirty="0" err="1" smtClean="0"/>
              <a:t>obrovské</a:t>
            </a:r>
            <a:r>
              <a:rPr lang="en-US" sz="1600" dirty="0" smtClean="0"/>
              <a:t> </a:t>
            </a:r>
            <a:r>
              <a:rPr lang="en-US" sz="1600" dirty="0" err="1" smtClean="0"/>
              <a:t>množství</a:t>
            </a:r>
            <a:r>
              <a:rPr lang="en-US" sz="1600" dirty="0" smtClean="0"/>
              <a:t> </a:t>
            </a:r>
            <a:r>
              <a:rPr lang="en-US" sz="1600" dirty="0" err="1" smtClean="0"/>
              <a:t>planktonu</a:t>
            </a:r>
            <a:r>
              <a:rPr lang="en-US" sz="1600" dirty="0" smtClean="0"/>
              <a:t> a </a:t>
            </a:r>
            <a:r>
              <a:rPr lang="en-US" sz="1600" dirty="0" err="1" smtClean="0"/>
              <a:t>tím</a:t>
            </a:r>
            <a:r>
              <a:rPr lang="en-US" sz="1600" dirty="0" smtClean="0"/>
              <a:t> </a:t>
            </a:r>
            <a:r>
              <a:rPr lang="en-US" sz="1600" dirty="0" err="1" smtClean="0"/>
              <a:t>i</a:t>
            </a:r>
            <a:r>
              <a:rPr lang="en-US" sz="1600" dirty="0" smtClean="0"/>
              <a:t> </a:t>
            </a:r>
            <a:r>
              <a:rPr lang="en-US" sz="1600" dirty="0" err="1" smtClean="0"/>
              <a:t>výbornou</a:t>
            </a:r>
            <a:r>
              <a:rPr lang="en-US" sz="1600" dirty="0" smtClean="0"/>
              <a:t> </a:t>
            </a:r>
            <a:r>
              <a:rPr lang="en-US" sz="1600" dirty="0" err="1" smtClean="0"/>
              <a:t>potravu</a:t>
            </a:r>
            <a:r>
              <a:rPr lang="en-US" sz="1600" dirty="0" smtClean="0"/>
              <a:t> pro </a:t>
            </a:r>
            <a:r>
              <a:rPr lang="en-US" sz="1600" dirty="0" err="1" smtClean="0"/>
              <a:t>ryby</a:t>
            </a:r>
            <a:r>
              <a:rPr lang="en-US" sz="1600" dirty="0" smtClean="0"/>
              <a:t>?</a:t>
            </a:r>
          </a:p>
          <a:p>
            <a:pPr algn="ctr"/>
            <a:r>
              <a:rPr lang="en-US" sz="1600" dirty="0" smtClean="0"/>
              <a:t>Peru je</a:t>
            </a:r>
            <a:r>
              <a:rPr lang="cs-CZ" sz="1600" dirty="0" smtClean="0"/>
              <a:t> tak</a:t>
            </a:r>
            <a:r>
              <a:rPr lang="en-US" sz="1600" dirty="0" smtClean="0"/>
              <a:t> </a:t>
            </a:r>
            <a:r>
              <a:rPr lang="en-US" sz="1600" dirty="0" err="1" smtClean="0"/>
              <a:t>jedním</a:t>
            </a:r>
            <a:r>
              <a:rPr lang="en-US" sz="1600" dirty="0" smtClean="0"/>
              <a:t> z </a:t>
            </a:r>
            <a:r>
              <a:rPr lang="en-US" sz="1600" dirty="0" err="1" smtClean="0"/>
              <a:t>největších</a:t>
            </a:r>
            <a:r>
              <a:rPr lang="en-US" sz="1600" dirty="0" smtClean="0"/>
              <a:t> </a:t>
            </a:r>
            <a:r>
              <a:rPr lang="en-US" sz="1600" dirty="0" err="1" smtClean="0"/>
              <a:t>producentů</a:t>
            </a:r>
            <a:r>
              <a:rPr lang="en-US" sz="1600" dirty="0" smtClean="0"/>
              <a:t> </a:t>
            </a:r>
            <a:r>
              <a:rPr lang="en-US" sz="1600" dirty="0" err="1" smtClean="0"/>
              <a:t>ryb</a:t>
            </a:r>
            <a:r>
              <a:rPr lang="cs-CZ" sz="1600" dirty="0" smtClean="0"/>
              <a:t>.</a:t>
            </a:r>
            <a:endParaRPr lang="en-US" sz="1600" dirty="0"/>
          </a:p>
        </p:txBody>
      </p:sp>
      <p:sp>
        <p:nvSpPr>
          <p:cNvPr id="5" name="Obdélník 4"/>
          <p:cNvSpPr/>
          <p:nvPr/>
        </p:nvSpPr>
        <p:spPr>
          <a:xfrm>
            <a:off x="719832" y="3851845"/>
            <a:ext cx="7416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 smtClean="0"/>
              <a:t>Hlavní</a:t>
            </a:r>
            <a:r>
              <a:rPr lang="en-US" sz="1600" dirty="0" smtClean="0"/>
              <a:t> </a:t>
            </a:r>
            <a:r>
              <a:rPr lang="en-US" sz="1600" dirty="0" err="1" smtClean="0"/>
              <a:t>druhy</a:t>
            </a:r>
            <a:r>
              <a:rPr lang="en-US" sz="1600" dirty="0" smtClean="0"/>
              <a:t> </a:t>
            </a:r>
            <a:r>
              <a:rPr lang="en-US" sz="1600" dirty="0" err="1" smtClean="0"/>
              <a:t>ryb</a:t>
            </a:r>
            <a:r>
              <a:rPr lang="en-US" sz="1600" dirty="0" smtClean="0"/>
              <a:t>: </a:t>
            </a:r>
            <a:r>
              <a:rPr lang="en-US" sz="1600" dirty="0" err="1" smtClean="0"/>
              <a:t>sardele</a:t>
            </a:r>
            <a:r>
              <a:rPr lang="en-US" sz="1600" dirty="0" smtClean="0"/>
              <a:t>, </a:t>
            </a:r>
            <a:r>
              <a:rPr lang="en-US" sz="1600" dirty="0" err="1" smtClean="0"/>
              <a:t>tuňák</a:t>
            </a:r>
            <a:r>
              <a:rPr lang="en-US" sz="1600" dirty="0" smtClean="0"/>
              <a:t>, </a:t>
            </a:r>
            <a:r>
              <a:rPr lang="en-US" sz="1600" dirty="0" err="1" smtClean="0"/>
              <a:t>makrelovité</a:t>
            </a:r>
            <a:r>
              <a:rPr lang="en-US" sz="1600" dirty="0" smtClean="0"/>
              <a:t> </a:t>
            </a:r>
            <a:r>
              <a:rPr lang="en-US" sz="1600" dirty="0" err="1" smtClean="0"/>
              <a:t>ryby</a:t>
            </a:r>
            <a:r>
              <a:rPr lang="en-US" sz="1600" dirty="0" smtClean="0"/>
              <a:t> a </a:t>
            </a:r>
            <a:r>
              <a:rPr lang="en-US" sz="1600" dirty="0" err="1" smtClean="0"/>
              <a:t>sardinky</a:t>
            </a:r>
            <a:endParaRPr lang="en-US" sz="1600" dirty="0" smtClean="0"/>
          </a:p>
          <a:p>
            <a:r>
              <a:rPr lang="en-US" sz="1600" dirty="0" err="1" smtClean="0"/>
              <a:t>Negativní</a:t>
            </a:r>
            <a:r>
              <a:rPr lang="en-US" sz="1600" dirty="0" smtClean="0"/>
              <a:t> </a:t>
            </a:r>
            <a:r>
              <a:rPr lang="en-US" sz="1600" dirty="0" err="1" smtClean="0"/>
              <a:t>vliv</a:t>
            </a:r>
            <a:r>
              <a:rPr lang="en-US" sz="1600" dirty="0" smtClean="0"/>
              <a:t> </a:t>
            </a:r>
            <a:r>
              <a:rPr lang="en-US" sz="1600" dirty="0" err="1" smtClean="0"/>
              <a:t>teplého</a:t>
            </a:r>
            <a:r>
              <a:rPr lang="en-US" sz="1600" dirty="0" smtClean="0"/>
              <a:t> </a:t>
            </a:r>
            <a:r>
              <a:rPr lang="en-US" sz="1600" dirty="0" err="1" smtClean="0"/>
              <a:t>proudu</a:t>
            </a:r>
            <a:r>
              <a:rPr lang="en-US" sz="1600" dirty="0" smtClean="0"/>
              <a:t> El </a:t>
            </a:r>
            <a:r>
              <a:rPr lang="en-US" sz="1600" dirty="0" err="1" smtClean="0"/>
              <a:t>Niňo</a:t>
            </a:r>
            <a:r>
              <a:rPr lang="en-US" sz="1600" dirty="0" smtClean="0"/>
              <a:t> (</a:t>
            </a:r>
            <a:r>
              <a:rPr lang="en-US" sz="1600" dirty="0" err="1" smtClean="0"/>
              <a:t>narušení</a:t>
            </a:r>
            <a:r>
              <a:rPr lang="en-US" sz="1600" dirty="0" smtClean="0"/>
              <a:t> </a:t>
            </a:r>
            <a:r>
              <a:rPr lang="en-US" sz="1600" dirty="0" err="1" smtClean="0"/>
              <a:t>rovnováhy</a:t>
            </a:r>
            <a:r>
              <a:rPr lang="en-US" sz="1600" dirty="0" smtClean="0"/>
              <a:t> </a:t>
            </a:r>
            <a:r>
              <a:rPr lang="en-US" sz="1600" dirty="0" err="1" smtClean="0"/>
              <a:t>organického</a:t>
            </a:r>
            <a:r>
              <a:rPr lang="en-US" sz="1600" dirty="0" smtClean="0"/>
              <a:t> </a:t>
            </a:r>
            <a:r>
              <a:rPr lang="en-US" sz="1600" dirty="0" err="1" smtClean="0"/>
              <a:t>života</a:t>
            </a:r>
            <a:r>
              <a:rPr lang="en-US" sz="1600" dirty="0" smtClean="0"/>
              <a:t>, </a:t>
            </a:r>
            <a:r>
              <a:rPr lang="en-US" sz="1600" dirty="0" err="1" smtClean="0"/>
              <a:t>ryby</a:t>
            </a:r>
            <a:r>
              <a:rPr lang="en-US" sz="1600" dirty="0" smtClean="0"/>
              <a:t> </a:t>
            </a:r>
            <a:r>
              <a:rPr lang="en-US" sz="1600" dirty="0" err="1" smtClean="0"/>
              <a:t>odplují</a:t>
            </a:r>
            <a:r>
              <a:rPr lang="en-US" sz="1600" dirty="0" smtClean="0"/>
              <a:t> </a:t>
            </a:r>
            <a:r>
              <a:rPr lang="en-US" sz="1600" dirty="0" err="1" smtClean="0"/>
              <a:t>jinam</a:t>
            </a:r>
            <a:r>
              <a:rPr lang="en-US" sz="1600" dirty="0" smtClean="0"/>
              <a:t>).</a:t>
            </a:r>
            <a:endParaRPr lang="cs-CZ" sz="1600" dirty="0" smtClean="0"/>
          </a:p>
          <a:p>
            <a:endParaRPr lang="en-US" sz="1600" dirty="0" smtClean="0"/>
          </a:p>
          <a:p>
            <a:r>
              <a:rPr lang="en-US" sz="1600" dirty="0" err="1" smtClean="0"/>
              <a:t>Velkým</a:t>
            </a:r>
            <a:r>
              <a:rPr lang="en-US" sz="1600" dirty="0" smtClean="0"/>
              <a:t> </a:t>
            </a:r>
            <a:r>
              <a:rPr lang="en-US" sz="1600" dirty="0" err="1" smtClean="0"/>
              <a:t>ekonomickým</a:t>
            </a:r>
            <a:r>
              <a:rPr lang="en-US" sz="1600" dirty="0" smtClean="0"/>
              <a:t> </a:t>
            </a:r>
            <a:r>
              <a:rPr lang="en-US" sz="1600" dirty="0" err="1" smtClean="0"/>
              <a:t>problémem</a:t>
            </a:r>
            <a:r>
              <a:rPr lang="en-US" sz="1600" dirty="0" smtClean="0"/>
              <a:t> </a:t>
            </a:r>
            <a:r>
              <a:rPr lang="en-US" sz="1600" dirty="0" err="1" smtClean="0"/>
              <a:t>země</a:t>
            </a:r>
            <a:r>
              <a:rPr lang="en-US" sz="1600" dirty="0" smtClean="0"/>
              <a:t> je </a:t>
            </a:r>
            <a:r>
              <a:rPr lang="en-US" sz="1600" dirty="0" err="1" smtClean="0"/>
              <a:t>nezaměstnanost</a:t>
            </a:r>
            <a:r>
              <a:rPr lang="en-US" sz="1600" dirty="0" smtClean="0"/>
              <a:t>. S </a:t>
            </a:r>
            <a:r>
              <a:rPr lang="en-US" sz="1600" dirty="0" err="1" smtClean="0"/>
              <a:t>tím</a:t>
            </a:r>
            <a:r>
              <a:rPr lang="en-US" sz="1600" dirty="0" smtClean="0"/>
              <a:t> </a:t>
            </a:r>
            <a:r>
              <a:rPr lang="en-US" sz="1600" dirty="0" err="1" smtClean="0"/>
              <a:t>souvisí</a:t>
            </a:r>
            <a:r>
              <a:rPr lang="en-US" sz="1600" dirty="0" smtClean="0"/>
              <a:t> </a:t>
            </a:r>
            <a:r>
              <a:rPr lang="en-US" sz="1600" dirty="0" err="1" smtClean="0"/>
              <a:t>ilegální</a:t>
            </a:r>
            <a:r>
              <a:rPr lang="en-US" sz="1600" dirty="0" smtClean="0"/>
              <a:t> </a:t>
            </a:r>
            <a:r>
              <a:rPr lang="en-US" sz="1600" dirty="0" err="1" smtClean="0"/>
              <a:t>trh</a:t>
            </a:r>
            <a:r>
              <a:rPr lang="en-US" sz="1600" dirty="0" smtClean="0"/>
              <a:t> </a:t>
            </a:r>
            <a:r>
              <a:rPr lang="en-US" sz="1600" dirty="0" err="1" smtClean="0"/>
              <a:t>práce</a:t>
            </a:r>
            <a:r>
              <a:rPr lang="en-US" sz="1600" dirty="0" smtClean="0"/>
              <a:t> a </a:t>
            </a:r>
            <a:r>
              <a:rPr lang="en-US" sz="1600" dirty="0" err="1" smtClean="0"/>
              <a:t>pěstování</a:t>
            </a:r>
            <a:r>
              <a:rPr lang="en-US" sz="1600" dirty="0" smtClean="0"/>
              <a:t> </a:t>
            </a:r>
            <a:r>
              <a:rPr lang="en-US" sz="1600" dirty="0" err="1" smtClean="0"/>
              <a:t>koky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pic>
        <p:nvPicPr>
          <p:cNvPr id="14338" name="Picture 2" descr="Soubor:Erythroxylum coca 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28544" y="755501"/>
            <a:ext cx="2376264" cy="316835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8784728" y="3923853"/>
            <a:ext cx="22322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Koka (e)</a:t>
            </a:r>
            <a:endParaRPr lang="cs-CZ" sz="1200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" grpId="0" build="p" advAuto="500"/>
      <p:bldP spid="4" grpId="0"/>
      <p:bldP spid="5" grpId="0" build="p" advAuto="50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sz="4400" b="1" dirty="0" err="1" smtClean="0">
                <a:solidFill>
                  <a:srgbClr val="000000"/>
                </a:solidFill>
                <a:latin typeface="Arial"/>
                <a:ea typeface="Droid Sans Fallback"/>
              </a:rPr>
              <a:t>Doprava</a:t>
            </a:r>
            <a:endParaRPr dirty="0"/>
          </a:p>
        </p:txBody>
      </p:sp>
      <p:sp>
        <p:nvSpPr>
          <p:cNvPr id="159" name="TextShape 2"/>
          <p:cNvSpPr txBox="1"/>
          <p:nvPr/>
        </p:nvSpPr>
        <p:spPr>
          <a:xfrm>
            <a:off x="504000" y="1769040"/>
            <a:ext cx="8870040" cy="43844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" name="TextShape 2"/>
          <p:cNvSpPr txBox="1"/>
          <p:nvPr/>
        </p:nvSpPr>
        <p:spPr>
          <a:xfrm>
            <a:off x="1007864" y="4787949"/>
            <a:ext cx="3840480" cy="4867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2800" dirty="0" err="1">
                <a:solidFill>
                  <a:schemeClr val="accent6">
                    <a:lumMod val="75000"/>
                  </a:schemeClr>
                </a:solidFill>
              </a:rPr>
              <a:t>Transandská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6">
                    <a:lumMod val="75000"/>
                  </a:schemeClr>
                </a:solidFill>
              </a:rPr>
              <a:t>železnice</a:t>
            </a:r>
            <a:endParaRPr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7" name="Obrázek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48424" y="1331565"/>
            <a:ext cx="3672655" cy="5724054"/>
          </a:xfrm>
          <a:prstGeom prst="rect">
            <a:avLst/>
          </a:prstGeom>
        </p:spPr>
      </p:pic>
      <p:sp>
        <p:nvSpPr>
          <p:cNvPr id="8" name="TextShape 4"/>
          <p:cNvSpPr txBox="1"/>
          <p:nvPr/>
        </p:nvSpPr>
        <p:spPr>
          <a:xfrm>
            <a:off x="6984528" y="7020197"/>
            <a:ext cx="2376264" cy="36004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1400" dirty="0">
                <a:solidFill>
                  <a:srgbClr val="000000"/>
                </a:solidFill>
                <a:latin typeface="Arial"/>
                <a:ea typeface="Droid Sans Fallback"/>
              </a:rPr>
              <a:t>12) </a:t>
            </a:r>
            <a:r>
              <a:rPr lang="en-US" sz="1400" dirty="0" err="1">
                <a:solidFill>
                  <a:srgbClr val="000000"/>
                </a:solidFill>
                <a:latin typeface="Arial"/>
                <a:ea typeface="Droid Sans Fallback"/>
              </a:rPr>
              <a:t>Panamerická</a:t>
            </a:r>
            <a:r>
              <a:rPr lang="en-US" sz="14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Arial"/>
                <a:ea typeface="Droid Sans Fallback"/>
              </a:rPr>
              <a:t>dálnice</a:t>
            </a:r>
            <a:r>
              <a:rPr lang="en-US" sz="14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endParaRPr sz="1400" dirty="0"/>
          </a:p>
        </p:txBody>
      </p:sp>
      <p:sp>
        <p:nvSpPr>
          <p:cNvPr id="9" name="Obdélník 8"/>
          <p:cNvSpPr/>
          <p:nvPr/>
        </p:nvSpPr>
        <p:spPr>
          <a:xfrm>
            <a:off x="575816" y="1907629"/>
            <a:ext cx="5038725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 smtClean="0"/>
              <a:t>Pobřežní</a:t>
            </a:r>
            <a:r>
              <a:rPr lang="en-US" dirty="0" smtClean="0"/>
              <a:t> oblast s </a:t>
            </a:r>
            <a:r>
              <a:rPr lang="en-US" dirty="0" err="1" smtClean="0"/>
              <a:t>velkými</a:t>
            </a:r>
            <a:r>
              <a:rPr lang="en-US" dirty="0" smtClean="0"/>
              <a:t> </a:t>
            </a:r>
            <a:r>
              <a:rPr lang="en-US" dirty="0" err="1" smtClean="0"/>
              <a:t>městy</a:t>
            </a:r>
            <a:r>
              <a:rPr lang="en-US" dirty="0" smtClean="0"/>
              <a:t> = </a:t>
            </a:r>
            <a:r>
              <a:rPr lang="en-US" dirty="0" err="1" smtClean="0"/>
              <a:t>výborně</a:t>
            </a:r>
            <a:r>
              <a:rPr lang="en-US" dirty="0" smtClean="0"/>
              <a:t> </a:t>
            </a:r>
            <a:r>
              <a:rPr lang="en-US" dirty="0" err="1" smtClean="0"/>
              <a:t>propojena</a:t>
            </a:r>
            <a:endParaRPr lang="cs-CZ" dirty="0" smtClean="0"/>
          </a:p>
          <a:p>
            <a:endParaRPr lang="en-US" dirty="0" smtClean="0"/>
          </a:p>
          <a:p>
            <a:r>
              <a:rPr lang="en-US" dirty="0" err="1" smtClean="0"/>
              <a:t>Důležitou</a:t>
            </a:r>
            <a:r>
              <a:rPr lang="en-US" dirty="0" smtClean="0"/>
              <a:t> </a:t>
            </a:r>
            <a:r>
              <a:rPr lang="en-US" dirty="0" err="1" smtClean="0"/>
              <a:t>dopravní</a:t>
            </a:r>
            <a:r>
              <a:rPr lang="en-US" dirty="0" smtClean="0"/>
              <a:t> </a:t>
            </a:r>
            <a:r>
              <a:rPr lang="en-US" dirty="0" err="1" smtClean="0"/>
              <a:t>spojnicí</a:t>
            </a:r>
            <a:r>
              <a:rPr lang="en-US" dirty="0" smtClean="0"/>
              <a:t> je </a:t>
            </a:r>
            <a:r>
              <a:rPr lang="en-US" dirty="0" err="1" smtClean="0"/>
              <a:t>Panamerická</a:t>
            </a:r>
            <a:r>
              <a:rPr lang="en-US" dirty="0" smtClean="0"/>
              <a:t> </a:t>
            </a:r>
            <a:r>
              <a:rPr lang="en-US" dirty="0" err="1" smtClean="0"/>
              <a:t>dálnice</a:t>
            </a:r>
            <a:r>
              <a:rPr lang="en-US" dirty="0" smtClean="0"/>
              <a:t> (3337 km).</a:t>
            </a:r>
            <a:endParaRPr lang="en-US" dirty="0"/>
          </a:p>
        </p:txBody>
      </p:sp>
      <p:sp>
        <p:nvSpPr>
          <p:cNvPr id="10" name="Obdélník 9"/>
          <p:cNvSpPr/>
          <p:nvPr/>
        </p:nvSpPr>
        <p:spPr>
          <a:xfrm>
            <a:off x="791840" y="3851845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 smtClean="0"/>
              <a:t>Víte</a:t>
            </a:r>
            <a:r>
              <a:rPr lang="en-US" dirty="0" smtClean="0"/>
              <a:t>, </a:t>
            </a:r>
            <a:r>
              <a:rPr lang="en-US" dirty="0" err="1" smtClean="0"/>
              <a:t>jak</a:t>
            </a:r>
            <a:r>
              <a:rPr lang="en-US" dirty="0" smtClean="0"/>
              <a:t> se </a:t>
            </a:r>
            <a:r>
              <a:rPr lang="en-US" dirty="0" err="1" smtClean="0"/>
              <a:t>nazývá</a:t>
            </a:r>
            <a:r>
              <a:rPr lang="en-US" dirty="0" smtClean="0"/>
              <a:t> </a:t>
            </a:r>
            <a:r>
              <a:rPr lang="en-US" dirty="0" err="1" smtClean="0"/>
              <a:t>železnice</a:t>
            </a:r>
            <a:r>
              <a:rPr lang="en-US" dirty="0" smtClean="0"/>
              <a:t>, </a:t>
            </a:r>
            <a:r>
              <a:rPr lang="en-US" dirty="0" err="1" smtClean="0"/>
              <a:t>která</a:t>
            </a:r>
            <a:endParaRPr lang="en-US" dirty="0" smtClean="0"/>
          </a:p>
          <a:p>
            <a:r>
              <a:rPr lang="en-US" dirty="0" err="1" smtClean="0"/>
              <a:t>vede</a:t>
            </a:r>
            <a:r>
              <a:rPr lang="en-US" dirty="0" smtClean="0"/>
              <a:t> z Limy do </a:t>
            </a:r>
            <a:r>
              <a:rPr lang="en-US" dirty="0" err="1" smtClean="0"/>
              <a:t>vnitrozemí</a:t>
            </a:r>
            <a:r>
              <a:rPr lang="en-US" dirty="0" smtClean="0"/>
              <a:t> do La </a:t>
            </a:r>
            <a:r>
              <a:rPr lang="en-US" dirty="0" err="1" smtClean="0"/>
              <a:t>Orova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935856" y="5652045"/>
            <a:ext cx="4320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 smtClean="0"/>
              <a:t>Měří</a:t>
            </a:r>
            <a:r>
              <a:rPr lang="en-US" dirty="0" smtClean="0"/>
              <a:t> 170 km a </a:t>
            </a:r>
            <a:r>
              <a:rPr lang="en-US" dirty="0" err="1" smtClean="0"/>
              <a:t>překonává</a:t>
            </a:r>
            <a:r>
              <a:rPr lang="en-US" dirty="0" smtClean="0"/>
              <a:t> </a:t>
            </a:r>
            <a:r>
              <a:rPr lang="en-US" dirty="0" err="1" smtClean="0"/>
              <a:t>výšku</a:t>
            </a:r>
            <a:r>
              <a:rPr lang="en-US" dirty="0" smtClean="0"/>
              <a:t> 4816 </a:t>
            </a:r>
            <a:r>
              <a:rPr lang="en-US" dirty="0" err="1" smtClean="0"/>
              <a:t>metrů</a:t>
            </a:r>
            <a:r>
              <a:rPr lang="en-US" dirty="0" smtClean="0"/>
              <a:t> </a:t>
            </a:r>
            <a:r>
              <a:rPr lang="en-US" dirty="0" err="1" smtClean="0"/>
              <a:t>nad</a:t>
            </a:r>
            <a:r>
              <a:rPr lang="en-US" dirty="0" smtClean="0"/>
              <a:t> </a:t>
            </a:r>
            <a:r>
              <a:rPr lang="en-US" dirty="0" err="1" smtClean="0"/>
              <a:t>mořem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647824" y="6588149"/>
            <a:ext cx="5038725" cy="67710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err="1" smtClean="0"/>
              <a:t>Víte</a:t>
            </a:r>
            <a:r>
              <a:rPr lang="en-US" dirty="0" smtClean="0"/>
              <a:t>, </a:t>
            </a:r>
            <a:r>
              <a:rPr lang="en-US" dirty="0" err="1" smtClean="0"/>
              <a:t>že</a:t>
            </a:r>
            <a:r>
              <a:rPr lang="en-US" dirty="0" smtClean="0"/>
              <a:t>: Iquitos je </a:t>
            </a:r>
            <a:r>
              <a:rPr lang="en-US" dirty="0" err="1" smtClean="0"/>
              <a:t>největší</a:t>
            </a:r>
            <a:r>
              <a:rPr lang="en-US" dirty="0" smtClean="0"/>
              <a:t> </a:t>
            </a:r>
            <a:r>
              <a:rPr lang="en-US" dirty="0" err="1" smtClean="0"/>
              <a:t>amazonský</a:t>
            </a:r>
            <a:r>
              <a:rPr lang="en-US" dirty="0" smtClean="0"/>
              <a:t> </a:t>
            </a:r>
            <a:r>
              <a:rPr lang="en-US" sz="2000" dirty="0" err="1" smtClean="0"/>
              <a:t>přístav</a:t>
            </a:r>
            <a:r>
              <a:rPr lang="en-US" dirty="0" smtClean="0"/>
              <a:t> v </a:t>
            </a:r>
            <a:r>
              <a:rPr lang="en-US" dirty="0" err="1" smtClean="0"/>
              <a:t>zemi</a:t>
            </a:r>
            <a:r>
              <a:rPr lang="en-US" dirty="0" smtClean="0"/>
              <a:t>?</a:t>
            </a:r>
            <a:endParaRPr lang="en-US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uild="p" advAuto="50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sz="4400" b="1" dirty="0" err="1" smtClean="0">
                <a:solidFill>
                  <a:srgbClr val="000000"/>
                </a:solidFill>
                <a:latin typeface="Arial"/>
                <a:ea typeface="Droid Sans Fallback"/>
              </a:rPr>
              <a:t>Obyvatelstvo</a:t>
            </a:r>
            <a:r>
              <a:rPr lang="en-US" sz="4400" dirty="0" smtClean="0">
                <a:solidFill>
                  <a:srgbClr val="000000"/>
                </a:solidFill>
                <a:latin typeface="Arial"/>
                <a:ea typeface="Droid Sans Fallback"/>
              </a:rPr>
              <a:t>  </a:t>
            </a:r>
            <a:endParaRPr dirty="0"/>
          </a:p>
        </p:txBody>
      </p:sp>
      <p:sp>
        <p:nvSpPr>
          <p:cNvPr id="166" name="TextShape 2"/>
          <p:cNvSpPr txBox="1"/>
          <p:nvPr/>
        </p:nvSpPr>
        <p:spPr>
          <a:xfrm>
            <a:off x="504000" y="1769040"/>
            <a:ext cx="8870040" cy="43844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4" name="TextShape 1"/>
          <p:cNvSpPr txBox="1"/>
          <p:nvPr/>
        </p:nvSpPr>
        <p:spPr>
          <a:xfrm>
            <a:off x="287784" y="1115541"/>
            <a:ext cx="9601200" cy="1556621"/>
          </a:xfrm>
          <a:prstGeom prst="rect">
            <a:avLst/>
          </a:prstGeom>
        </p:spPr>
        <p:txBody>
          <a:bodyPr wrap="none" lIns="0" tIns="0" rIns="0" bIns="0"/>
          <a:lstStyle/>
          <a:p>
            <a:endParaRPr sz="2400" dirty="0"/>
          </a:p>
          <a:p>
            <a:r>
              <a:rPr lang="cs-CZ" sz="2400" dirty="0" err="1" smtClean="0">
                <a:solidFill>
                  <a:srgbClr val="000000"/>
                </a:solidFill>
                <a:latin typeface="Arial"/>
                <a:ea typeface="Droid Sans Fallback"/>
              </a:rPr>
              <a:t>V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Droid Sans Fallback"/>
              </a:rPr>
              <a:t>ýchodní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Droid Sans Fallback"/>
              </a:rPr>
              <a:t>Amazonie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Droid Sans Fallback"/>
              </a:rPr>
              <a:t>-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Droid Sans Fallback"/>
              </a:rPr>
              <a:t>více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Droid Sans Fallback"/>
              </a:rPr>
              <a:t>malých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Droid Sans Fallback"/>
              </a:rPr>
              <a:t>etnických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ea typeface="Droid Sans Fallback"/>
              </a:rPr>
              <a:t>skupin</a:t>
            </a:r>
            <a:endParaRPr lang="cs-CZ" sz="2400" dirty="0" smtClean="0">
              <a:solidFill>
                <a:srgbClr val="000000"/>
              </a:solidFill>
              <a:latin typeface="Arial"/>
              <a:ea typeface="Droid Sans Fallback"/>
            </a:endParaRPr>
          </a:p>
          <a:p>
            <a:endParaRPr sz="2400" dirty="0"/>
          </a:p>
          <a:p>
            <a:r>
              <a:rPr lang="en-US" sz="2400" b="1" dirty="0" err="1">
                <a:solidFill>
                  <a:srgbClr val="000000"/>
                </a:solidFill>
                <a:latin typeface="Arial"/>
                <a:ea typeface="Droid Sans Fallback"/>
              </a:rPr>
              <a:t>Náboženství</a:t>
            </a:r>
            <a:r>
              <a:rPr lang="en-US" sz="2400" b="1" dirty="0">
                <a:solidFill>
                  <a:srgbClr val="000000"/>
                </a:solidFill>
                <a:latin typeface="Arial"/>
                <a:ea typeface="Droid Sans Fallback"/>
              </a:rPr>
              <a:t>: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Droid Sans Fallback"/>
              </a:rPr>
              <a:t>převládá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Droid Sans Fallback"/>
              </a:rPr>
              <a:t>katolické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Droid Sans Fallback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Droid Sans Fallback"/>
              </a:rPr>
              <a:t>prolínání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Droid Sans Fallback"/>
              </a:rPr>
              <a:t>staroindických</a:t>
            </a:r>
            <a:r>
              <a:rPr lang="en-US" sz="2400" dirty="0">
                <a:solidFill>
                  <a:srgbClr val="000000"/>
                </a:solidFill>
                <a:latin typeface="Arial"/>
                <a:ea typeface="Droid Sans Fallback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/>
                <a:ea typeface="Droid Sans Fallback"/>
              </a:rPr>
              <a:t>elementů</a:t>
            </a:r>
            <a:endParaRPr sz="2400" dirty="0"/>
          </a:p>
          <a:p>
            <a:endParaRPr sz="2400" dirty="0"/>
          </a:p>
          <a:p>
            <a:endParaRPr sz="2400" dirty="0"/>
          </a:p>
          <a:p>
            <a:r>
              <a:rPr lang="en-US" sz="2400" dirty="0"/>
              <a:t> </a:t>
            </a:r>
            <a:endParaRPr sz="2400" dirty="0"/>
          </a:p>
        </p:txBody>
      </p:sp>
      <p:sp>
        <p:nvSpPr>
          <p:cNvPr id="5" name="Obdélník 4"/>
          <p:cNvSpPr/>
          <p:nvPr/>
        </p:nvSpPr>
        <p:spPr>
          <a:xfrm>
            <a:off x="503808" y="3131765"/>
            <a:ext cx="900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 smtClean="0"/>
              <a:t>Víte</a:t>
            </a:r>
            <a:r>
              <a:rPr lang="en-US" sz="2400" dirty="0" smtClean="0"/>
              <a:t>, </a:t>
            </a:r>
            <a:r>
              <a:rPr lang="en-US" sz="2400" dirty="0" err="1" smtClean="0"/>
              <a:t>že</a:t>
            </a:r>
            <a:r>
              <a:rPr lang="en-US" sz="2400" dirty="0" smtClean="0"/>
              <a:t>: </a:t>
            </a:r>
            <a:r>
              <a:rPr lang="en-US" sz="2400" dirty="0" err="1" smtClean="0"/>
              <a:t>před</a:t>
            </a:r>
            <a:r>
              <a:rPr lang="en-US" sz="2400" dirty="0" smtClean="0"/>
              <a:t> </a:t>
            </a:r>
            <a:r>
              <a:rPr lang="en-US" sz="2400" dirty="0" err="1" smtClean="0"/>
              <a:t>necelými</a:t>
            </a:r>
            <a:r>
              <a:rPr lang="en-US" sz="2400" dirty="0" smtClean="0"/>
              <a:t> </a:t>
            </a:r>
            <a:r>
              <a:rPr lang="en-US" sz="2400" dirty="0" err="1" smtClean="0"/>
              <a:t>pěti</a:t>
            </a:r>
            <a:r>
              <a:rPr lang="en-US" sz="2400" dirty="0" smtClean="0"/>
              <a:t> </a:t>
            </a:r>
            <a:r>
              <a:rPr lang="en-US" sz="2400" dirty="0" err="1" smtClean="0"/>
              <a:t>stoletími</a:t>
            </a:r>
            <a:r>
              <a:rPr lang="en-US" sz="2400" dirty="0" smtClean="0"/>
              <a:t> </a:t>
            </a:r>
            <a:r>
              <a:rPr lang="en-US" sz="2400" dirty="0" err="1" smtClean="0"/>
              <a:t>představovalo</a:t>
            </a:r>
            <a:r>
              <a:rPr lang="en-US" sz="2400" dirty="0" smtClean="0"/>
              <a:t> </a:t>
            </a:r>
            <a:r>
              <a:rPr lang="en-US" sz="2400" dirty="0" err="1" smtClean="0"/>
              <a:t>území</a:t>
            </a:r>
            <a:r>
              <a:rPr lang="en-US" sz="2400" dirty="0" smtClean="0"/>
              <a:t> Peru </a:t>
            </a:r>
            <a:endParaRPr lang="cs-CZ" sz="2400" dirty="0" smtClean="0"/>
          </a:p>
          <a:p>
            <a:pPr algn="ctr"/>
            <a:r>
              <a:rPr lang="en-US" sz="2400" dirty="0" err="1" smtClean="0"/>
              <a:t>centrum</a:t>
            </a:r>
            <a:r>
              <a:rPr lang="en-US" sz="2400" dirty="0" smtClean="0"/>
              <a:t> </a:t>
            </a:r>
            <a:r>
              <a:rPr lang="en-US" sz="2400" dirty="0" err="1" smtClean="0"/>
              <a:t>říše</a:t>
            </a:r>
            <a:r>
              <a:rPr lang="en-US" sz="2400" dirty="0" smtClean="0"/>
              <a:t> </a:t>
            </a:r>
            <a:r>
              <a:rPr lang="en-US" sz="2400" dirty="0" err="1" smtClean="0"/>
              <a:t>Inků</a:t>
            </a:r>
            <a:r>
              <a:rPr lang="en-US" sz="2400" dirty="0" smtClean="0"/>
              <a:t>?</a:t>
            </a:r>
            <a:r>
              <a:rPr lang="cs-CZ" sz="2400" dirty="0" smtClean="0"/>
              <a:t>  </a:t>
            </a:r>
            <a:r>
              <a:rPr lang="en-US" sz="2400" dirty="0" err="1" smtClean="0"/>
              <a:t>Území</a:t>
            </a:r>
            <a:r>
              <a:rPr lang="en-US" sz="2400" dirty="0" smtClean="0"/>
              <a:t> se </a:t>
            </a:r>
            <a:r>
              <a:rPr lang="en-US" sz="2400" dirty="0" err="1" smtClean="0"/>
              <a:t>táhne</a:t>
            </a:r>
            <a:r>
              <a:rPr lang="en-US" sz="2400" dirty="0" smtClean="0"/>
              <a:t> </a:t>
            </a:r>
            <a:r>
              <a:rPr lang="en-US" sz="2400" dirty="0" err="1" smtClean="0"/>
              <a:t>dál</a:t>
            </a:r>
            <a:r>
              <a:rPr lang="en-US" sz="2400" dirty="0" smtClean="0"/>
              <a:t> </a:t>
            </a:r>
            <a:r>
              <a:rPr lang="en-US" sz="2400" dirty="0" err="1" smtClean="0"/>
              <a:t>na</a:t>
            </a:r>
            <a:r>
              <a:rPr lang="en-US" sz="2400" dirty="0" smtClean="0"/>
              <a:t> </a:t>
            </a:r>
            <a:r>
              <a:rPr lang="en-US" sz="2400" dirty="0" err="1" smtClean="0"/>
              <a:t>jih</a:t>
            </a:r>
            <a:r>
              <a:rPr lang="en-US" sz="2400" dirty="0" smtClean="0"/>
              <a:t> a sever.</a:t>
            </a:r>
            <a:endParaRPr lang="cs-CZ" sz="24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647824" y="4355901"/>
            <a:ext cx="87849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50 % </a:t>
            </a:r>
            <a:r>
              <a:rPr lang="en-US" sz="2400" dirty="0" err="1" smtClean="0"/>
              <a:t>původní</a:t>
            </a:r>
            <a:r>
              <a:rPr lang="en-US" sz="2400" dirty="0" smtClean="0"/>
              <a:t> </a:t>
            </a:r>
            <a:r>
              <a:rPr lang="en-US" sz="2400" dirty="0" err="1" smtClean="0"/>
              <a:t>etnika</a:t>
            </a:r>
            <a:r>
              <a:rPr lang="en-US" sz="2400" dirty="0" smtClean="0"/>
              <a:t> (=</a:t>
            </a:r>
            <a:r>
              <a:rPr lang="en-US" sz="2400" dirty="0" err="1" smtClean="0"/>
              <a:t>potomci</a:t>
            </a:r>
            <a:r>
              <a:rPr lang="en-US" sz="2400" dirty="0" smtClean="0"/>
              <a:t> </a:t>
            </a:r>
            <a:r>
              <a:rPr lang="en-US" sz="2400" dirty="0" err="1" smtClean="0"/>
              <a:t>Inků</a:t>
            </a:r>
            <a:r>
              <a:rPr lang="en-US" sz="2400" dirty="0" smtClean="0"/>
              <a:t>), </a:t>
            </a:r>
            <a:r>
              <a:rPr lang="en-US" sz="2400" dirty="0" err="1" smtClean="0"/>
              <a:t>především</a:t>
            </a:r>
            <a:r>
              <a:rPr lang="en-US" sz="2400" dirty="0" smtClean="0"/>
              <a:t> </a:t>
            </a:r>
            <a:r>
              <a:rPr lang="en-US" sz="2400" dirty="0" err="1" smtClean="0"/>
              <a:t>kmeny</a:t>
            </a:r>
            <a:r>
              <a:rPr lang="en-US" sz="2400" dirty="0" smtClean="0"/>
              <a:t> </a:t>
            </a:r>
            <a:r>
              <a:rPr lang="en-US" sz="2400" dirty="0" err="1" smtClean="0"/>
              <a:t>Kečua</a:t>
            </a:r>
            <a:r>
              <a:rPr lang="en-US" sz="2400" dirty="0" smtClean="0"/>
              <a:t> a</a:t>
            </a:r>
            <a:r>
              <a:rPr lang="cs-CZ" sz="2400" dirty="0" smtClean="0"/>
              <a:t> </a:t>
            </a:r>
            <a:r>
              <a:rPr lang="en-US" sz="2400" dirty="0" err="1" smtClean="0"/>
              <a:t>Aymará</a:t>
            </a:r>
            <a:r>
              <a:rPr lang="cs-CZ" sz="2400" dirty="0" smtClean="0"/>
              <a:t> </a:t>
            </a:r>
            <a:r>
              <a:rPr lang="en-US" sz="2400" dirty="0" smtClean="0"/>
              <a:t>(</a:t>
            </a:r>
            <a:r>
              <a:rPr lang="en-US" sz="2400" dirty="0" err="1" smtClean="0"/>
              <a:t>žijí</a:t>
            </a:r>
            <a:r>
              <a:rPr lang="en-US" sz="2400" dirty="0" smtClean="0"/>
              <a:t> v </a:t>
            </a:r>
            <a:r>
              <a:rPr lang="en-US" sz="2400" dirty="0" err="1" smtClean="0"/>
              <a:t>Andách</a:t>
            </a:r>
            <a:r>
              <a:rPr lang="en-US" sz="2400" dirty="0" smtClean="0"/>
              <a:t> </a:t>
            </a:r>
            <a:r>
              <a:rPr lang="en-US" sz="2400" dirty="0" err="1" smtClean="0"/>
              <a:t>tradičním</a:t>
            </a:r>
            <a:r>
              <a:rPr lang="en-US" sz="2400" dirty="0" smtClean="0"/>
              <a:t> </a:t>
            </a:r>
            <a:r>
              <a:rPr lang="en-US" sz="2400" dirty="0" err="1" smtClean="0"/>
              <a:t>způsobem</a:t>
            </a:r>
            <a:r>
              <a:rPr lang="en-US" sz="2400" dirty="0" smtClean="0"/>
              <a:t> </a:t>
            </a:r>
            <a:r>
              <a:rPr lang="en-US" sz="2400" dirty="0" err="1" smtClean="0"/>
              <a:t>života</a:t>
            </a:r>
            <a:r>
              <a:rPr lang="en-US" sz="2400" dirty="0" smtClean="0"/>
              <a:t>)</a:t>
            </a:r>
            <a:endParaRPr lang="cs-CZ" sz="2400" dirty="0" smtClean="0"/>
          </a:p>
        </p:txBody>
      </p:sp>
      <p:sp>
        <p:nvSpPr>
          <p:cNvPr id="7" name="TextShape 1"/>
          <p:cNvSpPr txBox="1"/>
          <p:nvPr/>
        </p:nvSpPr>
        <p:spPr>
          <a:xfrm>
            <a:off x="575816" y="5508029"/>
            <a:ext cx="8687568" cy="1724749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 sz="2400" dirty="0" err="1"/>
              <a:t>Sídla</a:t>
            </a:r>
            <a:r>
              <a:rPr lang="en-US" sz="2400" dirty="0"/>
              <a:t>:</a:t>
            </a:r>
            <a:endParaRPr dirty="0"/>
          </a:p>
          <a:p>
            <a:r>
              <a:rPr lang="en-US" sz="2400" dirty="0" err="1"/>
              <a:t>Vyhledejte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mapě</a:t>
            </a:r>
            <a:r>
              <a:rPr lang="en-US" sz="2400" dirty="0"/>
              <a:t> </a:t>
            </a:r>
            <a:r>
              <a:rPr lang="en-US" sz="2400" dirty="0" err="1"/>
              <a:t>tato</a:t>
            </a:r>
            <a:r>
              <a:rPr lang="en-US" sz="2400" dirty="0"/>
              <a:t> </a:t>
            </a:r>
            <a:r>
              <a:rPr lang="en-US" sz="2400" dirty="0" err="1"/>
              <a:t>města</a:t>
            </a:r>
            <a:r>
              <a:rPr lang="en-US" sz="2400" dirty="0"/>
              <a:t>: Lima, Cuzco, Iquitos, Arequipa, </a:t>
            </a:r>
            <a:endParaRPr lang="cs-CZ" sz="2400" dirty="0" smtClean="0"/>
          </a:p>
          <a:p>
            <a:r>
              <a:rPr lang="en-US" sz="2400" dirty="0" smtClean="0"/>
              <a:t>Callao</a:t>
            </a:r>
            <a:r>
              <a:rPr lang="en-US" sz="2400" dirty="0"/>
              <a:t>, Chimbote, Trujillo, Chiclayo, Piura </a:t>
            </a:r>
            <a:endParaRPr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dvAuto="500"/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TextShape 1"/>
          <p:cNvSpPr txBox="1"/>
          <p:nvPr/>
        </p:nvSpPr>
        <p:spPr>
          <a:xfrm>
            <a:off x="457200" y="114120"/>
            <a:ext cx="9071640" cy="126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sz="4400" b="1">
                <a:solidFill>
                  <a:srgbClr val="000000"/>
                </a:solidFill>
                <a:latin typeface="Arial"/>
                <a:ea typeface="Droid Sans Fallback"/>
              </a:rPr>
              <a:t>Dějiny</a:t>
            </a:r>
            <a:endParaRPr/>
          </a:p>
        </p:txBody>
      </p:sp>
      <p:pic>
        <p:nvPicPr>
          <p:cNvPr id="7172" name="Picture 4" descr="File:Arica batt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68304" y="1259557"/>
            <a:ext cx="4969474" cy="3494162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5041900" y="5580037"/>
            <a:ext cx="5038725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dirty="0" smtClean="0"/>
              <a:t>-1992-) </a:t>
            </a:r>
            <a:r>
              <a:rPr lang="en-US" sz="1600" dirty="0" err="1" smtClean="0"/>
              <a:t>rozpuštění</a:t>
            </a:r>
            <a:r>
              <a:rPr lang="en-US" sz="1600" dirty="0" smtClean="0"/>
              <a:t> </a:t>
            </a:r>
            <a:r>
              <a:rPr lang="en-US" sz="1600" dirty="0" err="1" smtClean="0"/>
              <a:t>dvoukomorového</a:t>
            </a:r>
            <a:r>
              <a:rPr lang="en-US" sz="1600" dirty="0" smtClean="0"/>
              <a:t> </a:t>
            </a:r>
            <a:r>
              <a:rPr lang="en-US" sz="1600" dirty="0" err="1" smtClean="0"/>
              <a:t>parlamentu</a:t>
            </a:r>
            <a:endParaRPr lang="en-US" sz="1600" dirty="0" smtClean="0"/>
          </a:p>
          <a:p>
            <a:r>
              <a:rPr lang="en-US" sz="1600" dirty="0" smtClean="0"/>
              <a:t>-1993 -) </a:t>
            </a:r>
            <a:r>
              <a:rPr lang="en-US" sz="1600" dirty="0" err="1" smtClean="0"/>
              <a:t>nová</a:t>
            </a:r>
            <a:r>
              <a:rPr lang="en-US" sz="1600" dirty="0" smtClean="0"/>
              <a:t> </a:t>
            </a:r>
            <a:r>
              <a:rPr lang="en-US" sz="1600" dirty="0" err="1" smtClean="0"/>
              <a:t>ústava</a:t>
            </a:r>
            <a:r>
              <a:rPr lang="en-US" sz="1600" dirty="0" smtClean="0"/>
              <a:t>, </a:t>
            </a:r>
            <a:r>
              <a:rPr lang="en-US" sz="1600" dirty="0" err="1" smtClean="0"/>
              <a:t>jednokomorový</a:t>
            </a:r>
            <a:r>
              <a:rPr lang="en-US" sz="1600" dirty="0" smtClean="0"/>
              <a:t> </a:t>
            </a:r>
            <a:r>
              <a:rPr lang="en-US" sz="1600" dirty="0" err="1" smtClean="0"/>
              <a:t>parlament</a:t>
            </a:r>
            <a:r>
              <a:rPr lang="en-US" sz="1600" dirty="0" smtClean="0"/>
              <a:t>, </a:t>
            </a:r>
            <a:r>
              <a:rPr lang="en-US" sz="1600" dirty="0" err="1" smtClean="0"/>
              <a:t>posílení</a:t>
            </a:r>
            <a:r>
              <a:rPr lang="en-US" sz="1600" dirty="0" smtClean="0"/>
              <a:t> </a:t>
            </a:r>
            <a:r>
              <a:rPr lang="en-US" sz="1600" dirty="0" err="1" smtClean="0"/>
              <a:t>moci</a:t>
            </a:r>
            <a:r>
              <a:rPr lang="en-US" sz="1600" dirty="0" smtClean="0"/>
              <a:t> </a:t>
            </a:r>
            <a:r>
              <a:rPr lang="en-US" sz="1600" dirty="0" err="1" smtClean="0"/>
              <a:t>prezidenta</a:t>
            </a:r>
            <a:endParaRPr lang="en-US" sz="1600" dirty="0" smtClean="0"/>
          </a:p>
          <a:p>
            <a:r>
              <a:rPr lang="en-US" sz="1600" dirty="0" smtClean="0"/>
              <a:t>- 2003 -) </a:t>
            </a:r>
            <a:r>
              <a:rPr lang="en-US" sz="1600" dirty="0" err="1" smtClean="0"/>
              <a:t>zahájení</a:t>
            </a:r>
            <a:r>
              <a:rPr lang="en-US" sz="1600" dirty="0" smtClean="0"/>
              <a:t> </a:t>
            </a:r>
            <a:r>
              <a:rPr lang="en-US" sz="1600" dirty="0" err="1" smtClean="0"/>
              <a:t>procesu</a:t>
            </a:r>
            <a:r>
              <a:rPr lang="en-US" sz="1600" dirty="0" smtClean="0"/>
              <a:t> </a:t>
            </a:r>
            <a:r>
              <a:rPr lang="en-US" sz="1600" dirty="0" err="1" smtClean="0"/>
              <a:t>decentralizace</a:t>
            </a:r>
            <a:endParaRPr lang="en-US" sz="1600" dirty="0"/>
          </a:p>
        </p:txBody>
      </p:sp>
      <p:sp>
        <p:nvSpPr>
          <p:cNvPr id="7" name="Obdélník 6"/>
          <p:cNvSpPr/>
          <p:nvPr/>
        </p:nvSpPr>
        <p:spPr>
          <a:xfrm>
            <a:off x="0" y="4787949"/>
            <a:ext cx="5038725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dirty="0" smtClean="0"/>
              <a:t>-</a:t>
            </a:r>
            <a:r>
              <a:rPr lang="en-US" sz="1600" dirty="0" err="1" smtClean="0"/>
              <a:t>druhá</a:t>
            </a:r>
            <a:r>
              <a:rPr lang="en-US" sz="1600" dirty="0" smtClean="0"/>
              <a:t> </a:t>
            </a:r>
            <a:r>
              <a:rPr lang="en-US" sz="1600" dirty="0" err="1" smtClean="0"/>
              <a:t>polovina</a:t>
            </a:r>
            <a:r>
              <a:rPr lang="en-US" sz="1600" dirty="0" smtClean="0"/>
              <a:t> 20. </a:t>
            </a:r>
            <a:r>
              <a:rPr lang="en-US" sz="1600" dirty="0" err="1" smtClean="0"/>
              <a:t>stol</a:t>
            </a:r>
            <a:r>
              <a:rPr lang="en-US" sz="1600" dirty="0" smtClean="0"/>
              <a:t>. – </a:t>
            </a:r>
            <a:r>
              <a:rPr lang="en-US" sz="1600" dirty="0" err="1" smtClean="0"/>
              <a:t>převážně</a:t>
            </a:r>
            <a:r>
              <a:rPr lang="en-US" sz="1600" dirty="0" smtClean="0"/>
              <a:t> </a:t>
            </a:r>
            <a:r>
              <a:rPr lang="en-US" sz="1600" dirty="0" err="1" smtClean="0"/>
              <a:t>diktátorské</a:t>
            </a:r>
            <a:r>
              <a:rPr lang="en-US" sz="1600" dirty="0" smtClean="0"/>
              <a:t> </a:t>
            </a:r>
            <a:r>
              <a:rPr lang="en-US" sz="1600" dirty="0" err="1" smtClean="0"/>
              <a:t>vlády</a:t>
            </a:r>
            <a:endParaRPr lang="en-US" sz="1600" dirty="0" smtClean="0"/>
          </a:p>
          <a:p>
            <a:r>
              <a:rPr lang="en-US" sz="1600" dirty="0" smtClean="0"/>
              <a:t>- </a:t>
            </a:r>
            <a:r>
              <a:rPr lang="en-US" sz="1600" dirty="0" err="1" smtClean="0"/>
              <a:t>ústava</a:t>
            </a:r>
            <a:r>
              <a:rPr lang="en-US" sz="1600" dirty="0" smtClean="0"/>
              <a:t> z r. 1979 =) </a:t>
            </a:r>
            <a:r>
              <a:rPr lang="en-US" sz="1600" dirty="0" err="1" smtClean="0"/>
              <a:t>republika</a:t>
            </a:r>
            <a:r>
              <a:rPr lang="en-US" sz="1600" dirty="0" smtClean="0"/>
              <a:t> s </a:t>
            </a:r>
            <a:r>
              <a:rPr lang="en-US" sz="1600" dirty="0" err="1" smtClean="0"/>
              <a:t>prezidentským</a:t>
            </a:r>
            <a:r>
              <a:rPr lang="en-US" sz="1600" dirty="0" smtClean="0"/>
              <a:t> </a:t>
            </a:r>
            <a:r>
              <a:rPr lang="en-US" sz="1600" dirty="0" err="1" smtClean="0"/>
              <a:t>systémem</a:t>
            </a:r>
            <a:endParaRPr lang="en-US" sz="1600" dirty="0" smtClean="0"/>
          </a:p>
          <a:p>
            <a:r>
              <a:rPr lang="en-US" sz="1600" dirty="0" smtClean="0"/>
              <a:t>-80. </a:t>
            </a:r>
            <a:r>
              <a:rPr lang="en-US" sz="1600" dirty="0" err="1" smtClean="0"/>
              <a:t>léta</a:t>
            </a:r>
            <a:r>
              <a:rPr lang="en-US" sz="1600" dirty="0" smtClean="0"/>
              <a:t> -) </a:t>
            </a:r>
            <a:r>
              <a:rPr lang="en-US" sz="1600" dirty="0" err="1" smtClean="0"/>
              <a:t>hnutí</a:t>
            </a:r>
            <a:r>
              <a:rPr lang="en-US" sz="1600" dirty="0" smtClean="0"/>
              <a:t> </a:t>
            </a:r>
            <a:r>
              <a:rPr lang="en-US" sz="1600" dirty="0" err="1" smtClean="0"/>
              <a:t>Světlá</a:t>
            </a:r>
            <a:r>
              <a:rPr lang="en-US" sz="1600" dirty="0" smtClean="0"/>
              <a:t> </a:t>
            </a:r>
            <a:r>
              <a:rPr lang="en-US" sz="1600" dirty="0" err="1" smtClean="0"/>
              <a:t>stezka</a:t>
            </a:r>
            <a:r>
              <a:rPr lang="en-US" sz="1600" dirty="0" smtClean="0"/>
              <a:t> (</a:t>
            </a:r>
            <a:r>
              <a:rPr lang="en-US" sz="1600" dirty="0" err="1" smtClean="0"/>
              <a:t>teroristická</a:t>
            </a:r>
            <a:r>
              <a:rPr lang="en-US" sz="1600" dirty="0" smtClean="0"/>
              <a:t> </a:t>
            </a:r>
            <a:r>
              <a:rPr lang="en-US" sz="1600" dirty="0" err="1" smtClean="0"/>
              <a:t>kampaň</a:t>
            </a:r>
            <a:r>
              <a:rPr lang="en-US" sz="1600" dirty="0" smtClean="0"/>
              <a:t> </a:t>
            </a:r>
            <a:r>
              <a:rPr lang="en-US" sz="1600" dirty="0" err="1" smtClean="0"/>
              <a:t>partyzánských</a:t>
            </a:r>
            <a:r>
              <a:rPr lang="en-US" sz="1600" dirty="0" smtClean="0"/>
              <a:t> </a:t>
            </a:r>
            <a:r>
              <a:rPr lang="en-US" sz="1600" dirty="0" err="1" smtClean="0"/>
              <a:t>skupin</a:t>
            </a:r>
            <a:r>
              <a:rPr lang="en-US" sz="1600" dirty="0" smtClean="0"/>
              <a:t>)</a:t>
            </a:r>
          </a:p>
          <a:p>
            <a:r>
              <a:rPr lang="en-US" sz="1600" dirty="0" smtClean="0"/>
              <a:t>-</a:t>
            </a:r>
            <a:r>
              <a:rPr lang="en-US" sz="1600" dirty="0" err="1" smtClean="0"/>
              <a:t>mnoho</a:t>
            </a:r>
            <a:r>
              <a:rPr lang="en-US" sz="1600" dirty="0" smtClean="0"/>
              <a:t> let </a:t>
            </a:r>
            <a:r>
              <a:rPr lang="en-US" sz="1600" dirty="0" err="1" smtClean="0"/>
              <a:t>trvající</a:t>
            </a:r>
            <a:r>
              <a:rPr lang="en-US" sz="1600" dirty="0" smtClean="0"/>
              <a:t> </a:t>
            </a:r>
            <a:r>
              <a:rPr lang="en-US" sz="1600" dirty="0" err="1" smtClean="0"/>
              <a:t>občanská</a:t>
            </a:r>
            <a:r>
              <a:rPr lang="en-US" sz="1600" dirty="0" smtClean="0"/>
              <a:t> </a:t>
            </a:r>
            <a:r>
              <a:rPr lang="en-US" sz="1600" dirty="0" err="1" smtClean="0"/>
              <a:t>válka</a:t>
            </a:r>
            <a:r>
              <a:rPr lang="en-US" sz="1600" dirty="0" smtClean="0"/>
              <a:t> </a:t>
            </a:r>
            <a:r>
              <a:rPr lang="en-US" sz="1600" dirty="0" err="1" smtClean="0"/>
              <a:t>mezi</a:t>
            </a:r>
            <a:r>
              <a:rPr lang="en-US" sz="1600" dirty="0" smtClean="0"/>
              <a:t> </a:t>
            </a:r>
            <a:r>
              <a:rPr lang="en-US" sz="1600" dirty="0" err="1" smtClean="0"/>
              <a:t>vojáky</a:t>
            </a:r>
            <a:r>
              <a:rPr lang="en-US" sz="1600" dirty="0" smtClean="0"/>
              <a:t> a </a:t>
            </a:r>
            <a:r>
              <a:rPr lang="en-US" sz="1600" dirty="0" err="1" smtClean="0"/>
              <a:t>teroristickou</a:t>
            </a:r>
            <a:r>
              <a:rPr lang="en-US" sz="1600" dirty="0" smtClean="0"/>
              <a:t> </a:t>
            </a:r>
            <a:r>
              <a:rPr lang="en-US" sz="1600" dirty="0" err="1" smtClean="0"/>
              <a:t>organizací</a:t>
            </a:r>
            <a:r>
              <a:rPr lang="en-US" sz="1600" dirty="0" smtClean="0"/>
              <a:t> (</a:t>
            </a:r>
            <a:r>
              <a:rPr lang="en-US" sz="1600" dirty="0" err="1" smtClean="0"/>
              <a:t>snaha</a:t>
            </a:r>
            <a:r>
              <a:rPr lang="en-US" sz="1600" dirty="0" smtClean="0"/>
              <a:t> </a:t>
            </a:r>
            <a:r>
              <a:rPr lang="en-US" sz="1600" dirty="0" err="1" smtClean="0"/>
              <a:t>extrémistů</a:t>
            </a:r>
            <a:r>
              <a:rPr lang="en-US" sz="1600" dirty="0" smtClean="0"/>
              <a:t> </a:t>
            </a:r>
            <a:r>
              <a:rPr lang="en-US" sz="1600" dirty="0" err="1" smtClean="0"/>
              <a:t>nastolit</a:t>
            </a:r>
            <a:r>
              <a:rPr lang="en-US" sz="1600" dirty="0" smtClean="0"/>
              <a:t> </a:t>
            </a:r>
            <a:r>
              <a:rPr lang="en-US" sz="1600" dirty="0" err="1" smtClean="0"/>
              <a:t>komunistický</a:t>
            </a:r>
            <a:r>
              <a:rPr lang="en-US" sz="1600" dirty="0" smtClean="0"/>
              <a:t> </a:t>
            </a:r>
            <a:r>
              <a:rPr lang="en-US" sz="1600" dirty="0" err="1" smtClean="0"/>
              <a:t>režim</a:t>
            </a:r>
            <a:r>
              <a:rPr lang="en-US" sz="1600" dirty="0" smtClean="0"/>
              <a:t> a </a:t>
            </a:r>
            <a:r>
              <a:rPr lang="en-US" sz="1600" dirty="0" err="1" smtClean="0"/>
              <a:t>ovládnout</a:t>
            </a:r>
            <a:r>
              <a:rPr lang="en-US" sz="1600" dirty="0" smtClean="0"/>
              <a:t> </a:t>
            </a:r>
            <a:r>
              <a:rPr lang="en-US" sz="1600" dirty="0" err="1" smtClean="0"/>
              <a:t>zemi</a:t>
            </a:r>
            <a:r>
              <a:rPr lang="en-US" sz="1600" dirty="0" smtClean="0"/>
              <a:t> </a:t>
            </a:r>
            <a:r>
              <a:rPr lang="en-US" sz="1600" dirty="0" err="1" smtClean="0"/>
              <a:t>pomocí</a:t>
            </a:r>
            <a:r>
              <a:rPr lang="en-US" sz="1600" dirty="0" smtClean="0"/>
              <a:t> </a:t>
            </a:r>
            <a:r>
              <a:rPr lang="en-US" sz="1600" dirty="0" err="1" smtClean="0"/>
              <a:t>teroru</a:t>
            </a:r>
            <a:r>
              <a:rPr lang="en-US" sz="1600" dirty="0" smtClean="0"/>
              <a:t>; r. 1992 </a:t>
            </a:r>
            <a:r>
              <a:rPr lang="en-US" sz="1600" dirty="0" err="1" smtClean="0"/>
              <a:t>byl</a:t>
            </a:r>
            <a:r>
              <a:rPr lang="en-US" sz="1600" dirty="0" smtClean="0"/>
              <a:t> </a:t>
            </a:r>
            <a:r>
              <a:rPr lang="en-US" sz="1600" dirty="0" err="1" smtClean="0"/>
              <a:t>jejich</a:t>
            </a:r>
            <a:r>
              <a:rPr lang="en-US" sz="1600" dirty="0" smtClean="0"/>
              <a:t> </a:t>
            </a:r>
            <a:r>
              <a:rPr lang="en-US" sz="1600" dirty="0" err="1" smtClean="0"/>
              <a:t>vůdce</a:t>
            </a:r>
            <a:r>
              <a:rPr lang="en-US" sz="1600" dirty="0" smtClean="0"/>
              <a:t> </a:t>
            </a:r>
            <a:r>
              <a:rPr lang="en-US" sz="1600" dirty="0" err="1" smtClean="0"/>
              <a:t>Abimael</a:t>
            </a:r>
            <a:r>
              <a:rPr lang="en-US" sz="1600" dirty="0" smtClean="0"/>
              <a:t>  </a:t>
            </a:r>
            <a:r>
              <a:rPr lang="en-US" sz="1600" dirty="0" err="1" smtClean="0"/>
              <a:t>Guzmán</a:t>
            </a:r>
            <a:r>
              <a:rPr lang="en-US" sz="1600" dirty="0" smtClean="0"/>
              <a:t> </a:t>
            </a:r>
            <a:r>
              <a:rPr lang="en-US" sz="1600" dirty="0" err="1" smtClean="0"/>
              <a:t>zajat</a:t>
            </a:r>
            <a:r>
              <a:rPr lang="en-US" sz="1600" dirty="0" smtClean="0"/>
              <a:t> a </a:t>
            </a:r>
            <a:r>
              <a:rPr lang="en-US" sz="1600" dirty="0" err="1" smtClean="0"/>
              <a:t>uvězněn</a:t>
            </a:r>
            <a:r>
              <a:rPr lang="en-US" sz="1600" dirty="0" smtClean="0"/>
              <a:t>)</a:t>
            </a:r>
          </a:p>
        </p:txBody>
      </p:sp>
      <p:sp>
        <p:nvSpPr>
          <p:cNvPr id="8" name="Obdélník 7"/>
          <p:cNvSpPr/>
          <p:nvPr/>
        </p:nvSpPr>
        <p:spPr>
          <a:xfrm>
            <a:off x="0" y="1619597"/>
            <a:ext cx="5038725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dirty="0" smtClean="0"/>
              <a:t>20 000 let </a:t>
            </a:r>
            <a:r>
              <a:rPr lang="en-US" sz="1600" dirty="0" err="1" smtClean="0"/>
              <a:t>př</a:t>
            </a:r>
            <a:r>
              <a:rPr lang="en-US" sz="1600" dirty="0" smtClean="0"/>
              <a:t>. n. l. - </a:t>
            </a:r>
            <a:r>
              <a:rPr lang="en-US" sz="1600" dirty="0" err="1" smtClean="0"/>
              <a:t>nejstarší</a:t>
            </a:r>
            <a:r>
              <a:rPr lang="en-US" sz="1600" dirty="0" smtClean="0"/>
              <a:t> </a:t>
            </a:r>
            <a:r>
              <a:rPr lang="en-US" sz="1600" dirty="0" err="1" smtClean="0"/>
              <a:t>nálezy</a:t>
            </a:r>
            <a:r>
              <a:rPr lang="en-US" sz="1600" dirty="0" smtClean="0"/>
              <a:t> </a:t>
            </a:r>
            <a:r>
              <a:rPr lang="en-US" sz="1600" dirty="0" err="1" smtClean="0"/>
              <a:t>lidských</a:t>
            </a:r>
            <a:r>
              <a:rPr lang="en-US" sz="1600" dirty="0" smtClean="0"/>
              <a:t> </a:t>
            </a:r>
            <a:r>
              <a:rPr lang="en-US" sz="1600" dirty="0" err="1" smtClean="0"/>
              <a:t>kultur</a:t>
            </a:r>
            <a:r>
              <a:rPr lang="en-US" sz="1600" dirty="0" smtClean="0"/>
              <a:t> (v </a:t>
            </a:r>
            <a:r>
              <a:rPr lang="en-US" sz="1600" dirty="0" err="1" smtClean="0"/>
              <a:t>okolí</a:t>
            </a:r>
            <a:r>
              <a:rPr lang="en-US" sz="1600" dirty="0" smtClean="0"/>
              <a:t> </a:t>
            </a:r>
            <a:r>
              <a:rPr lang="en-US" sz="1600" dirty="0" err="1" smtClean="0"/>
              <a:t>Ayacucha</a:t>
            </a:r>
            <a:r>
              <a:rPr lang="en-US" sz="1600" dirty="0" smtClean="0"/>
              <a:t>)</a:t>
            </a:r>
          </a:p>
          <a:p>
            <a:endParaRPr lang="en-US" sz="1600" dirty="0" smtClean="0"/>
          </a:p>
          <a:p>
            <a:r>
              <a:rPr lang="en-US" sz="1600" dirty="0" err="1" smtClean="0"/>
              <a:t>od</a:t>
            </a:r>
            <a:r>
              <a:rPr lang="en-US" sz="1600" dirty="0" smtClean="0"/>
              <a:t> 500 let </a:t>
            </a:r>
            <a:r>
              <a:rPr lang="en-US" sz="1600" dirty="0" err="1" smtClean="0"/>
              <a:t>př</a:t>
            </a:r>
            <a:r>
              <a:rPr lang="en-US" sz="1600" dirty="0" smtClean="0"/>
              <a:t>. n. l. do 500 n. l. – </a:t>
            </a:r>
            <a:r>
              <a:rPr lang="en-US" sz="1600" dirty="0" err="1" smtClean="0"/>
              <a:t>vyspělé</a:t>
            </a:r>
            <a:r>
              <a:rPr lang="en-US" sz="1600" dirty="0" smtClean="0"/>
              <a:t> </a:t>
            </a:r>
            <a:r>
              <a:rPr lang="en-US" sz="1600" dirty="0" err="1" smtClean="0"/>
              <a:t>regionální</a:t>
            </a:r>
            <a:r>
              <a:rPr lang="en-US" sz="1600" dirty="0" smtClean="0"/>
              <a:t> </a:t>
            </a:r>
            <a:r>
              <a:rPr lang="en-US" sz="1600" dirty="0" err="1" smtClean="0"/>
              <a:t>kultury</a:t>
            </a:r>
            <a:r>
              <a:rPr lang="en-US" sz="1600" dirty="0" smtClean="0"/>
              <a:t> (</a:t>
            </a:r>
            <a:r>
              <a:rPr lang="en-US" sz="1600" dirty="0" err="1" smtClean="0"/>
              <a:t>Inkové</a:t>
            </a:r>
            <a:r>
              <a:rPr lang="en-US" sz="1600" dirty="0" smtClean="0"/>
              <a:t> </a:t>
            </a:r>
            <a:r>
              <a:rPr lang="en-US" sz="1600" dirty="0" err="1" smtClean="0"/>
              <a:t>založili</a:t>
            </a:r>
            <a:r>
              <a:rPr lang="en-US" sz="1600" dirty="0" smtClean="0"/>
              <a:t> </a:t>
            </a:r>
            <a:r>
              <a:rPr lang="en-US" sz="1600" dirty="0" err="1" smtClean="0"/>
              <a:t>jednotný</a:t>
            </a:r>
            <a:r>
              <a:rPr lang="en-US" sz="1600" dirty="0" smtClean="0"/>
              <a:t> </a:t>
            </a:r>
            <a:r>
              <a:rPr lang="en-US" sz="1600" dirty="0" err="1" smtClean="0"/>
              <a:t>stát</a:t>
            </a:r>
            <a:r>
              <a:rPr lang="en-US" sz="1600" dirty="0" smtClean="0"/>
              <a:t>)</a:t>
            </a:r>
          </a:p>
          <a:p>
            <a:r>
              <a:rPr lang="en-US" sz="1600" dirty="0" smtClean="0"/>
              <a:t>1532 – </a:t>
            </a:r>
            <a:r>
              <a:rPr lang="en-US" sz="1600" dirty="0" err="1" smtClean="0"/>
              <a:t>příchod</a:t>
            </a:r>
            <a:r>
              <a:rPr lang="en-US" sz="1600" dirty="0" smtClean="0"/>
              <a:t> </a:t>
            </a:r>
            <a:r>
              <a:rPr lang="en-US" sz="1600" dirty="0" err="1" smtClean="0"/>
              <a:t>Španělů</a:t>
            </a:r>
            <a:endParaRPr lang="en-US" sz="1600" dirty="0" smtClean="0"/>
          </a:p>
          <a:p>
            <a:r>
              <a:rPr lang="en-US" sz="1600" dirty="0" err="1" smtClean="0"/>
              <a:t>boje</a:t>
            </a:r>
            <a:r>
              <a:rPr lang="en-US" sz="1600" dirty="0" smtClean="0"/>
              <a:t> </a:t>
            </a:r>
            <a:r>
              <a:rPr lang="en-US" sz="1600" dirty="0" err="1" smtClean="0"/>
              <a:t>mezi</a:t>
            </a:r>
            <a:r>
              <a:rPr lang="en-US" sz="1600" dirty="0" smtClean="0"/>
              <a:t> </a:t>
            </a:r>
            <a:r>
              <a:rPr lang="en-US" sz="1600" dirty="0" err="1" smtClean="0"/>
              <a:t>kolonizátory</a:t>
            </a:r>
            <a:r>
              <a:rPr lang="en-US" sz="1600" dirty="0" smtClean="0"/>
              <a:t> a Inky (</a:t>
            </a:r>
            <a:r>
              <a:rPr lang="en-US" sz="1600" dirty="0" err="1" smtClean="0"/>
              <a:t>poslední</a:t>
            </a:r>
            <a:r>
              <a:rPr lang="en-US" sz="1600" dirty="0" smtClean="0"/>
              <a:t> </a:t>
            </a:r>
            <a:r>
              <a:rPr lang="en-US" sz="1600" dirty="0" err="1" smtClean="0"/>
              <a:t>bašta</a:t>
            </a:r>
            <a:r>
              <a:rPr lang="en-US" sz="1600" dirty="0" smtClean="0"/>
              <a:t> Cuzco </a:t>
            </a:r>
            <a:r>
              <a:rPr lang="en-US" sz="1600" dirty="0" err="1" smtClean="0"/>
              <a:t>padla</a:t>
            </a:r>
            <a:r>
              <a:rPr lang="en-US" sz="1600" dirty="0" smtClean="0"/>
              <a:t> r. 1572)</a:t>
            </a:r>
          </a:p>
          <a:p>
            <a:r>
              <a:rPr lang="en-US" sz="1600" dirty="0" smtClean="0"/>
              <a:t>-Peru </a:t>
            </a:r>
            <a:r>
              <a:rPr lang="en-US" sz="1600" dirty="0" err="1" smtClean="0"/>
              <a:t>získalo</a:t>
            </a:r>
            <a:r>
              <a:rPr lang="en-US" sz="1600" dirty="0" smtClean="0"/>
              <a:t> </a:t>
            </a:r>
            <a:r>
              <a:rPr lang="en-US" sz="1600" dirty="0" err="1" smtClean="0"/>
              <a:t>nezávislost</a:t>
            </a:r>
            <a:r>
              <a:rPr lang="en-US" sz="1600" dirty="0" smtClean="0"/>
              <a:t> </a:t>
            </a:r>
            <a:r>
              <a:rPr lang="en-US" sz="1600" dirty="0" err="1" smtClean="0"/>
              <a:t>jako</a:t>
            </a:r>
            <a:r>
              <a:rPr lang="en-US" sz="1600" dirty="0" smtClean="0"/>
              <a:t> </a:t>
            </a:r>
            <a:r>
              <a:rPr lang="en-US" sz="1600" dirty="0" err="1" smtClean="0"/>
              <a:t>poslední</a:t>
            </a:r>
            <a:r>
              <a:rPr lang="en-US" sz="1600" dirty="0" smtClean="0"/>
              <a:t> </a:t>
            </a:r>
            <a:r>
              <a:rPr lang="en-US" sz="1600" dirty="0" err="1" smtClean="0"/>
              <a:t>latinskoamerická</a:t>
            </a:r>
            <a:r>
              <a:rPr lang="en-US" sz="1600" dirty="0" smtClean="0"/>
              <a:t> </a:t>
            </a:r>
            <a:r>
              <a:rPr lang="en-US" sz="1600" dirty="0" err="1" smtClean="0"/>
              <a:t>země</a:t>
            </a:r>
            <a:r>
              <a:rPr lang="en-US" sz="1600" dirty="0" smtClean="0"/>
              <a:t> (1824)</a:t>
            </a:r>
          </a:p>
          <a:p>
            <a:r>
              <a:rPr lang="en-US" sz="1600" dirty="0" smtClean="0"/>
              <a:t>-</a:t>
            </a:r>
            <a:r>
              <a:rPr lang="en-US" sz="1600" dirty="0" err="1" smtClean="0"/>
              <a:t>druhá</a:t>
            </a:r>
            <a:r>
              <a:rPr lang="en-US" sz="1600" dirty="0" smtClean="0"/>
              <a:t> </a:t>
            </a:r>
            <a:r>
              <a:rPr lang="en-US" sz="1600" dirty="0" err="1" smtClean="0"/>
              <a:t>polovina</a:t>
            </a:r>
            <a:r>
              <a:rPr lang="en-US" sz="1600" dirty="0" smtClean="0"/>
              <a:t> 20. </a:t>
            </a:r>
            <a:r>
              <a:rPr lang="en-US" sz="1600" dirty="0" err="1" smtClean="0"/>
              <a:t>stol</a:t>
            </a:r>
            <a:r>
              <a:rPr lang="en-US" sz="1600" dirty="0" smtClean="0"/>
              <a:t>. – </a:t>
            </a:r>
            <a:r>
              <a:rPr lang="en-US" sz="1600" dirty="0" err="1" smtClean="0"/>
              <a:t>převážně</a:t>
            </a:r>
            <a:r>
              <a:rPr lang="en-US" sz="1600" dirty="0" smtClean="0"/>
              <a:t> </a:t>
            </a:r>
            <a:r>
              <a:rPr lang="en-US" sz="1600" dirty="0" err="1" smtClean="0"/>
              <a:t>diktátorské</a:t>
            </a:r>
            <a:r>
              <a:rPr lang="en-US" sz="1600" dirty="0" smtClean="0"/>
              <a:t> </a:t>
            </a:r>
            <a:r>
              <a:rPr lang="en-US" sz="1600" dirty="0" err="1" smtClean="0"/>
              <a:t>vlády</a:t>
            </a:r>
            <a:endParaRPr lang="en-US" sz="1600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6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00"/>
                            </p:stCondLst>
                            <p:childTnLst>
                              <p:par>
                                <p:cTn id="29" presetID="50" presetClass="entr" presetSubtype="0" decel="10000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50" presetClass="entr" presetSubtype="0" decel="10000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9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9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dvAuto="500"/>
      <p:bldP spid="7" grpId="0" build="p" advAuto="200"/>
      <p:bldP spid="8" grpId="0" build="p" advAuto="20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TextShape 1"/>
          <p:cNvSpPr txBox="1"/>
          <p:nvPr/>
        </p:nvSpPr>
        <p:spPr>
          <a:xfrm>
            <a:off x="457200" y="-91440"/>
            <a:ext cx="9071640" cy="126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sz="4400" b="1" dirty="0">
                <a:latin typeface="Calibri"/>
              </a:rPr>
              <a:t>Machu Picchu</a:t>
            </a:r>
            <a:endParaRPr dirty="0"/>
          </a:p>
        </p:txBody>
      </p:sp>
      <p:sp>
        <p:nvSpPr>
          <p:cNvPr id="179" name="TextShape 2"/>
          <p:cNvSpPr txBox="1"/>
          <p:nvPr/>
        </p:nvSpPr>
        <p:spPr>
          <a:xfrm>
            <a:off x="182880" y="919080"/>
            <a:ext cx="9897120" cy="401868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cs-CZ" sz="2000" dirty="0" err="1" smtClean="0">
                <a:latin typeface="Calibri"/>
              </a:rPr>
              <a:t>Z</a:t>
            </a:r>
            <a:r>
              <a:rPr lang="en-US" sz="2000" dirty="0" err="1" smtClean="0">
                <a:latin typeface="Calibri"/>
              </a:rPr>
              <a:t>tracené</a:t>
            </a:r>
            <a:r>
              <a:rPr lang="en-US" sz="2000" dirty="0" smtClean="0">
                <a:latin typeface="Calibri"/>
              </a:rPr>
              <a:t> </a:t>
            </a:r>
            <a:r>
              <a:rPr lang="en-US" sz="2000" dirty="0" err="1">
                <a:latin typeface="Calibri"/>
              </a:rPr>
              <a:t>město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 err="1">
                <a:latin typeface="Calibri"/>
              </a:rPr>
              <a:t>Inků</a:t>
            </a:r>
            <a:r>
              <a:rPr lang="en-US" sz="2000" dirty="0">
                <a:latin typeface="Calibri"/>
              </a:rPr>
              <a:t> (v 15. a 16. </a:t>
            </a:r>
            <a:r>
              <a:rPr lang="en-US" sz="2000" dirty="0" err="1">
                <a:latin typeface="Calibri"/>
              </a:rPr>
              <a:t>Století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 err="1">
                <a:latin typeface="Calibri"/>
              </a:rPr>
              <a:t>významné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 err="1">
                <a:latin typeface="Calibri"/>
              </a:rPr>
              <a:t>incké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 err="1">
                <a:latin typeface="Calibri"/>
              </a:rPr>
              <a:t>město</a:t>
            </a:r>
            <a:r>
              <a:rPr lang="en-US" sz="2000" dirty="0" smtClean="0">
                <a:latin typeface="Calibri"/>
              </a:rPr>
              <a:t>)</a:t>
            </a:r>
            <a:endParaRPr lang="cs-CZ" sz="2000" dirty="0" smtClean="0">
              <a:latin typeface="Calibri"/>
            </a:endParaRPr>
          </a:p>
          <a:p>
            <a:endParaRPr sz="2000" dirty="0"/>
          </a:p>
          <a:p>
            <a:r>
              <a:rPr lang="en-US" sz="2000" dirty="0" err="1">
                <a:latin typeface="Calibri"/>
              </a:rPr>
              <a:t>Víte</a:t>
            </a:r>
            <a:r>
              <a:rPr lang="en-US" sz="2000" dirty="0">
                <a:latin typeface="Calibri"/>
              </a:rPr>
              <a:t>, </a:t>
            </a:r>
            <a:r>
              <a:rPr lang="en-US" sz="2000" dirty="0" err="1">
                <a:latin typeface="Calibri"/>
              </a:rPr>
              <a:t>že</a:t>
            </a:r>
            <a:r>
              <a:rPr lang="en-US" sz="2000" dirty="0">
                <a:latin typeface="Calibri"/>
              </a:rPr>
              <a:t>: v </a:t>
            </a:r>
            <a:r>
              <a:rPr lang="en-US" sz="2000" dirty="0" err="1">
                <a:latin typeface="Calibri"/>
              </a:rPr>
              <a:t>roce</a:t>
            </a:r>
            <a:r>
              <a:rPr lang="en-US" sz="2000" dirty="0">
                <a:latin typeface="Calibri"/>
              </a:rPr>
              <a:t> 1983 </a:t>
            </a:r>
            <a:r>
              <a:rPr lang="en-US" sz="2000" dirty="0" err="1">
                <a:latin typeface="Calibri"/>
              </a:rPr>
              <a:t>bylo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 err="1">
                <a:latin typeface="Calibri"/>
              </a:rPr>
              <a:t>zařazeno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 err="1">
                <a:latin typeface="Calibri"/>
              </a:rPr>
              <a:t>na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 err="1">
                <a:latin typeface="Calibri"/>
              </a:rPr>
              <a:t>seznam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 err="1">
                <a:latin typeface="Calibri"/>
              </a:rPr>
              <a:t>světového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 err="1">
                <a:latin typeface="Calibri"/>
              </a:rPr>
              <a:t>dědictví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/>
              <a:t>UNESCO</a:t>
            </a:r>
            <a:r>
              <a:rPr lang="en-US" sz="2000" dirty="0" smtClean="0"/>
              <a:t>?</a:t>
            </a:r>
            <a:endParaRPr lang="cs-CZ" sz="2000" dirty="0" smtClean="0"/>
          </a:p>
          <a:p>
            <a:endParaRPr sz="2000" dirty="0"/>
          </a:p>
          <a:p>
            <a:r>
              <a:rPr lang="en-US" sz="2000" dirty="0" err="1">
                <a:latin typeface="Calibri"/>
              </a:rPr>
              <a:t>Jelikož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 err="1">
                <a:latin typeface="Calibri"/>
              </a:rPr>
              <a:t>město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 err="1">
                <a:latin typeface="Calibri"/>
              </a:rPr>
              <a:t>nebylo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 err="1">
                <a:latin typeface="Calibri"/>
              </a:rPr>
              <a:t>nikdy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 err="1">
                <a:latin typeface="Calibri"/>
              </a:rPr>
              <a:t>objeveno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 err="1">
                <a:latin typeface="Calibri"/>
              </a:rPr>
              <a:t>španělskými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 err="1" smtClean="0"/>
              <a:t>conquistadory</a:t>
            </a:r>
            <a:r>
              <a:rPr lang="cs-CZ" sz="2000" dirty="0" smtClean="0"/>
              <a:t>,</a:t>
            </a:r>
            <a:r>
              <a:rPr lang="en-US" sz="2000" dirty="0" smtClean="0"/>
              <a:t> </a:t>
            </a:r>
            <a:r>
              <a:rPr lang="en-US" sz="2000" dirty="0" err="1" smtClean="0"/>
              <a:t>nebylo</a:t>
            </a:r>
            <a:endParaRPr lang="cs-CZ" sz="2000" dirty="0" smtClean="0"/>
          </a:p>
          <a:p>
            <a:r>
              <a:rPr lang="en-US" sz="2000" dirty="0" smtClean="0"/>
              <a:t> </a:t>
            </a:r>
            <a:r>
              <a:rPr lang="en-US" sz="2000" dirty="0" err="1"/>
              <a:t>vykradeno</a:t>
            </a:r>
            <a:r>
              <a:rPr lang="en-US" sz="2000" dirty="0"/>
              <a:t> a </a:t>
            </a:r>
            <a:r>
              <a:rPr lang="en-US" sz="2000" dirty="0" err="1"/>
              <a:t>poničeno</a:t>
            </a:r>
            <a:r>
              <a:rPr lang="en-US" sz="2000" dirty="0" smtClean="0"/>
              <a:t>.</a:t>
            </a:r>
            <a:endParaRPr lang="cs-CZ" sz="2000" dirty="0" smtClean="0"/>
          </a:p>
          <a:p>
            <a:endParaRPr sz="2000" dirty="0"/>
          </a:p>
          <a:p>
            <a:r>
              <a:rPr lang="en-US" sz="2000" dirty="0" err="1">
                <a:solidFill>
                  <a:srgbClr val="00000A"/>
                </a:solidFill>
                <a:latin typeface="Calibri"/>
              </a:rPr>
              <a:t>Zůstalo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zapomenuto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až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do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roku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</a:t>
            </a:r>
            <a:r>
              <a:rPr lang="en-US" sz="2000" dirty="0"/>
              <a:t>1911,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kdy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je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objevil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americký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</a:t>
            </a:r>
            <a:r>
              <a:rPr lang="en-US" sz="2000" dirty="0" err="1" smtClean="0">
                <a:solidFill>
                  <a:srgbClr val="00000A"/>
                </a:solidFill>
                <a:latin typeface="Calibri"/>
              </a:rPr>
              <a:t>archeolog</a:t>
            </a:r>
            <a:endParaRPr lang="cs-CZ" sz="2000" dirty="0" smtClean="0">
              <a:solidFill>
                <a:srgbClr val="00000A"/>
              </a:solidFill>
              <a:latin typeface="Calibri"/>
            </a:endParaRPr>
          </a:p>
          <a:p>
            <a:r>
              <a:rPr lang="en-US" sz="2000" dirty="0" smtClean="0">
                <a:solidFill>
                  <a:srgbClr val="00000A"/>
                </a:solidFill>
                <a:latin typeface="Calibri"/>
              </a:rPr>
              <a:t> 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Hiram Bingham.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Zachovaly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se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tu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zbytky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kultovních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objektů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a 143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obytných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domů</a:t>
            </a:r>
            <a:r>
              <a:rPr lang="en-US" sz="2000" dirty="0" smtClean="0">
                <a:solidFill>
                  <a:srgbClr val="00000A"/>
                </a:solidFill>
                <a:latin typeface="Calibri"/>
              </a:rPr>
              <a:t>.</a:t>
            </a:r>
            <a:endParaRPr lang="cs-CZ" sz="2000" dirty="0" smtClean="0">
              <a:solidFill>
                <a:srgbClr val="00000A"/>
              </a:solidFill>
              <a:latin typeface="Calibri"/>
            </a:endParaRPr>
          </a:p>
          <a:p>
            <a:endParaRPr sz="2000" dirty="0"/>
          </a:p>
          <a:p>
            <a:r>
              <a:rPr lang="en-US" sz="2000" dirty="0" err="1">
                <a:solidFill>
                  <a:srgbClr val="00000A"/>
                </a:solidFill>
                <a:latin typeface="Calibri"/>
              </a:rPr>
              <a:t>Víte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,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že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: v 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roce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2007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bylo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Machu Picchu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zařazeno</a:t>
            </a:r>
            <a:r>
              <a:rPr lang="en-US" sz="2000" dirty="0">
                <a:solidFill>
                  <a:srgbClr val="00000A"/>
                </a:solidFill>
                <a:latin typeface="Calibri"/>
              </a:rPr>
              <a:t> </a:t>
            </a:r>
            <a:r>
              <a:rPr lang="en-US" sz="2000" dirty="0" err="1">
                <a:solidFill>
                  <a:srgbClr val="00000A"/>
                </a:solidFill>
                <a:latin typeface="Calibri"/>
              </a:rPr>
              <a:t>mezi</a:t>
            </a:r>
            <a:r>
              <a:rPr lang="en-US" sz="2000" dirty="0">
                <a:latin typeface="Calibri"/>
              </a:rPr>
              <a:t> </a:t>
            </a:r>
            <a:r>
              <a:rPr lang="en-US" sz="2000" dirty="0" err="1"/>
              <a:t>nových</a:t>
            </a:r>
            <a:r>
              <a:rPr lang="en-US" sz="2000" dirty="0"/>
              <a:t> </a:t>
            </a:r>
            <a:r>
              <a:rPr lang="en-US" sz="2000" dirty="0" err="1"/>
              <a:t>sedm</a:t>
            </a:r>
            <a:r>
              <a:rPr lang="en-US" sz="2000" dirty="0"/>
              <a:t> </a:t>
            </a:r>
            <a:r>
              <a:rPr lang="en-US" sz="2000" dirty="0" err="1"/>
              <a:t>divů</a:t>
            </a:r>
            <a:r>
              <a:rPr lang="en-US" sz="2000" dirty="0"/>
              <a:t> </a:t>
            </a:r>
            <a:r>
              <a:rPr lang="en-US" sz="2000" dirty="0" err="1"/>
              <a:t>světa</a:t>
            </a:r>
            <a:r>
              <a:rPr lang="en-US" sz="2000" dirty="0"/>
              <a:t>?</a:t>
            </a:r>
            <a:endParaRPr sz="2000" dirty="0"/>
          </a:p>
        </p:txBody>
      </p:sp>
      <p:pic>
        <p:nvPicPr>
          <p:cNvPr id="180" name="Obrázek 17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5" y="5026355"/>
            <a:ext cx="10079640" cy="2533320"/>
          </a:xfrm>
          <a:prstGeom prst="rect">
            <a:avLst/>
          </a:prstGeom>
        </p:spPr>
      </p:pic>
      <p:sp>
        <p:nvSpPr>
          <p:cNvPr id="181" name="TextShape 3"/>
          <p:cNvSpPr txBox="1"/>
          <p:nvPr/>
        </p:nvSpPr>
        <p:spPr>
          <a:xfrm>
            <a:off x="182880" y="5029200"/>
            <a:ext cx="73152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/>
              <a:t>15)</a:t>
            </a:r>
            <a:endParaRPr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TextShape 1"/>
          <p:cNvSpPr txBox="1"/>
          <p:nvPr/>
        </p:nvSpPr>
        <p:spPr>
          <a:xfrm>
            <a:off x="2232000" y="179437"/>
            <a:ext cx="5688632" cy="79128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 sz="2400" dirty="0" err="1"/>
              <a:t>Víte</a:t>
            </a:r>
            <a:r>
              <a:rPr lang="en-US" sz="2400" dirty="0"/>
              <a:t>, </a:t>
            </a:r>
            <a:r>
              <a:rPr lang="en-US" sz="2400" dirty="0" err="1"/>
              <a:t>jak</a:t>
            </a:r>
            <a:r>
              <a:rPr lang="en-US" sz="2400" dirty="0"/>
              <a:t> se </a:t>
            </a:r>
            <a:r>
              <a:rPr lang="en-US" sz="2400" dirty="0" err="1"/>
              <a:t>nazývá</a:t>
            </a:r>
            <a:r>
              <a:rPr lang="en-US" sz="2400" dirty="0"/>
              <a:t> „</a:t>
            </a:r>
            <a:r>
              <a:rPr lang="en-US" sz="2400" dirty="0" err="1"/>
              <a:t>posvátné</a:t>
            </a:r>
            <a:r>
              <a:rPr lang="en-US" sz="2400" dirty="0"/>
              <a:t> </a:t>
            </a:r>
            <a:r>
              <a:rPr lang="en-US" sz="2400" dirty="0" err="1"/>
              <a:t>údolí</a:t>
            </a:r>
            <a:r>
              <a:rPr lang="en-US" sz="2400" dirty="0"/>
              <a:t> </a:t>
            </a:r>
            <a:r>
              <a:rPr lang="en-US" sz="2400" dirty="0" err="1"/>
              <a:t>Inků</a:t>
            </a:r>
            <a:r>
              <a:rPr lang="en-US" sz="2400" dirty="0"/>
              <a:t>“?</a:t>
            </a:r>
            <a:endParaRPr dirty="0"/>
          </a:p>
        </p:txBody>
      </p:sp>
      <p:sp>
        <p:nvSpPr>
          <p:cNvPr id="183" name="TextShape 2"/>
          <p:cNvSpPr txBox="1"/>
          <p:nvPr/>
        </p:nvSpPr>
        <p:spPr>
          <a:xfrm>
            <a:off x="2952080" y="755501"/>
            <a:ext cx="4320480" cy="4867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2800" dirty="0">
                <a:solidFill>
                  <a:schemeClr val="accent6">
                    <a:lumMod val="75000"/>
                  </a:schemeClr>
                </a:solidFill>
              </a:rPr>
              <a:t>Valle </a:t>
            </a:r>
            <a:r>
              <a:rPr lang="en-US" sz="2800" dirty="0" err="1">
                <a:solidFill>
                  <a:schemeClr val="accent6">
                    <a:lumMod val="75000"/>
                  </a:schemeClr>
                </a:solidFill>
              </a:rPr>
              <a:t>Sagrado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</a:rPr>
              <a:t> de los Incas</a:t>
            </a:r>
            <a:endParaRPr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84" name="TextShape 3"/>
          <p:cNvSpPr txBox="1"/>
          <p:nvPr/>
        </p:nvSpPr>
        <p:spPr>
          <a:xfrm>
            <a:off x="570865" y="1763613"/>
            <a:ext cx="9509760" cy="837773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sz="2000" b="1" dirty="0" err="1"/>
              <a:t>Národní</a:t>
            </a:r>
            <a:r>
              <a:rPr lang="en-US" sz="2000" b="1" dirty="0"/>
              <a:t> park „</a:t>
            </a:r>
            <a:r>
              <a:rPr lang="en-US" sz="2000" b="1" dirty="0" err="1"/>
              <a:t>Nazca</a:t>
            </a:r>
            <a:r>
              <a:rPr lang="en-US" sz="2000" b="1" dirty="0"/>
              <a:t> </a:t>
            </a:r>
            <a:r>
              <a:rPr lang="en-US" sz="2000" b="1" dirty="0" err="1"/>
              <a:t>Lineas</a:t>
            </a:r>
            <a:r>
              <a:rPr lang="en-US" sz="2000" b="1" dirty="0"/>
              <a:t>“</a:t>
            </a:r>
            <a:r>
              <a:rPr lang="en-US" sz="2000" dirty="0"/>
              <a:t> – </a:t>
            </a:r>
            <a:r>
              <a:rPr lang="en-US" sz="2000" dirty="0" err="1"/>
              <a:t>vyryté</a:t>
            </a:r>
            <a:r>
              <a:rPr lang="en-US" sz="2000" dirty="0"/>
              <a:t> </a:t>
            </a:r>
            <a:r>
              <a:rPr lang="en-US" sz="2000" dirty="0" err="1"/>
              <a:t>obrazy</a:t>
            </a:r>
            <a:r>
              <a:rPr lang="en-US" sz="2000" dirty="0"/>
              <a:t> z </a:t>
            </a:r>
            <a:r>
              <a:rPr lang="en-US" sz="2000" dirty="0" err="1"/>
              <a:t>Nazca</a:t>
            </a:r>
            <a:r>
              <a:rPr lang="en-US" sz="2000" dirty="0"/>
              <a:t>, </a:t>
            </a:r>
            <a:r>
              <a:rPr lang="en-US" sz="2000" dirty="0" err="1"/>
              <a:t>podle</a:t>
            </a:r>
            <a:r>
              <a:rPr lang="en-US" sz="2000" dirty="0"/>
              <a:t> </a:t>
            </a:r>
            <a:r>
              <a:rPr lang="en-US" sz="2000" dirty="0" err="1" smtClean="0"/>
              <a:t>jedné</a:t>
            </a:r>
            <a:endParaRPr lang="cs-CZ" sz="2000" dirty="0" smtClean="0"/>
          </a:p>
          <a:p>
            <a:r>
              <a:rPr lang="en-US" sz="2000" dirty="0" smtClean="0"/>
              <a:t> </a:t>
            </a:r>
            <a:r>
              <a:rPr lang="en-US" sz="2000" dirty="0"/>
              <a:t>z </a:t>
            </a:r>
            <a:r>
              <a:rPr lang="en-US" sz="2000" dirty="0" err="1"/>
              <a:t>teorií</a:t>
            </a:r>
            <a:r>
              <a:rPr lang="en-US" sz="2000" dirty="0"/>
              <a:t> </a:t>
            </a:r>
            <a:r>
              <a:rPr lang="en-US" sz="2000" dirty="0" err="1"/>
              <a:t>byly</a:t>
            </a:r>
            <a:r>
              <a:rPr lang="en-US" sz="2000" dirty="0"/>
              <a:t> </a:t>
            </a:r>
            <a:r>
              <a:rPr lang="en-US" sz="2000" dirty="0" err="1"/>
              <a:t>vytvořeny</a:t>
            </a:r>
            <a:r>
              <a:rPr lang="en-US" sz="2000" dirty="0"/>
              <a:t> proto, </a:t>
            </a:r>
            <a:r>
              <a:rPr lang="en-US" sz="2000" dirty="0" err="1"/>
              <a:t>aby</a:t>
            </a:r>
            <a:r>
              <a:rPr lang="en-US" sz="2000" dirty="0"/>
              <a:t> </a:t>
            </a:r>
            <a:r>
              <a:rPr lang="en-US" sz="2000" dirty="0" err="1"/>
              <a:t>potěšily</a:t>
            </a:r>
            <a:r>
              <a:rPr lang="en-US" sz="2000" dirty="0"/>
              <a:t> </a:t>
            </a:r>
            <a:r>
              <a:rPr lang="en-US" sz="2000" dirty="0" err="1"/>
              <a:t>bohy</a:t>
            </a:r>
            <a:r>
              <a:rPr lang="en-US" sz="2000" dirty="0"/>
              <a:t> (</a:t>
            </a:r>
            <a:r>
              <a:rPr lang="en-US" sz="2000" dirty="0" err="1"/>
              <a:t>např</a:t>
            </a:r>
            <a:r>
              <a:rPr lang="en-US" sz="2000" dirty="0"/>
              <a:t>. „</a:t>
            </a:r>
            <a:r>
              <a:rPr lang="en-US" sz="2000" dirty="0" err="1"/>
              <a:t>pavouk</a:t>
            </a:r>
            <a:r>
              <a:rPr lang="en-US" sz="2000" dirty="0"/>
              <a:t>“ 46 m </a:t>
            </a:r>
            <a:r>
              <a:rPr lang="en-US" sz="2000" dirty="0" err="1"/>
              <a:t>dlouhý</a:t>
            </a:r>
            <a:r>
              <a:rPr lang="en-US" sz="2000" dirty="0" smtClean="0"/>
              <a:t>)</a:t>
            </a:r>
            <a:endParaRPr lang="cs-CZ" sz="2000" dirty="0" smtClean="0"/>
          </a:p>
        </p:txBody>
      </p:sp>
      <p:pic>
        <p:nvPicPr>
          <p:cNvPr id="185" name="Obrázek 18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188195"/>
            <a:ext cx="10079640" cy="4371480"/>
          </a:xfrm>
          <a:prstGeom prst="rect">
            <a:avLst/>
          </a:prstGeom>
        </p:spPr>
      </p:pic>
      <p:sp>
        <p:nvSpPr>
          <p:cNvPr id="186" name="TextShape 4"/>
          <p:cNvSpPr txBox="1"/>
          <p:nvPr/>
        </p:nvSpPr>
        <p:spPr>
          <a:xfrm>
            <a:off x="274320" y="4297680"/>
            <a:ext cx="914400" cy="346320"/>
          </a:xfrm>
          <a:prstGeom prst="rect">
            <a:avLst/>
          </a:prstGeom>
        </p:spPr>
        <p:txBody>
          <a:bodyPr wrap="none" lIns="90000" tIns="45000" rIns="90000" bIns="45000"/>
          <a:lstStyle/>
          <a:p>
            <a:r>
              <a:rPr lang="en-US" dirty="0"/>
              <a:t>16)</a:t>
            </a:r>
            <a:endParaRPr dirty="0"/>
          </a:p>
        </p:txBody>
      </p:sp>
      <p:sp>
        <p:nvSpPr>
          <p:cNvPr id="7" name="Obdélník 6"/>
          <p:cNvSpPr/>
          <p:nvPr/>
        </p:nvSpPr>
        <p:spPr>
          <a:xfrm>
            <a:off x="791840" y="3491805"/>
            <a:ext cx="5038725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Obrazce</a:t>
            </a:r>
            <a:r>
              <a:rPr lang="en-US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na</a:t>
            </a:r>
            <a:r>
              <a:rPr lang="en-US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planině</a:t>
            </a:r>
            <a:r>
              <a:rPr lang="en-US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Nazca</a:t>
            </a:r>
            <a:r>
              <a:rPr lang="en-US" sz="32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patří</a:t>
            </a:r>
            <a:r>
              <a:rPr lang="en-US" sz="32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mezi</a:t>
            </a:r>
            <a:r>
              <a:rPr lang="en-US" sz="32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tzv</a:t>
            </a:r>
            <a:r>
              <a:rPr lang="en-US" sz="32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. </a:t>
            </a:r>
            <a:r>
              <a:rPr lang="en-US" sz="32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geoglyfy</a:t>
            </a:r>
            <a:endParaRPr lang="en-US" sz="32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" grpId="0"/>
      <p:bldP spid="18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sz="5400" dirty="0" err="1"/>
              <a:t>Osobnosti</a:t>
            </a:r>
            <a:endParaRPr sz="5400" dirty="0"/>
          </a:p>
        </p:txBody>
      </p:sp>
      <p:sp>
        <p:nvSpPr>
          <p:cNvPr id="4" name="Obdélník 3"/>
          <p:cNvSpPr/>
          <p:nvPr/>
        </p:nvSpPr>
        <p:spPr>
          <a:xfrm>
            <a:off x="3456136" y="2339677"/>
            <a:ext cx="18604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SzPct val="25000"/>
            </a:pPr>
            <a:r>
              <a:rPr lang="en-US" dirty="0" smtClean="0"/>
              <a:t>Jefferson </a:t>
            </a:r>
            <a:r>
              <a:rPr lang="en-US" dirty="0" err="1" smtClean="0"/>
              <a:t>Farfán</a:t>
            </a:r>
            <a:endParaRPr lang="cs-CZ" dirty="0" smtClean="0"/>
          </a:p>
          <a:p>
            <a:pPr algn="ctr">
              <a:buSzPct val="25000"/>
            </a:pPr>
            <a:r>
              <a:rPr lang="en-US" dirty="0" smtClean="0"/>
              <a:t> </a:t>
            </a:r>
            <a:r>
              <a:rPr lang="en-US" dirty="0" err="1" smtClean="0"/>
              <a:t>fotbalista</a:t>
            </a:r>
            <a:endParaRPr lang="en-US" dirty="0"/>
          </a:p>
        </p:txBody>
      </p:sp>
      <p:pic>
        <p:nvPicPr>
          <p:cNvPr id="3074" name="Picture 2" descr="File:Schalke Jefferson Farfan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8424" y="1403573"/>
            <a:ext cx="3689080" cy="3842792"/>
          </a:xfrm>
          <a:prstGeom prst="rect">
            <a:avLst/>
          </a:prstGeom>
          <a:noFill/>
        </p:spPr>
      </p:pic>
      <p:pic>
        <p:nvPicPr>
          <p:cNvPr id="3076" name="Picture 4" descr="File:Meier Peruano Japone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792" y="2843733"/>
            <a:ext cx="2088231" cy="4443993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3024088" y="5868069"/>
            <a:ext cx="26132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SzPct val="25000"/>
            </a:pPr>
            <a:r>
              <a:rPr lang="en-US" dirty="0" smtClean="0"/>
              <a:t>Christian Meier – </a:t>
            </a:r>
            <a:r>
              <a:rPr lang="en-US" dirty="0" err="1" smtClean="0"/>
              <a:t>herec</a:t>
            </a:r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TextShape 1"/>
          <p:cNvSpPr txBox="1"/>
          <p:nvPr/>
        </p:nvSpPr>
        <p:spPr>
          <a:xfrm>
            <a:off x="504000" y="91440"/>
            <a:ext cx="9071640" cy="704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en-US" dirty="0" err="1"/>
              <a:t>Použité</a:t>
            </a:r>
            <a:r>
              <a:rPr lang="en-US" dirty="0"/>
              <a:t> </a:t>
            </a:r>
            <a:r>
              <a:rPr lang="en-US" dirty="0" err="1"/>
              <a:t>zdroje</a:t>
            </a:r>
            <a:endParaRPr dirty="0"/>
          </a:p>
        </p:txBody>
      </p:sp>
      <p:sp>
        <p:nvSpPr>
          <p:cNvPr id="190" name="TextShape 2"/>
          <p:cNvSpPr txBox="1"/>
          <p:nvPr/>
        </p:nvSpPr>
        <p:spPr>
          <a:xfrm>
            <a:off x="640080" y="914400"/>
            <a:ext cx="8870040" cy="6035040"/>
          </a:xfrm>
          <a:prstGeom prst="rect">
            <a:avLst/>
          </a:prstGeom>
        </p:spPr>
        <p:txBody>
          <a:bodyPr wrap="none" lIns="0" tIns="0" rIns="0" bIns="0"/>
          <a:lstStyle/>
          <a:p>
            <a:pPr marL="228600" indent="-228600">
              <a:lnSpc>
                <a:spcPct val="115000"/>
              </a:lnSpc>
              <a:buAutoNum type="arabicParenR"/>
            </a:pPr>
            <a:r>
              <a:rPr lang="en-US" sz="1200" dirty="0" err="1" smtClean="0">
                <a:latin typeface="Arial"/>
                <a:ea typeface="Calibri"/>
              </a:rPr>
              <a:t>Otevřená</a:t>
            </a:r>
            <a:r>
              <a:rPr lang="en-US" sz="1200" dirty="0" smtClean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encyklopedie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Wikipedie</a:t>
            </a:r>
            <a:r>
              <a:rPr lang="en-US" sz="1200" dirty="0">
                <a:latin typeface="Arial"/>
                <a:ea typeface="Calibri"/>
              </a:rPr>
              <a:t> [online]. [cit. 2013-03-30]. </a:t>
            </a:r>
            <a:r>
              <a:rPr lang="en-US" sz="1200" dirty="0" err="1">
                <a:latin typeface="Arial"/>
                <a:ea typeface="Calibri"/>
              </a:rPr>
              <a:t>Dostupné</a:t>
            </a:r>
            <a:r>
              <a:rPr lang="en-US" sz="1200" dirty="0">
                <a:latin typeface="Arial"/>
                <a:ea typeface="Calibri"/>
              </a:rPr>
              <a:t> z WWW</a:t>
            </a:r>
            <a:r>
              <a:rPr lang="en-US" sz="1200" dirty="0" smtClean="0">
                <a:latin typeface="Arial"/>
                <a:ea typeface="Calibri"/>
              </a:rPr>
              <a:t>:</a:t>
            </a:r>
            <a:endParaRPr lang="cs-CZ" sz="1200" dirty="0" smtClean="0">
              <a:latin typeface="Arial"/>
              <a:ea typeface="Calibri"/>
            </a:endParaRPr>
          </a:p>
          <a:p>
            <a:pPr marL="228600" indent="-228600">
              <a:lnSpc>
                <a:spcPct val="115000"/>
              </a:lnSpc>
            </a:pPr>
            <a:r>
              <a:rPr lang="cs-CZ" sz="1200" dirty="0" smtClean="0">
                <a:latin typeface="Arial"/>
                <a:ea typeface="Calibri"/>
              </a:rPr>
              <a:t>		</a:t>
            </a:r>
            <a:r>
              <a:rPr lang="en-US" sz="1200" dirty="0" smtClean="0">
                <a:latin typeface="Arial"/>
                <a:ea typeface="Calibri"/>
              </a:rPr>
              <a:t> </a:t>
            </a:r>
            <a:r>
              <a:rPr lang="en-US" sz="1200" dirty="0">
                <a:latin typeface="Arial"/>
                <a:ea typeface="Calibri"/>
                <a:hlinkClick r:id="rId2"/>
              </a:rPr>
              <a:t>http://cs.wikipedia.org/wiki/Soubor:Flag_of_Peru.svg</a:t>
            </a:r>
            <a:endParaRPr sz="1200" dirty="0"/>
          </a:p>
          <a:p>
            <a:pPr>
              <a:lnSpc>
                <a:spcPct val="115000"/>
              </a:lnSpc>
            </a:pPr>
            <a:r>
              <a:rPr lang="en-US" sz="1200" dirty="0">
                <a:latin typeface="Arial"/>
                <a:ea typeface="Calibri"/>
              </a:rPr>
              <a:t>2) </a:t>
            </a:r>
            <a:r>
              <a:rPr lang="en-US" sz="1200" dirty="0" err="1">
                <a:latin typeface="Arial"/>
                <a:ea typeface="Calibri"/>
              </a:rPr>
              <a:t>Otevřená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encyklopedie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Wikipedie</a:t>
            </a:r>
            <a:r>
              <a:rPr lang="en-US" sz="1200" dirty="0">
                <a:latin typeface="Arial"/>
                <a:ea typeface="Calibri"/>
              </a:rPr>
              <a:t> [online]. [cit. 2013-03-30]. </a:t>
            </a:r>
            <a:r>
              <a:rPr lang="en-US" sz="1200" dirty="0" err="1">
                <a:latin typeface="Arial"/>
                <a:ea typeface="Calibri"/>
              </a:rPr>
              <a:t>Dostupné</a:t>
            </a:r>
            <a:r>
              <a:rPr lang="en-US" sz="1200" dirty="0">
                <a:latin typeface="Arial"/>
                <a:ea typeface="Calibri"/>
              </a:rPr>
              <a:t> z WWW</a:t>
            </a:r>
            <a:r>
              <a:rPr lang="en-US" sz="1200" dirty="0" smtClean="0">
                <a:latin typeface="Arial"/>
                <a:ea typeface="Calibri"/>
              </a:rPr>
              <a:t>:</a:t>
            </a:r>
            <a:endParaRPr lang="cs-CZ" sz="1200" dirty="0" smtClean="0">
              <a:latin typeface="Arial"/>
              <a:ea typeface="Calibri"/>
            </a:endParaRPr>
          </a:p>
          <a:p>
            <a:pPr>
              <a:lnSpc>
                <a:spcPct val="115000"/>
              </a:lnSpc>
            </a:pPr>
            <a:r>
              <a:rPr lang="cs-CZ" sz="1200" dirty="0" smtClean="0">
                <a:latin typeface="Arial"/>
                <a:ea typeface="Calibri"/>
              </a:rPr>
              <a:t>	</a:t>
            </a:r>
            <a:r>
              <a:rPr lang="en-US" sz="1200" dirty="0" smtClean="0">
                <a:latin typeface="Arial"/>
                <a:ea typeface="Calibri"/>
              </a:rPr>
              <a:t> </a:t>
            </a:r>
            <a:r>
              <a:rPr lang="en-US" sz="1200" dirty="0" smtClean="0">
                <a:latin typeface="Arial"/>
                <a:ea typeface="Calibri"/>
                <a:hlinkClick r:id="rId3"/>
              </a:rPr>
              <a:t>http</a:t>
            </a:r>
            <a:r>
              <a:rPr lang="en-US" sz="1200" dirty="0">
                <a:latin typeface="Arial"/>
                <a:ea typeface="Calibri"/>
                <a:hlinkClick r:id="rId3"/>
              </a:rPr>
              <a:t>://cs.wikipedia.org/wiki/Soubor:Escudo_nacional_del_Per%C3%BA.svg</a:t>
            </a:r>
            <a:endParaRPr sz="1200" dirty="0"/>
          </a:p>
          <a:p>
            <a:pPr>
              <a:lnSpc>
                <a:spcPct val="115000"/>
              </a:lnSpc>
            </a:pPr>
            <a:r>
              <a:rPr lang="en-US" sz="1200" dirty="0">
                <a:latin typeface="Arial"/>
                <a:ea typeface="Calibri"/>
              </a:rPr>
              <a:t>3) </a:t>
            </a:r>
            <a:r>
              <a:rPr lang="en-US" sz="1200" dirty="0" err="1">
                <a:latin typeface="Arial"/>
                <a:ea typeface="Calibri"/>
              </a:rPr>
              <a:t>Otevřená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encyklopedie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Wikipedie</a:t>
            </a:r>
            <a:r>
              <a:rPr lang="en-US" sz="1200" dirty="0">
                <a:latin typeface="Arial"/>
                <a:ea typeface="Calibri"/>
              </a:rPr>
              <a:t> [online]. [cit. 2013-03-30]. </a:t>
            </a:r>
            <a:r>
              <a:rPr lang="en-US" sz="1200" dirty="0" err="1">
                <a:latin typeface="Arial"/>
                <a:ea typeface="Calibri"/>
              </a:rPr>
              <a:t>Dostupné</a:t>
            </a:r>
            <a:r>
              <a:rPr lang="en-US" sz="1200" dirty="0">
                <a:latin typeface="Arial"/>
                <a:ea typeface="Calibri"/>
              </a:rPr>
              <a:t> z WWW</a:t>
            </a:r>
            <a:r>
              <a:rPr lang="en-US" sz="1200" dirty="0" smtClean="0">
                <a:latin typeface="Arial"/>
                <a:ea typeface="Calibri"/>
              </a:rPr>
              <a:t>:</a:t>
            </a:r>
            <a:endParaRPr lang="cs-CZ" sz="1200" dirty="0" smtClean="0">
              <a:latin typeface="Arial"/>
              <a:ea typeface="Calibri"/>
            </a:endParaRPr>
          </a:p>
          <a:p>
            <a:pPr>
              <a:lnSpc>
                <a:spcPct val="115000"/>
              </a:lnSpc>
            </a:pPr>
            <a:r>
              <a:rPr lang="cs-CZ" sz="1200" dirty="0" smtClean="0">
                <a:latin typeface="Arial"/>
                <a:ea typeface="Calibri"/>
              </a:rPr>
              <a:t>	</a:t>
            </a:r>
            <a:r>
              <a:rPr lang="en-US" sz="1200" dirty="0" smtClean="0">
                <a:latin typeface="Arial"/>
                <a:ea typeface="Calibri"/>
              </a:rPr>
              <a:t> </a:t>
            </a:r>
            <a:r>
              <a:rPr lang="en-US" sz="1200" dirty="0">
                <a:latin typeface="Arial"/>
                <a:ea typeface="Calibri"/>
                <a:hlinkClick r:id="rId4"/>
              </a:rPr>
              <a:t>http://en.wikipedia.org/wiki/File:Andean_States1.PNG</a:t>
            </a:r>
            <a:endParaRPr sz="1200" dirty="0"/>
          </a:p>
          <a:p>
            <a:pPr>
              <a:lnSpc>
                <a:spcPct val="115000"/>
              </a:lnSpc>
            </a:pPr>
            <a:r>
              <a:rPr lang="en-US" sz="1200" dirty="0">
                <a:latin typeface="Arial"/>
                <a:ea typeface="Calibri"/>
              </a:rPr>
              <a:t>4) </a:t>
            </a:r>
            <a:r>
              <a:rPr lang="en-US" sz="1200" dirty="0" err="1">
                <a:latin typeface="Arial"/>
                <a:ea typeface="Calibri"/>
              </a:rPr>
              <a:t>Otevřená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encyklopedie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Wikipedie</a:t>
            </a:r>
            <a:r>
              <a:rPr lang="en-US" sz="1200" dirty="0">
                <a:latin typeface="Arial"/>
                <a:ea typeface="Calibri"/>
              </a:rPr>
              <a:t> [online]. [cit. 2013-03-30]. </a:t>
            </a:r>
            <a:r>
              <a:rPr lang="en-US" sz="1200" dirty="0" err="1">
                <a:latin typeface="Arial"/>
                <a:ea typeface="Calibri"/>
              </a:rPr>
              <a:t>Dostupné</a:t>
            </a:r>
            <a:r>
              <a:rPr lang="en-US" sz="1200" dirty="0">
                <a:latin typeface="Arial"/>
                <a:ea typeface="Calibri"/>
              </a:rPr>
              <a:t> z WWW</a:t>
            </a:r>
            <a:r>
              <a:rPr lang="en-US" sz="1200" dirty="0" smtClean="0">
                <a:latin typeface="Arial"/>
                <a:ea typeface="Calibri"/>
              </a:rPr>
              <a:t>:</a:t>
            </a:r>
            <a:endParaRPr lang="cs-CZ" sz="1200" dirty="0" smtClean="0">
              <a:latin typeface="Arial"/>
              <a:ea typeface="Calibri"/>
            </a:endParaRPr>
          </a:p>
          <a:p>
            <a:pPr>
              <a:lnSpc>
                <a:spcPct val="115000"/>
              </a:lnSpc>
            </a:pPr>
            <a:r>
              <a:rPr lang="cs-CZ" sz="1200" dirty="0" smtClean="0">
                <a:latin typeface="Arial"/>
                <a:ea typeface="Calibri"/>
              </a:rPr>
              <a:t>	</a:t>
            </a:r>
            <a:r>
              <a:rPr lang="en-US" sz="1200" dirty="0" smtClean="0">
                <a:latin typeface="Arial"/>
                <a:ea typeface="Calibri"/>
              </a:rPr>
              <a:t> </a:t>
            </a:r>
            <a:r>
              <a:rPr lang="en-US" sz="1200" dirty="0">
                <a:latin typeface="Arial"/>
                <a:ea typeface="Calibri"/>
                <a:hlinkClick r:id="rId5"/>
              </a:rPr>
              <a:t>http://li.wikipedia.org/wiki/Plaetje:Un-peru.png</a:t>
            </a:r>
            <a:r>
              <a:rPr lang="en-US" sz="1200" dirty="0">
                <a:latin typeface="Arial"/>
                <a:ea typeface="Calibri"/>
              </a:rPr>
              <a:t>5</a:t>
            </a:r>
            <a:endParaRPr sz="1200" dirty="0"/>
          </a:p>
          <a:p>
            <a:pPr>
              <a:lnSpc>
                <a:spcPct val="115000"/>
              </a:lnSpc>
            </a:pPr>
            <a:r>
              <a:rPr lang="en-US" sz="1200" dirty="0">
                <a:latin typeface="Arial"/>
                <a:ea typeface="Calibri"/>
              </a:rPr>
              <a:t>5) </a:t>
            </a:r>
            <a:r>
              <a:rPr lang="en-US" sz="1200" dirty="0" err="1">
                <a:latin typeface="Arial"/>
                <a:ea typeface="Calibri"/>
              </a:rPr>
              <a:t>Otevřená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encyklopedie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Wikipedie</a:t>
            </a:r>
            <a:r>
              <a:rPr lang="en-US" sz="1200" dirty="0">
                <a:latin typeface="Arial"/>
                <a:ea typeface="Calibri"/>
              </a:rPr>
              <a:t> [online]. [cit. 2013-03-30]. </a:t>
            </a:r>
            <a:r>
              <a:rPr lang="en-US" sz="1200" dirty="0" err="1">
                <a:latin typeface="Arial"/>
                <a:ea typeface="Calibri"/>
              </a:rPr>
              <a:t>Dostupné</a:t>
            </a:r>
            <a:r>
              <a:rPr lang="en-US" sz="1200" dirty="0">
                <a:latin typeface="Arial"/>
                <a:ea typeface="Calibri"/>
              </a:rPr>
              <a:t> z WWW</a:t>
            </a:r>
            <a:r>
              <a:rPr lang="en-US" sz="1200" dirty="0" smtClean="0">
                <a:latin typeface="Arial"/>
                <a:ea typeface="Calibri"/>
              </a:rPr>
              <a:t>:</a:t>
            </a:r>
            <a:endParaRPr lang="cs-CZ" sz="1200" dirty="0" smtClean="0">
              <a:latin typeface="Arial"/>
              <a:ea typeface="Calibri"/>
            </a:endParaRPr>
          </a:p>
          <a:p>
            <a:pPr>
              <a:lnSpc>
                <a:spcPct val="115000"/>
              </a:lnSpc>
            </a:pPr>
            <a:r>
              <a:rPr lang="cs-CZ" sz="1200" dirty="0" smtClean="0">
                <a:latin typeface="Arial"/>
                <a:ea typeface="Calibri"/>
              </a:rPr>
              <a:t>	</a:t>
            </a:r>
            <a:r>
              <a:rPr lang="en-US" sz="1200" dirty="0" smtClean="0">
                <a:latin typeface="Arial"/>
                <a:ea typeface="Calibri"/>
              </a:rPr>
              <a:t> </a:t>
            </a:r>
            <a:r>
              <a:rPr lang="en-US" sz="1200" dirty="0">
                <a:latin typeface="Arial"/>
                <a:ea typeface="Calibri"/>
                <a:hlinkClick r:id="rId6"/>
              </a:rPr>
              <a:t>http://cs.wikipedia.org/wiki/Soubor:Peru_-_Regions_and_departments_(labeled).svg</a:t>
            </a:r>
            <a:endParaRPr sz="1200" dirty="0"/>
          </a:p>
          <a:p>
            <a:r>
              <a:rPr lang="en-US" sz="1200" dirty="0">
                <a:latin typeface="Arial"/>
                <a:ea typeface="Calibri"/>
              </a:rPr>
              <a:t>6) </a:t>
            </a:r>
            <a:r>
              <a:rPr lang="en-US" sz="1200" dirty="0" err="1">
                <a:latin typeface="Arial"/>
              </a:rPr>
              <a:t>Otevřená</a:t>
            </a:r>
            <a:r>
              <a:rPr lang="en-US" sz="1200" dirty="0">
                <a:latin typeface="Arial"/>
              </a:rPr>
              <a:t> </a:t>
            </a:r>
            <a:r>
              <a:rPr lang="en-US" sz="1200" dirty="0" err="1">
                <a:latin typeface="Arial"/>
              </a:rPr>
              <a:t>encyklopedie</a:t>
            </a:r>
            <a:r>
              <a:rPr lang="en-US" sz="1200" dirty="0">
                <a:latin typeface="Arial"/>
              </a:rPr>
              <a:t> </a:t>
            </a:r>
            <a:r>
              <a:rPr lang="en-US" sz="1200" dirty="0" err="1">
                <a:latin typeface="Arial"/>
              </a:rPr>
              <a:t>Wikipedie</a:t>
            </a:r>
            <a:r>
              <a:rPr lang="en-US" sz="1200" dirty="0">
                <a:latin typeface="Arial"/>
              </a:rPr>
              <a:t> [online]. [cit. 2013-03-30]. </a:t>
            </a:r>
            <a:r>
              <a:rPr lang="en-US" sz="1200" dirty="0" err="1">
                <a:latin typeface="Arial"/>
              </a:rPr>
              <a:t>Dostupné</a:t>
            </a:r>
            <a:r>
              <a:rPr lang="en-US" sz="1200" dirty="0">
                <a:latin typeface="Arial"/>
              </a:rPr>
              <a:t> z WWW</a:t>
            </a:r>
            <a:r>
              <a:rPr lang="en-US" sz="1200" dirty="0" smtClean="0">
                <a:latin typeface="Arial"/>
              </a:rPr>
              <a:t>:</a:t>
            </a:r>
            <a:endParaRPr lang="cs-CZ" sz="1200" dirty="0" smtClean="0">
              <a:latin typeface="Arial"/>
            </a:endParaRPr>
          </a:p>
          <a:p>
            <a:r>
              <a:rPr lang="cs-CZ" sz="1200" dirty="0" smtClean="0">
                <a:latin typeface="Arial"/>
              </a:rPr>
              <a:t>	</a:t>
            </a:r>
            <a:r>
              <a:rPr lang="en-US" sz="1200" dirty="0" smtClean="0">
                <a:latin typeface="Arial"/>
              </a:rPr>
              <a:t> </a:t>
            </a:r>
            <a:r>
              <a:rPr lang="en-US" sz="1200" dirty="0">
                <a:latin typeface="Arial"/>
                <a:hlinkClick r:id="rId7"/>
              </a:rPr>
              <a:t>http://commons.wikimedia.org/wiki/File:Peru-Chile_trench.jpg</a:t>
            </a:r>
            <a:endParaRPr sz="1200" dirty="0"/>
          </a:p>
          <a:p>
            <a:r>
              <a:rPr lang="en-US" sz="1200" dirty="0">
                <a:latin typeface="Arial"/>
                <a:ea typeface="Calibri"/>
              </a:rPr>
              <a:t>7) </a:t>
            </a:r>
            <a:r>
              <a:rPr lang="en-US" sz="1200" dirty="0" err="1">
                <a:latin typeface="Arial"/>
              </a:rPr>
              <a:t>Otevřená</a:t>
            </a:r>
            <a:r>
              <a:rPr lang="en-US" sz="1200" dirty="0">
                <a:latin typeface="Arial"/>
              </a:rPr>
              <a:t> </a:t>
            </a:r>
            <a:r>
              <a:rPr lang="en-US" sz="1200" dirty="0" err="1">
                <a:latin typeface="Arial"/>
              </a:rPr>
              <a:t>encyklopedie</a:t>
            </a:r>
            <a:r>
              <a:rPr lang="en-US" sz="1200" dirty="0">
                <a:latin typeface="Arial"/>
              </a:rPr>
              <a:t> </a:t>
            </a:r>
            <a:r>
              <a:rPr lang="en-US" sz="1200" dirty="0" err="1">
                <a:latin typeface="Arial"/>
              </a:rPr>
              <a:t>Wikipedie</a:t>
            </a:r>
            <a:r>
              <a:rPr lang="en-US" sz="1200" dirty="0">
                <a:latin typeface="Arial"/>
              </a:rPr>
              <a:t> [online]. [cit. 2013-03-30]. </a:t>
            </a:r>
            <a:r>
              <a:rPr lang="en-US" sz="1200" dirty="0" err="1">
                <a:latin typeface="Arial"/>
              </a:rPr>
              <a:t>Dostupné</a:t>
            </a:r>
            <a:r>
              <a:rPr lang="en-US" sz="1200" dirty="0">
                <a:latin typeface="Arial"/>
              </a:rPr>
              <a:t> z WWW</a:t>
            </a:r>
            <a:r>
              <a:rPr lang="en-US" sz="1200" dirty="0" smtClean="0">
                <a:latin typeface="Arial"/>
              </a:rPr>
              <a:t>:</a:t>
            </a:r>
            <a:endParaRPr lang="cs-CZ" sz="1200" dirty="0" smtClean="0">
              <a:latin typeface="Arial"/>
            </a:endParaRPr>
          </a:p>
          <a:p>
            <a:r>
              <a:rPr lang="cs-CZ" sz="1200" dirty="0" smtClean="0">
                <a:latin typeface="Arial"/>
              </a:rPr>
              <a:t>	</a:t>
            </a:r>
            <a:r>
              <a:rPr lang="en-US" sz="1200" dirty="0" smtClean="0">
                <a:latin typeface="Arial"/>
              </a:rPr>
              <a:t> </a:t>
            </a:r>
            <a:r>
              <a:rPr lang="en-US" sz="1200" dirty="0">
                <a:latin typeface="Arial"/>
                <a:hlinkClick r:id="rId8"/>
              </a:rPr>
              <a:t>http://cs.wikipedia.org/wiki/Soubor:Aconcagua_13.JPG</a:t>
            </a:r>
            <a:endParaRPr sz="1200" dirty="0"/>
          </a:p>
          <a:p>
            <a:r>
              <a:rPr lang="en-US" sz="1200" dirty="0">
                <a:latin typeface="Arial"/>
                <a:ea typeface="Calibri"/>
              </a:rPr>
              <a:t>8) </a:t>
            </a:r>
            <a:r>
              <a:rPr lang="en-US" sz="1200" dirty="0" err="1">
                <a:latin typeface="Arial"/>
              </a:rPr>
              <a:t>Otevřená</a:t>
            </a:r>
            <a:r>
              <a:rPr lang="en-US" sz="1200" dirty="0">
                <a:latin typeface="Arial"/>
              </a:rPr>
              <a:t> </a:t>
            </a:r>
            <a:r>
              <a:rPr lang="en-US" sz="1200" dirty="0" err="1">
                <a:latin typeface="Arial"/>
              </a:rPr>
              <a:t>encyklopedie</a:t>
            </a:r>
            <a:r>
              <a:rPr lang="en-US" sz="1200" dirty="0">
                <a:latin typeface="Arial"/>
              </a:rPr>
              <a:t> </a:t>
            </a:r>
            <a:r>
              <a:rPr lang="en-US" sz="1200" dirty="0" err="1">
                <a:latin typeface="Arial"/>
              </a:rPr>
              <a:t>Wikipedie</a:t>
            </a:r>
            <a:r>
              <a:rPr lang="en-US" sz="1200" dirty="0">
                <a:latin typeface="Arial"/>
              </a:rPr>
              <a:t> [online]. [cit. 2013-03-30]. </a:t>
            </a:r>
            <a:r>
              <a:rPr lang="en-US" sz="1200" dirty="0" err="1">
                <a:latin typeface="Arial"/>
              </a:rPr>
              <a:t>Dostupné</a:t>
            </a:r>
            <a:r>
              <a:rPr lang="en-US" sz="1200" dirty="0">
                <a:latin typeface="Arial"/>
              </a:rPr>
              <a:t> z WWW</a:t>
            </a:r>
            <a:r>
              <a:rPr lang="en-US" sz="1200" dirty="0" smtClean="0">
                <a:latin typeface="Arial"/>
              </a:rPr>
              <a:t>:</a:t>
            </a:r>
            <a:endParaRPr lang="cs-CZ" sz="1200" dirty="0" smtClean="0">
              <a:latin typeface="Arial"/>
            </a:endParaRPr>
          </a:p>
          <a:p>
            <a:r>
              <a:rPr lang="cs-CZ" sz="1200" dirty="0" smtClean="0">
                <a:latin typeface="Arial"/>
              </a:rPr>
              <a:t>	</a:t>
            </a:r>
            <a:r>
              <a:rPr lang="en-US" sz="1200" dirty="0" smtClean="0">
                <a:latin typeface="Arial"/>
              </a:rPr>
              <a:t> </a:t>
            </a:r>
            <a:r>
              <a:rPr lang="en-US" sz="1200" dirty="0">
                <a:latin typeface="Arial"/>
                <a:hlinkClick r:id="rId9"/>
              </a:rPr>
              <a:t>http://commons.wikimedia.org/wiki/File:Tunki_Tanpupata.jpg</a:t>
            </a:r>
            <a:endParaRPr sz="1200" dirty="0"/>
          </a:p>
          <a:p>
            <a:endParaRPr sz="1200" dirty="0"/>
          </a:p>
        </p:txBody>
      </p:sp>
      <p:sp>
        <p:nvSpPr>
          <p:cNvPr id="4" name="TextShape 2"/>
          <p:cNvSpPr txBox="1"/>
          <p:nvPr/>
        </p:nvSpPr>
        <p:spPr>
          <a:xfrm>
            <a:off x="647824" y="4139877"/>
            <a:ext cx="8870040" cy="438444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n-US" sz="1200" dirty="0">
                <a:latin typeface="Calibri"/>
                <a:ea typeface="Calibri"/>
              </a:rPr>
              <a:t>9) </a:t>
            </a:r>
            <a:r>
              <a:rPr lang="en-US" sz="1200" dirty="0" err="1"/>
              <a:t>Otevřená</a:t>
            </a:r>
            <a:r>
              <a:rPr lang="en-US" sz="1200" dirty="0"/>
              <a:t> </a:t>
            </a:r>
            <a:r>
              <a:rPr lang="en-US" sz="1200" dirty="0" err="1"/>
              <a:t>encyklopedie</a:t>
            </a:r>
            <a:r>
              <a:rPr lang="en-US" sz="1200" dirty="0"/>
              <a:t> </a:t>
            </a:r>
            <a:r>
              <a:rPr lang="en-US" sz="1200" dirty="0" err="1"/>
              <a:t>Wikipedie</a:t>
            </a:r>
            <a:r>
              <a:rPr lang="en-US" sz="1200" dirty="0"/>
              <a:t> [online]. [cit. 2013-03-30]. </a:t>
            </a:r>
            <a:r>
              <a:rPr lang="en-US" sz="1200" dirty="0" err="1"/>
              <a:t>Dostupné</a:t>
            </a:r>
            <a:r>
              <a:rPr lang="en-US" sz="1200" dirty="0"/>
              <a:t> z WWW</a:t>
            </a:r>
            <a:r>
              <a:rPr lang="en-US" sz="1200" dirty="0" smtClean="0"/>
              <a:t>:</a:t>
            </a:r>
            <a:endParaRPr lang="cs-CZ" sz="1200" dirty="0" smtClean="0"/>
          </a:p>
          <a:p>
            <a:r>
              <a:rPr lang="cs-CZ" sz="1200" dirty="0" smtClean="0"/>
              <a:t>	</a:t>
            </a:r>
            <a:r>
              <a:rPr lang="en-US" sz="1200" dirty="0" smtClean="0"/>
              <a:t> </a:t>
            </a:r>
            <a:r>
              <a:rPr lang="en-US" sz="1200" dirty="0">
                <a:hlinkClick r:id="rId10"/>
              </a:rPr>
              <a:t>http://cs.wikipedia.org/wiki/Soubor:Intikawan_Amantani.jpg</a:t>
            </a:r>
            <a:endParaRPr sz="1200" dirty="0"/>
          </a:p>
          <a:p>
            <a:r>
              <a:rPr lang="en-US" sz="1200" dirty="0">
                <a:latin typeface="Calibri"/>
                <a:ea typeface="Calibri"/>
              </a:rPr>
              <a:t>10) </a:t>
            </a:r>
            <a:r>
              <a:rPr lang="en-US" sz="1200" dirty="0" err="1"/>
              <a:t>Otevřená</a:t>
            </a:r>
            <a:r>
              <a:rPr lang="en-US" sz="1200" dirty="0"/>
              <a:t> </a:t>
            </a:r>
            <a:r>
              <a:rPr lang="en-US" sz="1200" dirty="0" err="1"/>
              <a:t>encyklopedie</a:t>
            </a:r>
            <a:r>
              <a:rPr lang="en-US" sz="1200" dirty="0"/>
              <a:t> </a:t>
            </a:r>
            <a:r>
              <a:rPr lang="en-US" sz="1200" dirty="0" err="1"/>
              <a:t>Wikipedie</a:t>
            </a:r>
            <a:r>
              <a:rPr lang="en-US" sz="1200" dirty="0"/>
              <a:t> [online]. [cit. 2013-03-30]. </a:t>
            </a:r>
            <a:r>
              <a:rPr lang="en-US" sz="1200" dirty="0" err="1"/>
              <a:t>Dostupné</a:t>
            </a:r>
            <a:r>
              <a:rPr lang="en-US" sz="1200" dirty="0"/>
              <a:t> z WWW</a:t>
            </a:r>
            <a:r>
              <a:rPr lang="en-US" sz="1200" dirty="0" smtClean="0"/>
              <a:t>:</a:t>
            </a:r>
            <a:endParaRPr lang="cs-CZ" sz="1200" dirty="0" smtClean="0"/>
          </a:p>
          <a:p>
            <a:r>
              <a:rPr lang="cs-CZ" sz="1200" dirty="0" smtClean="0"/>
              <a:t>	</a:t>
            </a:r>
            <a:r>
              <a:rPr lang="en-US" sz="1200" dirty="0" smtClean="0"/>
              <a:t> </a:t>
            </a:r>
            <a:r>
              <a:rPr lang="en-US" sz="1200" dirty="0">
                <a:hlinkClick r:id="rId11"/>
              </a:rPr>
              <a:t>http://eo.wikipedia.org/wiki/Dosiero:Peru_Topography.png</a:t>
            </a:r>
            <a:endParaRPr sz="1200" dirty="0"/>
          </a:p>
          <a:p>
            <a:r>
              <a:rPr lang="en-US" sz="1200" dirty="0"/>
              <a:t>11</a:t>
            </a:r>
            <a:r>
              <a:rPr lang="en-US" sz="1200" dirty="0">
                <a:latin typeface="Calibri"/>
                <a:ea typeface="Calibri"/>
              </a:rPr>
              <a:t>) </a:t>
            </a:r>
            <a:r>
              <a:rPr lang="en-US" sz="1200" dirty="0" err="1"/>
              <a:t>Otevřená</a:t>
            </a:r>
            <a:r>
              <a:rPr lang="en-US" sz="1200" dirty="0"/>
              <a:t> </a:t>
            </a:r>
            <a:r>
              <a:rPr lang="en-US" sz="1200" dirty="0" err="1"/>
              <a:t>encyklopedie</a:t>
            </a:r>
            <a:r>
              <a:rPr lang="en-US" sz="1200" dirty="0"/>
              <a:t> </a:t>
            </a:r>
            <a:r>
              <a:rPr lang="en-US" sz="1200" dirty="0" err="1"/>
              <a:t>Wikipedie</a:t>
            </a:r>
            <a:r>
              <a:rPr lang="en-US" sz="1200" dirty="0"/>
              <a:t> [online]. [cit. 2013-03-30]. </a:t>
            </a:r>
            <a:r>
              <a:rPr lang="en-US" sz="1200" dirty="0" err="1"/>
              <a:t>Dostupné</a:t>
            </a:r>
            <a:r>
              <a:rPr lang="en-US" sz="1200" dirty="0"/>
              <a:t> z WWW</a:t>
            </a:r>
            <a:r>
              <a:rPr lang="en-US" sz="1200" dirty="0" smtClean="0"/>
              <a:t>:</a:t>
            </a:r>
            <a:endParaRPr lang="cs-CZ" sz="1200" dirty="0" smtClean="0"/>
          </a:p>
          <a:p>
            <a:r>
              <a:rPr lang="cs-CZ" sz="1200" dirty="0" smtClean="0"/>
              <a:t>	</a:t>
            </a:r>
            <a:r>
              <a:rPr lang="en-US" sz="1200" dirty="0" smtClean="0"/>
              <a:t> </a:t>
            </a:r>
            <a:r>
              <a:rPr lang="en-US" sz="1200" dirty="0">
                <a:hlinkClick r:id="rId12"/>
              </a:rPr>
              <a:t>http://en.wikipedia.org/wiki/File:Toi_250kg_gold_bar.jpg</a:t>
            </a:r>
            <a:endParaRPr sz="1200" dirty="0"/>
          </a:p>
          <a:p>
            <a:r>
              <a:rPr lang="en-US" sz="1200" dirty="0"/>
              <a:t>12</a:t>
            </a:r>
            <a:r>
              <a:rPr lang="en-US" sz="1200" dirty="0">
                <a:latin typeface="Calibri"/>
                <a:ea typeface="Calibri"/>
              </a:rPr>
              <a:t>) </a:t>
            </a:r>
            <a:r>
              <a:rPr lang="en-US" sz="1200" dirty="0" err="1"/>
              <a:t>Otevřená</a:t>
            </a:r>
            <a:r>
              <a:rPr lang="en-US" sz="1200" dirty="0"/>
              <a:t> </a:t>
            </a:r>
            <a:r>
              <a:rPr lang="en-US" sz="1200" dirty="0" err="1"/>
              <a:t>encyklopedie</a:t>
            </a:r>
            <a:r>
              <a:rPr lang="en-US" sz="1200" dirty="0"/>
              <a:t> </a:t>
            </a:r>
            <a:r>
              <a:rPr lang="en-US" sz="1200" dirty="0" err="1"/>
              <a:t>Wikipedie</a:t>
            </a:r>
            <a:r>
              <a:rPr lang="en-US" sz="1200" dirty="0"/>
              <a:t> [online]. [cit. 2013-03-30]. </a:t>
            </a:r>
            <a:r>
              <a:rPr lang="en-US" sz="1200" dirty="0" err="1"/>
              <a:t>Dostupné</a:t>
            </a:r>
            <a:r>
              <a:rPr lang="en-US" sz="1200" dirty="0"/>
              <a:t> z WWW</a:t>
            </a:r>
            <a:r>
              <a:rPr lang="en-US" sz="1200" dirty="0" smtClean="0"/>
              <a:t>:</a:t>
            </a:r>
            <a:endParaRPr lang="cs-CZ" sz="1200" dirty="0" smtClean="0"/>
          </a:p>
          <a:p>
            <a:r>
              <a:rPr lang="cs-CZ" sz="1200" dirty="0" smtClean="0"/>
              <a:t>	</a:t>
            </a:r>
            <a:r>
              <a:rPr lang="en-US" sz="1200" dirty="0" smtClean="0"/>
              <a:t> </a:t>
            </a:r>
            <a:r>
              <a:rPr lang="en-US" sz="1200" dirty="0">
                <a:hlinkClick r:id="rId13"/>
              </a:rPr>
              <a:t>http://cs.wikipedia.org/wiki/Soubor:PanAmericanHwy.png</a:t>
            </a:r>
            <a:endParaRPr sz="1200" dirty="0"/>
          </a:p>
          <a:p>
            <a:r>
              <a:rPr lang="en-US" sz="1200" dirty="0"/>
              <a:t>13</a:t>
            </a:r>
            <a:r>
              <a:rPr lang="en-US" sz="1200" dirty="0">
                <a:latin typeface="Calibri"/>
                <a:ea typeface="Calibri"/>
              </a:rPr>
              <a:t>) </a:t>
            </a:r>
            <a:r>
              <a:rPr lang="en-US" sz="1200" dirty="0" err="1"/>
              <a:t>Otevřená</a:t>
            </a:r>
            <a:r>
              <a:rPr lang="en-US" sz="1200" dirty="0"/>
              <a:t> </a:t>
            </a:r>
            <a:r>
              <a:rPr lang="en-US" sz="1200" dirty="0" err="1"/>
              <a:t>encyklopedie</a:t>
            </a:r>
            <a:r>
              <a:rPr lang="en-US" sz="1200" dirty="0"/>
              <a:t> </a:t>
            </a:r>
            <a:r>
              <a:rPr lang="en-US" sz="1200" dirty="0" err="1"/>
              <a:t>Wikipedie</a:t>
            </a:r>
            <a:r>
              <a:rPr lang="en-US" sz="1200" dirty="0"/>
              <a:t> [online]. [cit. 2013-03-30]. </a:t>
            </a:r>
            <a:r>
              <a:rPr lang="en-US" sz="1200" dirty="0" err="1"/>
              <a:t>Dostupné</a:t>
            </a:r>
            <a:r>
              <a:rPr lang="en-US" sz="1200" dirty="0"/>
              <a:t> z WWW</a:t>
            </a:r>
            <a:r>
              <a:rPr lang="en-US" sz="1200" dirty="0" smtClean="0"/>
              <a:t>:</a:t>
            </a:r>
            <a:endParaRPr lang="cs-CZ" sz="1200" dirty="0" smtClean="0"/>
          </a:p>
          <a:p>
            <a:r>
              <a:rPr lang="cs-CZ" sz="1200" dirty="0" smtClean="0"/>
              <a:t>	</a:t>
            </a:r>
            <a:r>
              <a:rPr lang="en-US" sz="1200" dirty="0" smtClean="0"/>
              <a:t> </a:t>
            </a:r>
            <a:r>
              <a:rPr lang="en-US" sz="1200" dirty="0">
                <a:hlinkClick r:id="rId14"/>
              </a:rPr>
              <a:t>http://cs.wikipedia.org/wiki/Soubor:Pe-map.png</a:t>
            </a:r>
            <a:endParaRPr sz="1200" dirty="0"/>
          </a:p>
          <a:p>
            <a:r>
              <a:rPr lang="en-US" sz="1200" dirty="0">
                <a:latin typeface="Calibri"/>
                <a:ea typeface="Calibri"/>
              </a:rPr>
              <a:t>14) </a:t>
            </a:r>
            <a:r>
              <a:rPr lang="en-US" sz="1200" dirty="0" err="1"/>
              <a:t>Otevřená</a:t>
            </a:r>
            <a:r>
              <a:rPr lang="en-US" sz="1200" dirty="0"/>
              <a:t> </a:t>
            </a:r>
            <a:r>
              <a:rPr lang="en-US" sz="1200" dirty="0" err="1"/>
              <a:t>encyklopedie</a:t>
            </a:r>
            <a:r>
              <a:rPr lang="en-US" sz="1200" dirty="0"/>
              <a:t> </a:t>
            </a:r>
            <a:r>
              <a:rPr lang="en-US" sz="1200" dirty="0" err="1"/>
              <a:t>Wikipedie</a:t>
            </a:r>
            <a:r>
              <a:rPr lang="en-US" sz="1200" dirty="0"/>
              <a:t> [online]. [cit. 2013-03-30]. </a:t>
            </a:r>
            <a:r>
              <a:rPr lang="en-US" sz="1200" dirty="0" err="1"/>
              <a:t>Dostupné</a:t>
            </a:r>
            <a:r>
              <a:rPr lang="en-US" sz="1200" dirty="0"/>
              <a:t> z WWW</a:t>
            </a:r>
            <a:r>
              <a:rPr lang="en-US" sz="1200" dirty="0" smtClean="0"/>
              <a:t>:</a:t>
            </a:r>
            <a:endParaRPr lang="cs-CZ" sz="1200" dirty="0" smtClean="0"/>
          </a:p>
          <a:p>
            <a:r>
              <a:rPr lang="cs-CZ" sz="1200" dirty="0" smtClean="0"/>
              <a:t>	</a:t>
            </a:r>
            <a:r>
              <a:rPr lang="en-US" sz="1200" dirty="0" smtClean="0"/>
              <a:t> </a:t>
            </a:r>
            <a:r>
              <a:rPr lang="en-US" sz="1200" dirty="0">
                <a:hlinkClick r:id="rId15"/>
              </a:rPr>
              <a:t>http://cs.wikipedia.org/wiki/Soubor:Lima_Luftaufnahme.jpg</a:t>
            </a:r>
            <a:endParaRPr sz="1200" dirty="0"/>
          </a:p>
          <a:p>
            <a:r>
              <a:rPr lang="en-US" sz="1200" dirty="0"/>
              <a:t>15</a:t>
            </a:r>
            <a:r>
              <a:rPr lang="en-US" sz="1200" dirty="0">
                <a:latin typeface="Calibri"/>
                <a:ea typeface="Calibri"/>
              </a:rPr>
              <a:t>) </a:t>
            </a:r>
            <a:r>
              <a:rPr lang="en-US" sz="1200" dirty="0" err="1"/>
              <a:t>Otevřená</a:t>
            </a:r>
            <a:r>
              <a:rPr lang="en-US" sz="1200" dirty="0"/>
              <a:t> </a:t>
            </a:r>
            <a:r>
              <a:rPr lang="en-US" sz="1200" dirty="0" err="1"/>
              <a:t>encyklopedie</a:t>
            </a:r>
            <a:r>
              <a:rPr lang="en-US" sz="1200" dirty="0"/>
              <a:t> </a:t>
            </a:r>
            <a:r>
              <a:rPr lang="en-US" sz="1200" dirty="0" err="1"/>
              <a:t>Wikipedie</a:t>
            </a:r>
            <a:r>
              <a:rPr lang="en-US" sz="1200" dirty="0"/>
              <a:t> [online]. [cit. 2013-03-30]. </a:t>
            </a:r>
            <a:r>
              <a:rPr lang="en-US" sz="1200" dirty="0" err="1"/>
              <a:t>Dostupné</a:t>
            </a:r>
            <a:r>
              <a:rPr lang="en-US" sz="1200" dirty="0"/>
              <a:t> z WWW</a:t>
            </a:r>
            <a:r>
              <a:rPr lang="en-US" sz="1200" dirty="0" smtClean="0"/>
              <a:t>:</a:t>
            </a:r>
            <a:endParaRPr lang="cs-CZ" sz="1200" dirty="0" smtClean="0"/>
          </a:p>
          <a:p>
            <a:r>
              <a:rPr lang="cs-CZ" sz="1200" dirty="0" smtClean="0"/>
              <a:t>	</a:t>
            </a:r>
            <a:r>
              <a:rPr lang="en-US" sz="1200" dirty="0" smtClean="0"/>
              <a:t> </a:t>
            </a:r>
            <a:r>
              <a:rPr lang="en-US" sz="1200" dirty="0">
                <a:hlinkClick r:id="rId16"/>
              </a:rPr>
              <a:t>http://cs.wikipedia.org/wiki/Soubor:99_-_Machu_Picchu_-_Juin_2009.jpg</a:t>
            </a:r>
            <a:endParaRPr sz="1200" dirty="0"/>
          </a:p>
          <a:p>
            <a:r>
              <a:rPr lang="en-US" sz="1200" dirty="0"/>
              <a:t>16</a:t>
            </a:r>
            <a:r>
              <a:rPr lang="en-US" sz="1200" dirty="0">
                <a:latin typeface="Calibri"/>
                <a:ea typeface="Calibri"/>
              </a:rPr>
              <a:t>) </a:t>
            </a:r>
            <a:r>
              <a:rPr lang="en-US" sz="1200" dirty="0" err="1"/>
              <a:t>Otevřená</a:t>
            </a:r>
            <a:r>
              <a:rPr lang="en-US" sz="1200" dirty="0"/>
              <a:t> </a:t>
            </a:r>
            <a:r>
              <a:rPr lang="en-US" sz="1200" dirty="0" err="1"/>
              <a:t>encyklopedie</a:t>
            </a:r>
            <a:r>
              <a:rPr lang="en-US" sz="1200" dirty="0"/>
              <a:t> </a:t>
            </a:r>
            <a:r>
              <a:rPr lang="en-US" sz="1200" dirty="0" err="1"/>
              <a:t>Wikipedie</a:t>
            </a:r>
            <a:r>
              <a:rPr lang="en-US" sz="1200" dirty="0"/>
              <a:t> [online]. [cit. 2013-03-30]. </a:t>
            </a:r>
            <a:r>
              <a:rPr lang="en-US" sz="1200" dirty="0" err="1"/>
              <a:t>Dostupné</a:t>
            </a:r>
            <a:r>
              <a:rPr lang="en-US" sz="1200" dirty="0"/>
              <a:t> z WWW</a:t>
            </a:r>
            <a:r>
              <a:rPr lang="en-US" sz="1200" dirty="0" smtClean="0"/>
              <a:t>:</a:t>
            </a:r>
            <a:endParaRPr lang="cs-CZ" sz="1200" dirty="0" smtClean="0"/>
          </a:p>
          <a:p>
            <a:r>
              <a:rPr lang="cs-CZ" sz="1200" dirty="0" smtClean="0"/>
              <a:t>	</a:t>
            </a:r>
            <a:r>
              <a:rPr lang="en-US" sz="1200" dirty="0" smtClean="0"/>
              <a:t> </a:t>
            </a:r>
            <a:r>
              <a:rPr lang="en-US" sz="1200" dirty="0">
                <a:hlinkClick r:id="rId17"/>
              </a:rPr>
              <a:t>http://</a:t>
            </a:r>
            <a:r>
              <a:rPr lang="en-US" sz="1200" dirty="0" smtClean="0">
                <a:hlinkClick r:id="rId17"/>
              </a:rPr>
              <a:t>cs.wikipedia.org/wiki/Soubor:Nazca_colibri.jpg</a:t>
            </a:r>
            <a:r>
              <a:rPr lang="cs-CZ" sz="1200" dirty="0" smtClean="0"/>
              <a:t> </a:t>
            </a:r>
            <a:endParaRPr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808" y="0"/>
            <a:ext cx="9071640" cy="1262520"/>
          </a:xfrm>
        </p:spPr>
        <p:txBody>
          <a:bodyPr/>
          <a:lstStyle/>
          <a:p>
            <a:pPr algn="ctr"/>
            <a:r>
              <a:rPr lang="en-US" dirty="0" err="1" smtClean="0"/>
              <a:t>Použité</a:t>
            </a:r>
            <a:r>
              <a:rPr lang="en-US" dirty="0" smtClean="0"/>
              <a:t> </a:t>
            </a:r>
            <a:r>
              <a:rPr lang="en-US" dirty="0" err="1" smtClean="0"/>
              <a:t>zdroje</a:t>
            </a:r>
            <a:r>
              <a:rPr lang="en-US" dirty="0" smtClean="0"/>
              <a:t/>
            </a:r>
            <a:br>
              <a:rPr lang="en-US" dirty="0" smtClean="0"/>
            </a:br>
            <a:endParaRPr lang="cs-CZ" dirty="0"/>
          </a:p>
        </p:txBody>
      </p:sp>
      <p:sp>
        <p:nvSpPr>
          <p:cNvPr id="4" name="TextShape 2"/>
          <p:cNvSpPr txBox="1"/>
          <p:nvPr/>
        </p:nvSpPr>
        <p:spPr>
          <a:xfrm>
            <a:off x="287784" y="755501"/>
            <a:ext cx="8870040" cy="3585517"/>
          </a:xfrm>
          <a:prstGeom prst="rect">
            <a:avLst/>
          </a:prstGeom>
        </p:spPr>
        <p:txBody>
          <a:bodyPr wrap="none" lIns="0" tIns="0" rIns="0" bIns="0"/>
          <a:lstStyle/>
          <a:p>
            <a:pPr marL="285750" indent="-285750">
              <a:lnSpc>
                <a:spcPct val="115000"/>
              </a:lnSpc>
            </a:pPr>
            <a:r>
              <a:rPr lang="cs-CZ" sz="1200" dirty="0" smtClean="0">
                <a:latin typeface="Arial"/>
                <a:ea typeface="Calibri"/>
              </a:rPr>
              <a:t>1a) </a:t>
            </a:r>
            <a:r>
              <a:rPr lang="en-US" sz="1200" dirty="0" err="1" smtClean="0">
                <a:latin typeface="Arial"/>
                <a:ea typeface="Calibri"/>
              </a:rPr>
              <a:t>Otevřená</a:t>
            </a:r>
            <a:r>
              <a:rPr lang="en-US" sz="1200" dirty="0" smtClean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encyklopedie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Wikipedie</a:t>
            </a:r>
            <a:r>
              <a:rPr lang="en-US" sz="1200" dirty="0">
                <a:latin typeface="Arial"/>
                <a:ea typeface="Calibri"/>
              </a:rPr>
              <a:t> [online]. [cit. 2013-03-30]. </a:t>
            </a:r>
            <a:r>
              <a:rPr lang="en-US" sz="1200" dirty="0" err="1">
                <a:latin typeface="Arial"/>
                <a:ea typeface="Calibri"/>
              </a:rPr>
              <a:t>Dostupné</a:t>
            </a:r>
            <a:r>
              <a:rPr lang="en-US" sz="1200" dirty="0">
                <a:latin typeface="Arial"/>
                <a:ea typeface="Calibri"/>
              </a:rPr>
              <a:t> z WWW</a:t>
            </a:r>
            <a:r>
              <a:rPr lang="en-US" sz="1200" dirty="0" smtClean="0">
                <a:latin typeface="Arial"/>
                <a:ea typeface="Calibri"/>
              </a:rPr>
              <a:t>:</a:t>
            </a:r>
            <a:endParaRPr lang="cs-CZ" sz="1200" dirty="0" smtClean="0">
              <a:latin typeface="Arial"/>
              <a:ea typeface="Calibri"/>
            </a:endParaRPr>
          </a:p>
          <a:p>
            <a:pPr marL="228600" indent="-228600">
              <a:lnSpc>
                <a:spcPct val="115000"/>
              </a:lnSpc>
            </a:pPr>
            <a:r>
              <a:rPr lang="cs-CZ" sz="1200" dirty="0" smtClean="0">
                <a:latin typeface="Arial"/>
                <a:ea typeface="Calibri"/>
              </a:rPr>
              <a:t>		</a:t>
            </a:r>
            <a:r>
              <a:rPr lang="en-US" sz="1200" dirty="0" smtClean="0">
                <a:latin typeface="Calibri"/>
                <a:ea typeface="Calibri"/>
              </a:rPr>
              <a:t> </a:t>
            </a:r>
            <a:r>
              <a:rPr lang="en-US" sz="1200" dirty="0" smtClean="0">
                <a:latin typeface="Calibri"/>
                <a:ea typeface="Calibri"/>
                <a:hlinkClick r:id="rId2"/>
              </a:rPr>
              <a:t>http://cs.wikipedia.org/wiki/Soubor:Flag_of_Peru.svg</a:t>
            </a:r>
            <a:endParaRPr sz="1200" dirty="0"/>
          </a:p>
          <a:p>
            <a:pPr>
              <a:lnSpc>
                <a:spcPct val="115000"/>
              </a:lnSpc>
            </a:pPr>
            <a:r>
              <a:rPr lang="en-US" sz="1200" dirty="0" smtClean="0">
                <a:latin typeface="Arial"/>
                <a:ea typeface="Calibri"/>
              </a:rPr>
              <a:t>2</a:t>
            </a:r>
            <a:r>
              <a:rPr lang="cs-CZ" sz="1200" dirty="0" smtClean="0">
                <a:latin typeface="Arial"/>
                <a:ea typeface="Calibri"/>
              </a:rPr>
              <a:t>a)</a:t>
            </a:r>
            <a:r>
              <a:rPr lang="en-US" sz="1200" dirty="0" smtClean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Otevřená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encyklopedie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Wikipedie</a:t>
            </a:r>
            <a:r>
              <a:rPr lang="en-US" sz="1200" dirty="0">
                <a:latin typeface="Arial"/>
                <a:ea typeface="Calibri"/>
              </a:rPr>
              <a:t> [online]. [cit. 2013-03-30]. </a:t>
            </a:r>
            <a:r>
              <a:rPr lang="en-US" sz="1200" dirty="0" err="1">
                <a:latin typeface="Arial"/>
                <a:ea typeface="Calibri"/>
              </a:rPr>
              <a:t>Dostupné</a:t>
            </a:r>
            <a:r>
              <a:rPr lang="en-US" sz="1200" dirty="0">
                <a:latin typeface="Arial"/>
                <a:ea typeface="Calibri"/>
              </a:rPr>
              <a:t> z WWW</a:t>
            </a:r>
            <a:r>
              <a:rPr lang="en-US" sz="1200" dirty="0" smtClean="0">
                <a:latin typeface="Arial"/>
                <a:ea typeface="Calibri"/>
              </a:rPr>
              <a:t>:</a:t>
            </a:r>
            <a:endParaRPr lang="cs-CZ" sz="1200" dirty="0" smtClean="0">
              <a:latin typeface="Arial"/>
              <a:ea typeface="Calibri"/>
            </a:endParaRPr>
          </a:p>
          <a:p>
            <a:pPr>
              <a:lnSpc>
                <a:spcPct val="115000"/>
              </a:lnSpc>
            </a:pPr>
            <a:r>
              <a:rPr lang="cs-CZ" sz="1200" dirty="0" smtClean="0">
                <a:latin typeface="Arial"/>
                <a:ea typeface="Calibri"/>
              </a:rPr>
              <a:t>	</a:t>
            </a:r>
            <a:r>
              <a:rPr lang="en-US" sz="1200" dirty="0" smtClean="0">
                <a:latin typeface="Arial"/>
                <a:ea typeface="Calibri"/>
              </a:rPr>
              <a:t> </a:t>
            </a:r>
            <a:r>
              <a:rPr lang="en-US" sz="1200" dirty="0" smtClean="0">
                <a:latin typeface="Calibri"/>
                <a:ea typeface="Calibri"/>
                <a:hlinkClick r:id="rId3"/>
              </a:rPr>
              <a:t>http://cs.wikipedia.org/wiki/Soubor:Escudo_nacional_del_Per%C3%BA.svg</a:t>
            </a:r>
            <a:endParaRPr sz="1200" dirty="0"/>
          </a:p>
          <a:p>
            <a:pPr>
              <a:lnSpc>
                <a:spcPct val="115000"/>
              </a:lnSpc>
            </a:pPr>
            <a:r>
              <a:rPr lang="en-US" sz="1200" dirty="0" smtClean="0">
                <a:latin typeface="Arial"/>
                <a:ea typeface="Calibri"/>
              </a:rPr>
              <a:t>3</a:t>
            </a:r>
            <a:r>
              <a:rPr lang="cs-CZ" sz="1200" dirty="0" smtClean="0">
                <a:latin typeface="Arial"/>
                <a:ea typeface="Calibri"/>
              </a:rPr>
              <a:t>a</a:t>
            </a:r>
            <a:r>
              <a:rPr lang="en-US" sz="1200" dirty="0" smtClean="0">
                <a:latin typeface="Arial"/>
                <a:ea typeface="Calibri"/>
              </a:rPr>
              <a:t>)</a:t>
            </a:r>
            <a:r>
              <a:rPr lang="cs-CZ" sz="1200" dirty="0" smtClean="0">
                <a:latin typeface="Arial"/>
                <a:ea typeface="Calibri"/>
              </a:rPr>
              <a:t> </a:t>
            </a:r>
            <a:r>
              <a:rPr lang="en-US" sz="1200" dirty="0" smtClean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Otevřená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encyklopedie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Wikipedie</a:t>
            </a:r>
            <a:r>
              <a:rPr lang="en-US" sz="1200" dirty="0">
                <a:latin typeface="Arial"/>
                <a:ea typeface="Calibri"/>
              </a:rPr>
              <a:t> [online]. [cit. 2013-03-30]. </a:t>
            </a:r>
            <a:r>
              <a:rPr lang="en-US" sz="1200" dirty="0" err="1">
                <a:latin typeface="Arial"/>
                <a:ea typeface="Calibri"/>
              </a:rPr>
              <a:t>Dostupné</a:t>
            </a:r>
            <a:r>
              <a:rPr lang="en-US" sz="1200" dirty="0">
                <a:latin typeface="Arial"/>
                <a:ea typeface="Calibri"/>
              </a:rPr>
              <a:t> z WWW</a:t>
            </a:r>
            <a:r>
              <a:rPr lang="en-US" sz="1200" dirty="0" smtClean="0">
                <a:latin typeface="Arial"/>
                <a:ea typeface="Calibri"/>
              </a:rPr>
              <a:t>:</a:t>
            </a:r>
            <a:endParaRPr lang="cs-CZ" sz="1200" dirty="0" smtClean="0">
              <a:latin typeface="Arial"/>
              <a:ea typeface="Calibri"/>
            </a:endParaRPr>
          </a:p>
          <a:p>
            <a:pPr>
              <a:lnSpc>
                <a:spcPct val="115000"/>
              </a:lnSpc>
            </a:pPr>
            <a:r>
              <a:rPr lang="cs-CZ" sz="1200" dirty="0" smtClean="0">
                <a:latin typeface="Arial"/>
                <a:ea typeface="Calibri"/>
              </a:rPr>
              <a:t>	</a:t>
            </a:r>
            <a:r>
              <a:rPr lang="en-US" sz="1200" dirty="0" smtClean="0">
                <a:latin typeface="Arial"/>
                <a:ea typeface="Calibri"/>
              </a:rPr>
              <a:t> </a:t>
            </a:r>
            <a:r>
              <a:rPr lang="en-US" sz="1200" dirty="0" smtClean="0">
                <a:latin typeface="Calibri"/>
                <a:ea typeface="Calibri"/>
                <a:hlinkClick r:id="rId4"/>
              </a:rPr>
              <a:t>http://en.wikipedia.org/wiki/File:Andean_States1.PNG</a:t>
            </a:r>
            <a:endParaRPr sz="1200" dirty="0"/>
          </a:p>
          <a:p>
            <a:pPr>
              <a:lnSpc>
                <a:spcPct val="115000"/>
              </a:lnSpc>
            </a:pPr>
            <a:r>
              <a:rPr lang="en-US" sz="1200" dirty="0" smtClean="0">
                <a:latin typeface="Arial"/>
                <a:ea typeface="Calibri"/>
              </a:rPr>
              <a:t>4</a:t>
            </a:r>
            <a:r>
              <a:rPr lang="cs-CZ" sz="1200" dirty="0" smtClean="0">
                <a:latin typeface="Arial"/>
                <a:ea typeface="Calibri"/>
              </a:rPr>
              <a:t>a</a:t>
            </a:r>
            <a:r>
              <a:rPr lang="en-US" sz="1200" dirty="0" smtClean="0">
                <a:latin typeface="Arial"/>
                <a:ea typeface="Calibri"/>
              </a:rPr>
              <a:t>)</a:t>
            </a:r>
            <a:r>
              <a:rPr lang="cs-CZ" sz="1200" dirty="0" smtClean="0">
                <a:latin typeface="Arial"/>
                <a:ea typeface="Calibri"/>
              </a:rPr>
              <a:t> </a:t>
            </a:r>
            <a:r>
              <a:rPr lang="en-US" sz="1200" dirty="0" smtClean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Otevřená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encyklopedie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Wikipedie</a:t>
            </a:r>
            <a:r>
              <a:rPr lang="en-US" sz="1200" dirty="0">
                <a:latin typeface="Arial"/>
                <a:ea typeface="Calibri"/>
              </a:rPr>
              <a:t> [online]. [cit. 2013-03-30]. </a:t>
            </a:r>
            <a:r>
              <a:rPr lang="en-US" sz="1200" dirty="0" err="1">
                <a:latin typeface="Arial"/>
                <a:ea typeface="Calibri"/>
              </a:rPr>
              <a:t>Dostupné</a:t>
            </a:r>
            <a:r>
              <a:rPr lang="en-US" sz="1200" dirty="0">
                <a:latin typeface="Arial"/>
                <a:ea typeface="Calibri"/>
              </a:rPr>
              <a:t> z WWW</a:t>
            </a:r>
            <a:r>
              <a:rPr lang="en-US" sz="1200" dirty="0" smtClean="0">
                <a:latin typeface="Arial"/>
                <a:ea typeface="Calibri"/>
              </a:rPr>
              <a:t>:</a:t>
            </a:r>
            <a:endParaRPr lang="cs-CZ" sz="1200" dirty="0" smtClean="0">
              <a:latin typeface="Arial"/>
              <a:ea typeface="Calibri"/>
            </a:endParaRPr>
          </a:p>
          <a:p>
            <a:pPr>
              <a:lnSpc>
                <a:spcPct val="115000"/>
              </a:lnSpc>
            </a:pPr>
            <a:r>
              <a:rPr lang="cs-CZ" sz="1200" dirty="0" smtClean="0">
                <a:latin typeface="Arial"/>
                <a:ea typeface="Calibri"/>
              </a:rPr>
              <a:t>	</a:t>
            </a:r>
            <a:r>
              <a:rPr lang="en-US" sz="1200" dirty="0" smtClean="0">
                <a:latin typeface="Arial"/>
                <a:ea typeface="Calibri"/>
              </a:rPr>
              <a:t> </a:t>
            </a:r>
            <a:r>
              <a:rPr lang="en-US" sz="1200" dirty="0" smtClean="0">
                <a:latin typeface="Calibri"/>
                <a:ea typeface="Calibri"/>
                <a:hlinkClick r:id="rId5"/>
              </a:rPr>
              <a:t>http://li.wikipedia.org/wiki/Plaetje:Un-peru.png</a:t>
            </a:r>
            <a:endParaRPr sz="1200" dirty="0"/>
          </a:p>
          <a:p>
            <a:pPr>
              <a:lnSpc>
                <a:spcPct val="115000"/>
              </a:lnSpc>
            </a:pPr>
            <a:r>
              <a:rPr lang="en-US" sz="1200" dirty="0" smtClean="0">
                <a:latin typeface="Arial"/>
                <a:ea typeface="Calibri"/>
              </a:rPr>
              <a:t>5</a:t>
            </a:r>
            <a:r>
              <a:rPr lang="cs-CZ" sz="1200" dirty="0" smtClean="0">
                <a:latin typeface="Arial"/>
                <a:ea typeface="Calibri"/>
              </a:rPr>
              <a:t>a</a:t>
            </a:r>
            <a:r>
              <a:rPr lang="en-US" sz="1200" dirty="0" smtClean="0">
                <a:latin typeface="Arial"/>
                <a:ea typeface="Calibri"/>
              </a:rPr>
              <a:t>)</a:t>
            </a:r>
            <a:r>
              <a:rPr lang="cs-CZ" sz="1200" dirty="0" smtClean="0">
                <a:latin typeface="Arial"/>
                <a:ea typeface="Calibri"/>
              </a:rPr>
              <a:t> </a:t>
            </a:r>
            <a:r>
              <a:rPr lang="en-US" sz="1200" dirty="0" smtClean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Otevřená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encyklopedie</a:t>
            </a:r>
            <a:r>
              <a:rPr lang="en-US" sz="1200" dirty="0">
                <a:latin typeface="Arial"/>
                <a:ea typeface="Calibri"/>
              </a:rPr>
              <a:t> </a:t>
            </a:r>
            <a:r>
              <a:rPr lang="en-US" sz="1200" dirty="0" err="1">
                <a:latin typeface="Arial"/>
                <a:ea typeface="Calibri"/>
              </a:rPr>
              <a:t>Wikipedie</a:t>
            </a:r>
            <a:r>
              <a:rPr lang="en-US" sz="1200" dirty="0">
                <a:latin typeface="Arial"/>
                <a:ea typeface="Calibri"/>
              </a:rPr>
              <a:t> [online]. [cit. 2013-03-30]. </a:t>
            </a:r>
            <a:r>
              <a:rPr lang="en-US" sz="1200" dirty="0" err="1">
                <a:latin typeface="Arial"/>
                <a:ea typeface="Calibri"/>
              </a:rPr>
              <a:t>Dostupné</a:t>
            </a:r>
            <a:r>
              <a:rPr lang="en-US" sz="1200" dirty="0">
                <a:latin typeface="Arial"/>
                <a:ea typeface="Calibri"/>
              </a:rPr>
              <a:t> z WWW</a:t>
            </a:r>
            <a:r>
              <a:rPr lang="en-US" sz="1200" dirty="0" smtClean="0">
                <a:latin typeface="Arial"/>
                <a:ea typeface="Calibri"/>
              </a:rPr>
              <a:t>:</a:t>
            </a:r>
            <a:endParaRPr lang="cs-CZ" sz="1200" dirty="0" smtClean="0">
              <a:latin typeface="Arial"/>
              <a:ea typeface="Calibri"/>
            </a:endParaRPr>
          </a:p>
          <a:p>
            <a:pPr>
              <a:lnSpc>
                <a:spcPct val="115000"/>
              </a:lnSpc>
            </a:pPr>
            <a:r>
              <a:rPr lang="cs-CZ" sz="1200" dirty="0" smtClean="0">
                <a:latin typeface="Arial"/>
                <a:ea typeface="Calibri"/>
              </a:rPr>
              <a:t>	</a:t>
            </a:r>
            <a:r>
              <a:rPr lang="en-US" sz="1200" dirty="0" smtClean="0">
                <a:latin typeface="Arial"/>
                <a:ea typeface="Calibri"/>
              </a:rPr>
              <a:t> </a:t>
            </a:r>
            <a:r>
              <a:rPr lang="en-US" sz="1200" dirty="0" smtClean="0">
                <a:latin typeface="Calibri"/>
                <a:ea typeface="Calibri"/>
                <a:hlinkClick r:id="rId6"/>
              </a:rPr>
              <a:t>http://cs.wikipedia.org/wiki/Soubor:Peru_-_Regions_and_departments_(labeled).svg</a:t>
            </a:r>
            <a:endParaRPr sz="1200" dirty="0"/>
          </a:p>
          <a:p>
            <a:pPr marL="228600" indent="-228600">
              <a:buAutoNum type="alphaLcParenR"/>
            </a:pPr>
            <a:r>
              <a:rPr lang="en-US" sz="1200" dirty="0" err="1" smtClean="0">
                <a:latin typeface="Arial"/>
              </a:rPr>
              <a:t>Otevřená</a:t>
            </a:r>
            <a:r>
              <a:rPr lang="en-US" sz="1200" dirty="0" smtClean="0">
                <a:latin typeface="Arial"/>
              </a:rPr>
              <a:t> </a:t>
            </a:r>
            <a:r>
              <a:rPr lang="en-US" sz="1200" dirty="0" err="1">
                <a:latin typeface="Arial"/>
              </a:rPr>
              <a:t>encyklopedie</a:t>
            </a:r>
            <a:r>
              <a:rPr lang="en-US" sz="1200" dirty="0">
                <a:latin typeface="Arial"/>
              </a:rPr>
              <a:t> </a:t>
            </a:r>
            <a:r>
              <a:rPr lang="en-US" sz="1200" dirty="0" err="1">
                <a:latin typeface="Arial"/>
              </a:rPr>
              <a:t>Wikipedie</a:t>
            </a:r>
            <a:r>
              <a:rPr lang="en-US" sz="1200" dirty="0">
                <a:latin typeface="Arial"/>
              </a:rPr>
              <a:t> [online]. [cit. 2013-03-30]. </a:t>
            </a:r>
            <a:r>
              <a:rPr lang="en-US" sz="1200" dirty="0" err="1">
                <a:latin typeface="Arial"/>
              </a:rPr>
              <a:t>Dostupné</a:t>
            </a:r>
            <a:r>
              <a:rPr lang="en-US" sz="1200" dirty="0">
                <a:latin typeface="Arial"/>
              </a:rPr>
              <a:t> z WWW</a:t>
            </a:r>
            <a:r>
              <a:rPr lang="en-US" sz="1200" dirty="0" smtClean="0">
                <a:latin typeface="Arial"/>
              </a:rPr>
              <a:t>:</a:t>
            </a:r>
            <a:endParaRPr lang="cs-CZ" sz="1200" dirty="0" smtClean="0">
              <a:latin typeface="Arial"/>
            </a:endParaRPr>
          </a:p>
          <a:p>
            <a:pPr marL="1143000" lvl="2" indent="-228600"/>
            <a:r>
              <a:rPr lang="cs-CZ" sz="1200" dirty="0" smtClean="0">
                <a:hlinkClick r:id="rId7"/>
              </a:rPr>
              <a:t>http://commons.wikimedia.org/wiki/File:Peru_Blue_Marble.png</a:t>
            </a:r>
            <a:endParaRPr lang="cs-CZ" sz="1200" dirty="0" smtClean="0">
              <a:latin typeface="Arial"/>
            </a:endParaRPr>
          </a:p>
          <a:p>
            <a:pPr marL="228600" indent="-228600">
              <a:buAutoNum type="alphaLcParenR" startAt="2"/>
            </a:pPr>
            <a:r>
              <a:rPr lang="en-US" sz="1200" dirty="0" err="1" smtClean="0"/>
              <a:t>Otevřená</a:t>
            </a:r>
            <a:r>
              <a:rPr lang="en-US" sz="1200" dirty="0" smtClean="0"/>
              <a:t> </a:t>
            </a:r>
            <a:r>
              <a:rPr lang="en-US" sz="1200" dirty="0" err="1" smtClean="0"/>
              <a:t>encyklopedie</a:t>
            </a:r>
            <a:r>
              <a:rPr lang="en-US" sz="1200" dirty="0" smtClean="0"/>
              <a:t> </a:t>
            </a:r>
            <a:r>
              <a:rPr lang="en-US" sz="1200" dirty="0" err="1" smtClean="0"/>
              <a:t>Wikipedie</a:t>
            </a:r>
            <a:r>
              <a:rPr lang="en-US" sz="1200" dirty="0" smtClean="0"/>
              <a:t> [online]. [cit. 2013-03-30].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 WWW:</a:t>
            </a:r>
            <a:endParaRPr lang="cs-CZ" sz="1200" dirty="0" smtClean="0"/>
          </a:p>
          <a:p>
            <a:pPr marL="1143000" lvl="2" indent="-228600"/>
            <a:r>
              <a:rPr lang="cs-CZ" sz="1200" dirty="0" smtClean="0">
                <a:hlinkClick r:id="rId8"/>
              </a:rPr>
              <a:t>http://commons.wikimedia.org/wiki/File:Napo_River.jpg</a:t>
            </a:r>
            <a:endParaRPr lang="cs-CZ" sz="1200" dirty="0" smtClean="0"/>
          </a:p>
          <a:p>
            <a:pPr marL="228600" indent="-228600">
              <a:buAutoNum type="alphaLcParenR" startAt="3"/>
            </a:pPr>
            <a:r>
              <a:rPr lang="en-US" sz="1200" dirty="0" err="1" smtClean="0"/>
              <a:t>Otevřená</a:t>
            </a:r>
            <a:r>
              <a:rPr lang="en-US" sz="1200" dirty="0" smtClean="0"/>
              <a:t> </a:t>
            </a:r>
            <a:r>
              <a:rPr lang="en-US" sz="1200" dirty="0" err="1" smtClean="0"/>
              <a:t>encyklopedie</a:t>
            </a:r>
            <a:r>
              <a:rPr lang="en-US" sz="1200" dirty="0" smtClean="0"/>
              <a:t> </a:t>
            </a:r>
            <a:r>
              <a:rPr lang="en-US" sz="1200" dirty="0" err="1" smtClean="0"/>
              <a:t>Wikipedie</a:t>
            </a:r>
            <a:r>
              <a:rPr lang="en-US" sz="1200" dirty="0" smtClean="0"/>
              <a:t> [online]. [cit. 2013-03-30].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 WWW:</a:t>
            </a:r>
            <a:endParaRPr lang="cs-CZ" sz="1200" dirty="0" smtClean="0"/>
          </a:p>
          <a:p>
            <a:pPr marL="1143000" lvl="2" indent="-228600"/>
            <a:r>
              <a:rPr lang="cs-CZ" sz="1200" dirty="0" smtClean="0">
                <a:hlinkClick r:id="rId9"/>
              </a:rPr>
              <a:t>http://en.wikipedia.org/wiki/File:Lake_titicaca.jpg</a:t>
            </a:r>
            <a:endParaRPr lang="cs-CZ" sz="1200" dirty="0" smtClean="0"/>
          </a:p>
          <a:p>
            <a:pPr marL="228600" indent="-228600">
              <a:buAutoNum type="alphaLcParenR" startAt="4"/>
            </a:pPr>
            <a:r>
              <a:rPr lang="en-US" sz="1200" dirty="0" err="1" smtClean="0"/>
              <a:t>Otevřená</a:t>
            </a:r>
            <a:r>
              <a:rPr lang="en-US" sz="1200" dirty="0" smtClean="0"/>
              <a:t> </a:t>
            </a:r>
            <a:r>
              <a:rPr lang="en-US" sz="1200" dirty="0" err="1" smtClean="0"/>
              <a:t>encyklopedie</a:t>
            </a:r>
            <a:r>
              <a:rPr lang="en-US" sz="1200" dirty="0" smtClean="0"/>
              <a:t> </a:t>
            </a:r>
            <a:r>
              <a:rPr lang="en-US" sz="1200" dirty="0" err="1" smtClean="0"/>
              <a:t>Wikipedie</a:t>
            </a:r>
            <a:r>
              <a:rPr lang="en-US" sz="1200" dirty="0" smtClean="0"/>
              <a:t> [online]. [cit. 2013-03-30].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 WWW:</a:t>
            </a:r>
            <a:endParaRPr lang="cs-CZ" sz="1200" dirty="0" smtClean="0"/>
          </a:p>
          <a:p>
            <a:pPr marL="1143000" lvl="2" indent="-228600"/>
            <a:r>
              <a:rPr lang="cs-CZ" sz="1200" dirty="0" smtClean="0">
                <a:hlinkClick r:id="rId10"/>
              </a:rPr>
              <a:t>http://en.wikipedia.org/wiki/File:Uros3.jpg</a:t>
            </a:r>
            <a:r>
              <a:rPr lang="cs-CZ" sz="1200" dirty="0" smtClean="0"/>
              <a:t> </a:t>
            </a:r>
          </a:p>
          <a:p>
            <a:pPr marL="1143000" lvl="2" indent="-228600"/>
            <a:endParaRPr lang="cs-CZ" sz="1200" dirty="0" smtClean="0"/>
          </a:p>
          <a:p>
            <a:pPr marL="1143000" lvl="2" indent="-228600"/>
            <a:endParaRPr lang="cs-CZ" sz="1200" dirty="0" smtClean="0"/>
          </a:p>
          <a:p>
            <a:pPr marL="1143000" lvl="2" indent="-228600"/>
            <a:endParaRPr lang="cs-CZ" sz="1200" dirty="0" smtClean="0"/>
          </a:p>
          <a:p>
            <a:endParaRPr sz="1200" dirty="0"/>
          </a:p>
        </p:txBody>
      </p:sp>
      <p:sp>
        <p:nvSpPr>
          <p:cNvPr id="5" name="Obdélník 4"/>
          <p:cNvSpPr/>
          <p:nvPr/>
        </p:nvSpPr>
        <p:spPr>
          <a:xfrm>
            <a:off x="-720328" y="4283893"/>
            <a:ext cx="6840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0" lvl="2" indent="-228600">
              <a:buAutoNum type="alphaLcParenR" startAt="5"/>
            </a:pPr>
            <a:r>
              <a:rPr lang="en-US" sz="1200" dirty="0" err="1" smtClean="0"/>
              <a:t>Otevřená</a:t>
            </a:r>
            <a:r>
              <a:rPr lang="en-US" sz="1200" dirty="0" smtClean="0"/>
              <a:t> </a:t>
            </a:r>
            <a:r>
              <a:rPr lang="en-US" sz="1200" dirty="0" err="1" smtClean="0"/>
              <a:t>encyklopedie</a:t>
            </a:r>
            <a:r>
              <a:rPr lang="en-US" sz="1200" dirty="0" smtClean="0"/>
              <a:t> </a:t>
            </a:r>
            <a:r>
              <a:rPr lang="en-US" sz="1200" dirty="0" err="1" smtClean="0"/>
              <a:t>Wikipedie</a:t>
            </a:r>
            <a:r>
              <a:rPr lang="en-US" sz="1200" dirty="0" smtClean="0"/>
              <a:t> [online]. [cit. 2013-03-30].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 WWW:</a:t>
            </a:r>
            <a:endParaRPr lang="cs-CZ" sz="1200" dirty="0" smtClean="0"/>
          </a:p>
          <a:p>
            <a:pPr marL="2057400" lvl="4" indent="-228600"/>
            <a:r>
              <a:rPr lang="cs-CZ" sz="1200" dirty="0" smtClean="0">
                <a:hlinkClick r:id="rId11"/>
              </a:rPr>
              <a:t>http://cs.wikipedia.org/wiki/Soubor:Erythroxylum_coca_002.JPG</a:t>
            </a:r>
            <a:endParaRPr lang="cs-CZ" sz="12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2159992" y="4787949"/>
            <a:ext cx="56888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Tx/>
              <a:buSzPct val="100000"/>
              <a:buNone/>
            </a:pPr>
            <a:r>
              <a:rPr lang="cs-CZ" sz="1200" dirty="0" smtClean="0">
                <a:latin typeface="Arial" charset="0"/>
              </a:rPr>
              <a:t>Otevřená encyklopedie </a:t>
            </a:r>
            <a:r>
              <a:rPr lang="cs-CZ" sz="1200" dirty="0" err="1" smtClean="0">
                <a:latin typeface="Arial" charset="0"/>
              </a:rPr>
              <a:t>Wikipedie</a:t>
            </a:r>
            <a:r>
              <a:rPr lang="cs-CZ" sz="1200" dirty="0" smtClean="0">
                <a:latin typeface="Arial" charset="0"/>
              </a:rPr>
              <a:t> </a:t>
            </a:r>
            <a:r>
              <a:rPr lang="en-US" sz="1200" dirty="0" smtClean="0">
                <a:latin typeface="Arial" charset="0"/>
              </a:rPr>
              <a:t>[</a:t>
            </a:r>
            <a:r>
              <a:rPr lang="cs-CZ" sz="1200" dirty="0" smtClean="0">
                <a:latin typeface="Arial" charset="0"/>
              </a:rPr>
              <a:t>online</a:t>
            </a:r>
            <a:r>
              <a:rPr lang="en-US" sz="1200" dirty="0" smtClean="0">
                <a:latin typeface="Arial" charset="0"/>
              </a:rPr>
              <a:t>]</a:t>
            </a:r>
            <a:r>
              <a:rPr lang="cs-CZ" sz="1200" dirty="0" smtClean="0">
                <a:latin typeface="Arial" charset="0"/>
              </a:rPr>
              <a:t>. </a:t>
            </a:r>
            <a:r>
              <a:rPr lang="en-US" sz="1200" dirty="0" smtClean="0">
                <a:latin typeface="Arial" charset="0"/>
              </a:rPr>
              <a:t>[cit. 201</a:t>
            </a:r>
            <a:r>
              <a:rPr lang="cs-CZ" sz="1200" dirty="0" smtClean="0">
                <a:latin typeface="Arial" charset="0"/>
              </a:rPr>
              <a:t>3-03-30</a:t>
            </a:r>
            <a:r>
              <a:rPr lang="en-US" sz="1200" dirty="0" smtClean="0">
                <a:latin typeface="Arial" charset="0"/>
              </a:rPr>
              <a:t>]</a:t>
            </a:r>
            <a:r>
              <a:rPr lang="cs-CZ" sz="1200" dirty="0" smtClean="0">
                <a:latin typeface="Arial" charset="0"/>
              </a:rPr>
              <a:t>. Dostupné z WWW:</a:t>
            </a:r>
          </a:p>
          <a:p>
            <a:pPr>
              <a:buClrTx/>
              <a:buSzPct val="100000"/>
              <a:buNone/>
            </a:pPr>
            <a:r>
              <a:rPr lang="cs-CZ" sz="1200" dirty="0" smtClean="0">
                <a:latin typeface="Arial" charset="0"/>
                <a:hlinkClick r:id="rId12"/>
              </a:rPr>
              <a:t>http://cs.wikipedia.org/wiki/Venezuela</a:t>
            </a:r>
            <a:r>
              <a:rPr lang="cs-CZ" sz="1200" dirty="0" smtClean="0">
                <a:latin typeface="Arial" charset="0"/>
              </a:rPr>
              <a:t>	 </a:t>
            </a:r>
            <a:r>
              <a:rPr lang="cs-CZ" sz="1200" dirty="0" smtClean="0">
                <a:latin typeface="Arial" charset="0"/>
                <a:hlinkClick r:id="rId13"/>
              </a:rPr>
              <a:t>http://en.wikipedia.org/wiki/Venezuela</a:t>
            </a:r>
            <a:r>
              <a:rPr lang="cs-CZ" sz="1200" dirty="0" smtClean="0">
                <a:latin typeface="Arial" charset="0"/>
              </a:rPr>
              <a:t> </a:t>
            </a:r>
          </a:p>
          <a:p>
            <a:pPr>
              <a:buClrTx/>
              <a:buSzPct val="100000"/>
              <a:buNone/>
            </a:pPr>
            <a:r>
              <a:rPr lang="cs-CZ" sz="1200" dirty="0" smtClean="0">
                <a:latin typeface="Arial" charset="0"/>
                <a:hlinkClick r:id="rId14"/>
              </a:rPr>
              <a:t>http://de.</a:t>
            </a:r>
            <a:r>
              <a:rPr lang="cs-CZ" sz="1200" dirty="0" err="1" smtClean="0">
                <a:latin typeface="Arial" charset="0"/>
                <a:hlinkClick r:id="rId14"/>
              </a:rPr>
              <a:t>wikipedia.org</a:t>
            </a:r>
            <a:r>
              <a:rPr lang="cs-CZ" sz="1200" dirty="0" smtClean="0">
                <a:latin typeface="Arial" charset="0"/>
                <a:hlinkClick r:id="rId14"/>
              </a:rPr>
              <a:t>/</a:t>
            </a:r>
            <a:r>
              <a:rPr lang="cs-CZ" sz="1200" dirty="0" err="1" smtClean="0">
                <a:latin typeface="Arial" charset="0"/>
                <a:hlinkClick r:id="rId14"/>
              </a:rPr>
              <a:t>wiki</a:t>
            </a:r>
            <a:r>
              <a:rPr lang="cs-CZ" sz="1200" dirty="0" smtClean="0">
                <a:latin typeface="Arial" charset="0"/>
                <a:hlinkClick r:id="rId14"/>
              </a:rPr>
              <a:t>/Venezuela</a:t>
            </a:r>
            <a:r>
              <a:rPr lang="cs-CZ" sz="1200" dirty="0" smtClean="0">
                <a:latin typeface="Arial" charset="0"/>
              </a:rPr>
              <a:t>	 </a:t>
            </a:r>
            <a:r>
              <a:rPr lang="cs-CZ" sz="1200" dirty="0" smtClean="0">
                <a:latin typeface="Arial" charset="0"/>
                <a:hlinkClick r:id="rId15"/>
              </a:rPr>
              <a:t>http://es.</a:t>
            </a:r>
            <a:r>
              <a:rPr lang="cs-CZ" sz="1200" dirty="0" err="1" smtClean="0">
                <a:latin typeface="Arial" charset="0"/>
                <a:hlinkClick r:id="rId15"/>
              </a:rPr>
              <a:t>wikipedia.org</a:t>
            </a:r>
            <a:r>
              <a:rPr lang="cs-CZ" sz="1200" dirty="0" smtClean="0">
                <a:latin typeface="Arial" charset="0"/>
                <a:hlinkClick r:id="rId15"/>
              </a:rPr>
              <a:t>/</a:t>
            </a:r>
            <a:r>
              <a:rPr lang="cs-CZ" sz="1200" dirty="0" err="1" smtClean="0">
                <a:latin typeface="Arial" charset="0"/>
                <a:hlinkClick r:id="rId15"/>
              </a:rPr>
              <a:t>wiki</a:t>
            </a:r>
            <a:r>
              <a:rPr lang="cs-CZ" sz="1200" dirty="0" smtClean="0">
                <a:latin typeface="Arial" charset="0"/>
                <a:hlinkClick r:id="rId15"/>
              </a:rPr>
              <a:t>/Venezuela</a:t>
            </a:r>
            <a:r>
              <a:rPr lang="cs-CZ" sz="1200" dirty="0" smtClean="0">
                <a:latin typeface="Arial" charset="0"/>
              </a:rPr>
              <a:t>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104208" y="5436021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Knižní zdroje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59793" y="5796061"/>
            <a:ext cx="97208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BAAR, Vladimír. Hospodářský zeměpis: regionální aspekty světového hospodářství : učebnice pro obchodní akademie a jiné střední školy. 1. </a:t>
            </a:r>
            <a:r>
              <a:rPr lang="cs-CZ" sz="1200" dirty="0" err="1" smtClean="0"/>
              <a:t>vyd</a:t>
            </a:r>
            <a:r>
              <a:rPr lang="cs-CZ" sz="1200" dirty="0" smtClean="0"/>
              <a:t>. Praha: Nakladatelství České geografické společnosti, 2002, 111 s. ISBN 80-860-3450-X..</a:t>
            </a:r>
          </a:p>
          <a:p>
            <a:endParaRPr lang="cs-CZ" sz="1200" dirty="0" smtClean="0"/>
          </a:p>
          <a:p>
            <a:r>
              <a:rPr lang="cs-CZ" sz="1200" dirty="0" smtClean="0"/>
              <a:t>KAŠPAROVSKÝ, Karel. Zeměpis II. v kostce: pro střední školy : [regionální geografie]. 1. </a:t>
            </a:r>
            <a:r>
              <a:rPr lang="cs-CZ" sz="1200" dirty="0" err="1" smtClean="0"/>
              <a:t>vyd</a:t>
            </a:r>
            <a:r>
              <a:rPr lang="cs-CZ" sz="1200" dirty="0" smtClean="0"/>
              <a:t>. Praha: Fragment, 2008, 184 s. Maturita v kostce. ISBN 978-802-5305-850..</a:t>
            </a:r>
          </a:p>
          <a:p>
            <a:endParaRPr lang="cs-CZ" sz="1200" dirty="0" smtClean="0"/>
          </a:p>
          <a:p>
            <a:r>
              <a:rPr lang="cs-CZ" sz="1200" dirty="0" smtClean="0"/>
              <a:t>[RED. CLP, [</a:t>
            </a:r>
            <a:r>
              <a:rPr lang="cs-CZ" sz="1200" dirty="0" err="1" smtClean="0"/>
              <a:t>Red.Carlo</a:t>
            </a:r>
            <a:r>
              <a:rPr lang="cs-CZ" sz="1200" dirty="0" smtClean="0"/>
              <a:t> </a:t>
            </a:r>
            <a:r>
              <a:rPr lang="cs-CZ" sz="1200" dirty="0" err="1" smtClean="0"/>
              <a:t>Lauer</a:t>
            </a:r>
            <a:r>
              <a:rPr lang="cs-CZ" sz="1200" dirty="0" smtClean="0"/>
              <a:t>, Milan BURSA a Jana PEŠTOVÁ. Encyklopedie Světa pro střední školy : [regionální geografie]. 1. </a:t>
            </a:r>
            <a:r>
              <a:rPr lang="cs-CZ" sz="1200" dirty="0" err="1" smtClean="0"/>
              <a:t>vyd</a:t>
            </a:r>
            <a:r>
              <a:rPr lang="cs-CZ" sz="1200" dirty="0" smtClean="0"/>
              <a:t>. Mnichov. </a:t>
            </a:r>
            <a:r>
              <a:rPr lang="cs-CZ" sz="1200" dirty="0" err="1" smtClean="0"/>
              <a:t>Marco</a:t>
            </a:r>
            <a:r>
              <a:rPr lang="cs-CZ" sz="1200" dirty="0" smtClean="0"/>
              <a:t> Polo, 2005, 207. ISBN 38-279-0006-9.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</TotalTime>
  <Words>1567</Words>
  <Application>Microsoft Office PowerPoint</Application>
  <PresentationFormat>Vlastní</PresentationFormat>
  <Paragraphs>322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25</vt:i4>
      </vt:variant>
    </vt:vector>
  </HeadingPairs>
  <TitlesOfParts>
    <vt:vector size="27" baseType="lpstr">
      <vt:lpstr>Office Theme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michal</dc:creator>
  <cp:lastModifiedBy>Fismol</cp:lastModifiedBy>
  <cp:revision>36</cp:revision>
  <dcterms:modified xsi:type="dcterms:W3CDTF">2013-04-25T08:38:48Z</dcterms:modified>
</cp:coreProperties>
</file>