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9"/>
  </p:notesMasterIdLst>
  <p:sldIdLst>
    <p:sldId id="282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58" r:id="rId25"/>
    <p:sldId id="279" r:id="rId26"/>
    <p:sldId id="280" r:id="rId27"/>
    <p:sldId id="281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25" autoAdjust="0"/>
    <p:restoredTop sz="94429" autoAdjust="0"/>
  </p:normalViewPr>
  <p:slideViewPr>
    <p:cSldViewPr>
      <p:cViewPr>
        <p:scale>
          <a:sx n="80" d="100"/>
          <a:sy n="80" d="100"/>
        </p:scale>
        <p:origin x="-1296" y="-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>
        <c:manualLayout>
          <c:layoutTarget val="inner"/>
          <c:xMode val="edge"/>
          <c:yMode val="edge"/>
          <c:x val="3.042476833252988E-4"/>
          <c:y val="1.2988483931365263E-2"/>
          <c:w val="0.65221972253468363"/>
          <c:h val="0.90883562030316278"/>
        </c:manualLayout>
      </c:layout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1"/>
          </c:dLbls>
          <c:cat>
            <c:strRef>
              <c:f>List1!$A$2:$A$5</c:f>
              <c:strCache>
                <c:ptCount val="4"/>
                <c:pt idx="0">
                  <c:v>Mestici</c:v>
                </c:pt>
                <c:pt idx="1">
                  <c:v>Potomci Evropanů</c:v>
                </c:pt>
                <c:pt idx="2">
                  <c:v>Potomci Afričanů</c:v>
                </c:pt>
                <c:pt idx="3">
                  <c:v>Domorodé obyvatelstvo</c:v>
                </c:pt>
              </c:strCache>
            </c:strRef>
          </c:cat>
          <c:val>
            <c:numRef>
              <c:f>List1!$B$2:$B$5</c:f>
              <c:numCache>
                <c:formatCode>0%</c:formatCode>
                <c:ptCount val="4"/>
                <c:pt idx="0">
                  <c:v>0.67000000000000026</c:v>
                </c:pt>
                <c:pt idx="1">
                  <c:v>0.21000000000000005</c:v>
                </c:pt>
                <c:pt idx="2">
                  <c:v>0.1</c:v>
                </c:pt>
                <c:pt idx="3">
                  <c:v>2.0000000000000007E-2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>
        <c:manualLayout>
          <c:xMode val="edge"/>
          <c:yMode val="edge"/>
          <c:x val="0.69534522470405502"/>
          <c:y val="8.9173048808638342E-2"/>
          <c:w val="0.30465477529594542"/>
          <c:h val="0.50895011413475599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F01A50-891C-411E-9B58-63F5192737DD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39E587-3A3D-4BCD-876C-CEFB80B584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076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</a:t>
            </a:r>
            <a:r>
              <a:rPr lang="cs-CZ" baseline="0" dirty="0" smtClean="0"/>
              <a:t> na pozadí je číslo 10, Exotická pláž číslo 11, řeka s loďkou 12, auto na zasněžené cestě obrázek číslo 13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39E587-3A3D-4BCD-876C-CEFB80B5846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9B662DC-0435-4FA2-902D-8B6961899F0E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A1CBEB3-1F73-48FC-89ED-B369B05E31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Venezuela_rel93.jpg" TargetMode="External"/><Relationship Id="rId3" Type="http://schemas.openxmlformats.org/officeDocument/2006/relationships/hyperlink" Target="http://cs.wikipedia.org/wiki/Soubor:Coat_of_arms_of_Venezuela.svg" TargetMode="External"/><Relationship Id="rId7" Type="http://schemas.openxmlformats.org/officeDocument/2006/relationships/hyperlink" Target="http://en.wikipedia.org/wiki/File:Venezuela_Division_Politica_Territorial.svg" TargetMode="External"/><Relationship Id="rId2" Type="http://schemas.openxmlformats.org/officeDocument/2006/relationships/hyperlink" Target="http://cs.wikipedia.org/wiki/Soubor:Flag_of_Venezuel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Flag_of_OPEC.svg" TargetMode="External"/><Relationship Id="rId11" Type="http://schemas.openxmlformats.org/officeDocument/2006/relationships/hyperlink" Target="http://commons.wikimedia.org/wiki/File:Selva_nublada.jpg" TargetMode="External"/><Relationship Id="rId5" Type="http://schemas.openxmlformats.org/officeDocument/2006/relationships/hyperlink" Target="http://en.wikipedia.org/wiki/File:Emblem_of_the_United_Nations.svg" TargetMode="External"/><Relationship Id="rId10" Type="http://schemas.openxmlformats.org/officeDocument/2006/relationships/hyperlink" Target="http://commons.wikimedia.org/wiki/File:SaltoAngel4.jpg" TargetMode="External"/><Relationship Id="rId4" Type="http://schemas.openxmlformats.org/officeDocument/2006/relationships/hyperlink" Target="http://en.wikipedia.org/wiki/File:VEN_orthographic.svg" TargetMode="External"/><Relationship Id="rId9" Type="http://schemas.openxmlformats.org/officeDocument/2006/relationships/hyperlink" Target="http://cs.wikipedia.org/wiki/Soubor:Bol%C3%ADvar_usgs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tarr_061212-2345_Manihot_esculenta.jpg" TargetMode="External"/><Relationship Id="rId3" Type="http://schemas.openxmlformats.org/officeDocument/2006/relationships/hyperlink" Target="http://commons.wikimedia.org/wiki/File:Canaima,_Venezuela.jpg" TargetMode="External"/><Relationship Id="rId7" Type="http://schemas.openxmlformats.org/officeDocument/2006/relationships/hyperlink" Target="http://cs.wikipedia.org/wiki/Soubor:Sorghum.jpg" TargetMode="External"/><Relationship Id="rId2" Type="http://schemas.openxmlformats.org/officeDocument/2006/relationships/hyperlink" Target="http://cs.wikipedia.org/wiki/Soubor:Flag_of_Venezuel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vocado.jpeg" TargetMode="External"/><Relationship Id="rId11" Type="http://schemas.openxmlformats.org/officeDocument/2006/relationships/hyperlink" Target="http://cs.wikipedia.org/wiki/Soubor:Caracas-downtown.jpg" TargetMode="External"/><Relationship Id="rId5" Type="http://schemas.openxmlformats.org/officeDocument/2006/relationships/hyperlink" Target="http://commons.wikimedia.org/wiki/File:Mirer%C3%ADa_venezolana.jpg" TargetMode="External"/><Relationship Id="rId10" Type="http://schemas.openxmlformats.org/officeDocument/2006/relationships/hyperlink" Target="http://commons.wikimedia.org/wiki/File:WIKIPEDIA_PARROQUIA_NORTE_031.jpg" TargetMode="External"/><Relationship Id="rId4" Type="http://schemas.openxmlformats.org/officeDocument/2006/relationships/hyperlink" Target="http://commons.wikimedia.org/wiki/File:Carretera_transandina.jpg" TargetMode="External"/><Relationship Id="rId9" Type="http://schemas.openxmlformats.org/officeDocument/2006/relationships/hyperlink" Target="http://cs.wikipedia.org/wiki/Soubor:Plantsisal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sk.wikipedia.org/wiki/S%C3%BAbor:Milagros_Sequera_2007_Australian_Open_womens_doubles_R1.jpg" TargetMode="External"/><Relationship Id="rId13" Type="http://schemas.openxmlformats.org/officeDocument/2006/relationships/hyperlink" Target="http://de.wikipedia.org/wiki/Venezuela" TargetMode="External"/><Relationship Id="rId3" Type="http://schemas.openxmlformats.org/officeDocument/2006/relationships/hyperlink" Target="http://commons.wikimedia.org/wiki/File:Pante%C3%B3n_Nacional_de_Venezuela.JPG" TargetMode="External"/><Relationship Id="rId7" Type="http://schemas.openxmlformats.org/officeDocument/2006/relationships/hyperlink" Target="http://cs.wikipedia.org/wiki/Soubor:Hugo_Ch%C3%A1vez_(02-04-2010).jpg" TargetMode="External"/><Relationship Id="rId12" Type="http://schemas.openxmlformats.org/officeDocument/2006/relationships/hyperlink" Target="http://en.wikipedia.org/wiki/Venezuela" TargetMode="External"/><Relationship Id="rId2" Type="http://schemas.openxmlformats.org/officeDocument/2006/relationships/hyperlink" Target="http://cs.wikipedia.org/wiki/Soubor:Flag_of_Venezuel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RB_1975.jpg" TargetMode="External"/><Relationship Id="rId11" Type="http://schemas.openxmlformats.org/officeDocument/2006/relationships/hyperlink" Target="http://cs.wikipedia.org/wiki/Venezuela" TargetMode="External"/><Relationship Id="rId5" Type="http://schemas.openxmlformats.org/officeDocument/2006/relationships/hyperlink" Target="http://cs.wikipedia.org/wiki/Soubor:Hw-bolivar.jpg" TargetMode="External"/><Relationship Id="rId10" Type="http://schemas.openxmlformats.org/officeDocument/2006/relationships/hyperlink" Target="http://en.wikipedia.org/wiki/File:Los_Amigos_Invisibles_2008_Austin.JPG" TargetMode="External"/><Relationship Id="rId4" Type="http://schemas.openxmlformats.org/officeDocument/2006/relationships/hyperlink" Target="http://en.wikipedia.org/wiki/File:BatallaCarabobo01.JPG" TargetMode="External"/><Relationship Id="rId9" Type="http://schemas.openxmlformats.org/officeDocument/2006/relationships/hyperlink" Target="http://en.wikipedia.org/wiki/File:Joropo_foto.jpg" TargetMode="External"/><Relationship Id="rId14" Type="http://schemas.openxmlformats.org/officeDocument/2006/relationships/hyperlink" Target="http://es.wikipedia.org/wiki/Venezuela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472079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2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3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Venezuela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Regionální geografie Ameriky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25. 03.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charakteristiku Brazílie. Cílem je poskytnout a přiblížit žákům základní informace o státě,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3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učební materiál,obrázky, graf,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8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690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620688"/>
            <a:ext cx="6336704" cy="1974081"/>
          </a:xfrm>
        </p:spPr>
        <p:txBody>
          <a:bodyPr>
            <a:noAutofit/>
          </a:bodyPr>
          <a:lstStyle/>
          <a:p>
            <a:r>
              <a:rPr lang="cs-CZ" sz="9600" dirty="0" smtClean="0">
                <a:latin typeface="Algerian" pitchFamily="82" charset="0"/>
              </a:rPr>
              <a:t>Venezuela</a:t>
            </a:r>
            <a:endParaRPr lang="cs-CZ" sz="9600" dirty="0">
              <a:solidFill>
                <a:srgbClr val="FF33CC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11152" y="256490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>
                <a:solidFill>
                  <a:schemeClr val="bg1">
                    <a:lumMod val="50000"/>
                  </a:schemeClr>
                </a:solidFill>
                <a:latin typeface="Algerian" pitchFamily="82" charset="0"/>
              </a:rPr>
              <a:t>Bolívarovská</a:t>
            </a:r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  <a:latin typeface="Algerian" pitchFamily="82" charset="0"/>
              </a:rPr>
              <a:t> republika Venezuela</a:t>
            </a:r>
            <a:endParaRPr lang="cs-CZ" sz="4000" dirty="0">
              <a:solidFill>
                <a:schemeClr val="bg1">
                  <a:lumMod val="50000"/>
                </a:schemeClr>
              </a:solidFill>
              <a:latin typeface="Algerian" pitchFamily="82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051720" y="2492896"/>
            <a:ext cx="6552728" cy="0"/>
          </a:xfrm>
          <a:prstGeom prst="line">
            <a:avLst/>
          </a:prstGeom>
          <a:ln w="666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lag of Venezuela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4647420" cy="3096344"/>
          </a:xfrm>
          <a:prstGeom prst="rect">
            <a:avLst/>
          </a:prstGeom>
          <a:noFill/>
        </p:spPr>
      </p:pic>
      <p:pic>
        <p:nvPicPr>
          <p:cNvPr id="1028" name="Picture 4" descr="Soubor:Coat of arms of Venezuela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844824"/>
            <a:ext cx="2484154" cy="28529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79712" y="515719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vlajka (1)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515719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znak (2)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VEN orthographic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836712"/>
            <a:ext cx="5238750" cy="52387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105273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Sousedící země: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733256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4581128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Světle zelené území na mapě znázorňuje západní část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Guayany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na které si dělá Venezuela nárok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19674681">
            <a:off x="5050929" y="3987426"/>
            <a:ext cx="108012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573325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(3)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971600" y="3212976"/>
            <a:ext cx="12923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err="1" smtClean="0"/>
              <a:t>Guayana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71600" y="2564904"/>
            <a:ext cx="1162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Brazílie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971600" y="1844824"/>
            <a:ext cx="1351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Kolumbie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350"/>
                            </p:stCondLst>
                            <p:childTnLst>
                              <p:par>
                                <p:cTn id="18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správnou odpověď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88840"/>
            <a:ext cx="2314600" cy="42484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Rozloha: 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Počet obyvatel: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Hustota osídlení: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Měna: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Hlavní město: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Oficiální jazyk:</a:t>
            </a:r>
            <a:endParaRPr lang="cs-CZ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198884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a, 1 120 300 km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198884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, 912 </a:t>
            </a:r>
            <a:r>
              <a:rPr lang="cs-CZ" dirty="0"/>
              <a:t>050 </a:t>
            </a:r>
            <a:r>
              <a:rPr lang="cs-CZ" dirty="0" smtClean="0"/>
              <a:t>km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198884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c, 856 550 km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479715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, Caracas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3569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27 </a:t>
            </a:r>
            <a:r>
              <a:rPr lang="cs-CZ" dirty="0"/>
              <a:t>obyvatel /</a:t>
            </a:r>
            <a:r>
              <a:rPr lang="cs-CZ" dirty="0" smtClean="0"/>
              <a:t>km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6369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a, 26 000 </a:t>
            </a:r>
            <a:r>
              <a:rPr lang="cs-CZ" dirty="0" err="1" smtClean="0"/>
              <a:t>000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4077072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Bolívar</a:t>
            </a:r>
            <a:r>
              <a:rPr lang="cs-CZ" dirty="0" smtClean="0"/>
              <a:t> (VEB) 1 VEB = 100 </a:t>
            </a:r>
            <a:r>
              <a:rPr lang="cs-CZ" dirty="0" err="1" smtClean="0"/>
              <a:t>céntimos</a:t>
            </a:r>
            <a:r>
              <a:rPr lang="cs-CZ" dirty="0" smtClean="0"/>
              <a:t>    100 VEB=0,3192 CZK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479715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, </a:t>
            </a:r>
            <a:r>
              <a:rPr lang="cs-CZ" dirty="0" err="1" smtClean="0"/>
              <a:t>Maracaibo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55172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a,Španělština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479715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a, Valenci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26369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, 29 900 000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26369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, 23 580 000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55172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b,Francouzština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55172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,Angličtina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42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43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4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6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48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49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5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1" grpId="0"/>
      <p:bldP spid="12" grpId="0"/>
      <p:bldP spid="14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Venezuela je členem těchto organizací:</a:t>
            </a:r>
            <a:endParaRPr lang="cs-CZ" dirty="0"/>
          </a:p>
        </p:txBody>
      </p:sp>
      <p:pic>
        <p:nvPicPr>
          <p:cNvPr id="30722" name="Picture 2" descr="File:Emblem of the United Nation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2699953" cy="2297832"/>
          </a:xfrm>
          <a:prstGeom prst="rect">
            <a:avLst/>
          </a:prstGeom>
          <a:noFill/>
        </p:spPr>
      </p:pic>
      <p:pic>
        <p:nvPicPr>
          <p:cNvPr id="30724" name="Picture 4" descr="File:Flag of OPEC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628800"/>
            <a:ext cx="3720413" cy="22322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971600" y="4797152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Sela - Mezinárodní </a:t>
            </a:r>
            <a:r>
              <a:rPr lang="cs-CZ" sz="2000" dirty="0"/>
              <a:t>ekonomická organizace </a:t>
            </a:r>
            <a:r>
              <a:rPr lang="en-US" sz="2000" dirty="0"/>
              <a:t> 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517232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Aladi</a:t>
            </a:r>
            <a:r>
              <a:rPr lang="cs-CZ" sz="2000" dirty="0" smtClean="0"/>
              <a:t> - </a:t>
            </a:r>
            <a:r>
              <a:rPr lang="cs-CZ" sz="2000" dirty="0"/>
              <a:t>Latinskoamerické integrační </a:t>
            </a:r>
            <a:r>
              <a:rPr lang="cs-CZ" sz="2000" dirty="0" smtClean="0"/>
              <a:t>společenství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400506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OSN (4)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400506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OPEC (5)</a:t>
            </a:r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243408"/>
            <a:ext cx="7467600" cy="1143000"/>
          </a:xfrm>
        </p:spPr>
        <p:txBody>
          <a:bodyPr/>
          <a:lstStyle/>
          <a:p>
            <a:r>
              <a:rPr lang="cs-CZ" dirty="0" smtClean="0"/>
              <a:t>Administrativní členění:</a:t>
            </a:r>
            <a:endParaRPr lang="cs-CZ" dirty="0"/>
          </a:p>
        </p:txBody>
      </p:sp>
      <p:pic>
        <p:nvPicPr>
          <p:cNvPr id="29698" name="Picture 2" descr="Soubor:Venezuela Division Politica Territorial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412776"/>
            <a:ext cx="6696744" cy="514474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980728"/>
            <a:ext cx="5904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Venezuela se dělí na 23 federativních států: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60212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(6)</a:t>
            </a: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Povrch</a:t>
            </a:r>
            <a:endParaRPr lang="cs-CZ" sz="5400" dirty="0"/>
          </a:p>
        </p:txBody>
      </p:sp>
      <p:pic>
        <p:nvPicPr>
          <p:cNvPr id="32770" name="Picture 2" descr="Fișier:Venezuela rel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0"/>
            <a:ext cx="5436096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99592" y="206084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Výběžky And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21297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Orinocká nížina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2930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Guayánská</a:t>
            </a:r>
            <a:r>
              <a:rPr lang="cs-CZ" dirty="0" smtClean="0"/>
              <a:t> vysočina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 rot="19251942">
            <a:off x="4213044" y="1968268"/>
            <a:ext cx="2016224" cy="720080"/>
          </a:xfrm>
          <a:prstGeom prst="ellipse">
            <a:avLst/>
          </a:prstGeom>
          <a:noFill/>
          <a:ln w="47625" cmpd="sng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399314" y="2188029"/>
            <a:ext cx="2387708" cy="1088571"/>
          </a:xfrm>
          <a:custGeom>
            <a:avLst/>
            <a:gdLst>
              <a:gd name="connsiteX0" fmla="*/ 0 w 2387708"/>
              <a:gd name="connsiteY0" fmla="*/ 838200 h 1088571"/>
              <a:gd name="connsiteX1" fmla="*/ 0 w 2387708"/>
              <a:gd name="connsiteY1" fmla="*/ 838200 h 1088571"/>
              <a:gd name="connsiteX2" fmla="*/ 97972 w 2387708"/>
              <a:gd name="connsiteY2" fmla="*/ 740228 h 1088571"/>
              <a:gd name="connsiteX3" fmla="*/ 130629 w 2387708"/>
              <a:gd name="connsiteY3" fmla="*/ 718457 h 1088571"/>
              <a:gd name="connsiteX4" fmla="*/ 152400 w 2387708"/>
              <a:gd name="connsiteY4" fmla="*/ 696685 h 1088571"/>
              <a:gd name="connsiteX5" fmla="*/ 174172 w 2387708"/>
              <a:gd name="connsiteY5" fmla="*/ 664028 h 1088571"/>
              <a:gd name="connsiteX6" fmla="*/ 206829 w 2387708"/>
              <a:gd name="connsiteY6" fmla="*/ 653142 h 1088571"/>
              <a:gd name="connsiteX7" fmla="*/ 228600 w 2387708"/>
              <a:gd name="connsiteY7" fmla="*/ 620485 h 1088571"/>
              <a:gd name="connsiteX8" fmla="*/ 283029 w 2387708"/>
              <a:gd name="connsiteY8" fmla="*/ 576942 h 1088571"/>
              <a:gd name="connsiteX9" fmla="*/ 326572 w 2387708"/>
              <a:gd name="connsiteY9" fmla="*/ 511628 h 1088571"/>
              <a:gd name="connsiteX10" fmla="*/ 348343 w 2387708"/>
              <a:gd name="connsiteY10" fmla="*/ 478971 h 1088571"/>
              <a:gd name="connsiteX11" fmla="*/ 391886 w 2387708"/>
              <a:gd name="connsiteY11" fmla="*/ 435428 h 1088571"/>
              <a:gd name="connsiteX12" fmla="*/ 424543 w 2387708"/>
              <a:gd name="connsiteY12" fmla="*/ 402771 h 1088571"/>
              <a:gd name="connsiteX13" fmla="*/ 446315 w 2387708"/>
              <a:gd name="connsiteY13" fmla="*/ 381000 h 1088571"/>
              <a:gd name="connsiteX14" fmla="*/ 478972 w 2387708"/>
              <a:gd name="connsiteY14" fmla="*/ 370114 h 1088571"/>
              <a:gd name="connsiteX15" fmla="*/ 522515 w 2387708"/>
              <a:gd name="connsiteY15" fmla="*/ 326571 h 1088571"/>
              <a:gd name="connsiteX16" fmla="*/ 620486 w 2387708"/>
              <a:gd name="connsiteY16" fmla="*/ 272142 h 1088571"/>
              <a:gd name="connsiteX17" fmla="*/ 664029 w 2387708"/>
              <a:gd name="connsiteY17" fmla="*/ 261257 h 1088571"/>
              <a:gd name="connsiteX18" fmla="*/ 729343 w 2387708"/>
              <a:gd name="connsiteY18" fmla="*/ 239485 h 1088571"/>
              <a:gd name="connsiteX19" fmla="*/ 751115 w 2387708"/>
              <a:gd name="connsiteY19" fmla="*/ 206828 h 1088571"/>
              <a:gd name="connsiteX20" fmla="*/ 849086 w 2387708"/>
              <a:gd name="connsiteY20" fmla="*/ 174171 h 1088571"/>
              <a:gd name="connsiteX21" fmla="*/ 881743 w 2387708"/>
              <a:gd name="connsiteY21" fmla="*/ 152400 h 1088571"/>
              <a:gd name="connsiteX22" fmla="*/ 990600 w 2387708"/>
              <a:gd name="connsiteY22" fmla="*/ 119742 h 1088571"/>
              <a:gd name="connsiteX23" fmla="*/ 1077686 w 2387708"/>
              <a:gd name="connsiteY23" fmla="*/ 97971 h 1088571"/>
              <a:gd name="connsiteX24" fmla="*/ 1121229 w 2387708"/>
              <a:gd name="connsiteY24" fmla="*/ 87085 h 1088571"/>
              <a:gd name="connsiteX25" fmla="*/ 1447800 w 2387708"/>
              <a:gd name="connsiteY25" fmla="*/ 76200 h 1088571"/>
              <a:gd name="connsiteX26" fmla="*/ 1524000 w 2387708"/>
              <a:gd name="connsiteY26" fmla="*/ 65314 h 1088571"/>
              <a:gd name="connsiteX27" fmla="*/ 1589315 w 2387708"/>
              <a:gd name="connsiteY27" fmla="*/ 43542 h 1088571"/>
              <a:gd name="connsiteX28" fmla="*/ 1632857 w 2387708"/>
              <a:gd name="connsiteY28" fmla="*/ 32657 h 1088571"/>
              <a:gd name="connsiteX29" fmla="*/ 1665515 w 2387708"/>
              <a:gd name="connsiteY29" fmla="*/ 21771 h 1088571"/>
              <a:gd name="connsiteX30" fmla="*/ 2057400 w 2387708"/>
              <a:gd name="connsiteY30" fmla="*/ 0 h 1088571"/>
              <a:gd name="connsiteX31" fmla="*/ 2220686 w 2387708"/>
              <a:gd name="connsiteY31" fmla="*/ 10885 h 1088571"/>
              <a:gd name="connsiteX32" fmla="*/ 2275115 w 2387708"/>
              <a:gd name="connsiteY32" fmla="*/ 43542 h 1088571"/>
              <a:gd name="connsiteX33" fmla="*/ 2307772 w 2387708"/>
              <a:gd name="connsiteY33" fmla="*/ 54428 h 1088571"/>
              <a:gd name="connsiteX34" fmla="*/ 2351315 w 2387708"/>
              <a:gd name="connsiteY34" fmla="*/ 97971 h 1088571"/>
              <a:gd name="connsiteX35" fmla="*/ 2383972 w 2387708"/>
              <a:gd name="connsiteY35" fmla="*/ 152400 h 1088571"/>
              <a:gd name="connsiteX36" fmla="*/ 2351315 w 2387708"/>
              <a:gd name="connsiteY36" fmla="*/ 217714 h 1088571"/>
              <a:gd name="connsiteX37" fmla="*/ 2307772 w 2387708"/>
              <a:gd name="connsiteY37" fmla="*/ 283028 h 1088571"/>
              <a:gd name="connsiteX38" fmla="*/ 2286000 w 2387708"/>
              <a:gd name="connsiteY38" fmla="*/ 304800 h 1088571"/>
              <a:gd name="connsiteX39" fmla="*/ 2155372 w 2387708"/>
              <a:gd name="connsiteY39" fmla="*/ 370114 h 1088571"/>
              <a:gd name="connsiteX40" fmla="*/ 2090057 w 2387708"/>
              <a:gd name="connsiteY40" fmla="*/ 381000 h 1088571"/>
              <a:gd name="connsiteX41" fmla="*/ 1992086 w 2387708"/>
              <a:gd name="connsiteY41" fmla="*/ 424542 h 1088571"/>
              <a:gd name="connsiteX42" fmla="*/ 1926772 w 2387708"/>
              <a:gd name="connsiteY42" fmla="*/ 446314 h 1088571"/>
              <a:gd name="connsiteX43" fmla="*/ 1894115 w 2387708"/>
              <a:gd name="connsiteY43" fmla="*/ 457200 h 1088571"/>
              <a:gd name="connsiteX44" fmla="*/ 1861457 w 2387708"/>
              <a:gd name="connsiteY44" fmla="*/ 478971 h 1088571"/>
              <a:gd name="connsiteX45" fmla="*/ 1763486 w 2387708"/>
              <a:gd name="connsiteY45" fmla="*/ 489857 h 1088571"/>
              <a:gd name="connsiteX46" fmla="*/ 1709057 w 2387708"/>
              <a:gd name="connsiteY46" fmla="*/ 500742 h 1088571"/>
              <a:gd name="connsiteX47" fmla="*/ 1643743 w 2387708"/>
              <a:gd name="connsiteY47" fmla="*/ 511628 h 1088571"/>
              <a:gd name="connsiteX48" fmla="*/ 1600200 w 2387708"/>
              <a:gd name="connsiteY48" fmla="*/ 522514 h 1088571"/>
              <a:gd name="connsiteX49" fmla="*/ 1567543 w 2387708"/>
              <a:gd name="connsiteY49" fmla="*/ 533400 h 1088571"/>
              <a:gd name="connsiteX50" fmla="*/ 1284515 w 2387708"/>
              <a:gd name="connsiteY50" fmla="*/ 544285 h 1088571"/>
              <a:gd name="connsiteX51" fmla="*/ 1219200 w 2387708"/>
              <a:gd name="connsiteY51" fmla="*/ 566057 h 1088571"/>
              <a:gd name="connsiteX52" fmla="*/ 1186543 w 2387708"/>
              <a:gd name="connsiteY52" fmla="*/ 587828 h 1088571"/>
              <a:gd name="connsiteX53" fmla="*/ 1099457 w 2387708"/>
              <a:gd name="connsiteY53" fmla="*/ 620485 h 1088571"/>
              <a:gd name="connsiteX54" fmla="*/ 1077686 w 2387708"/>
              <a:gd name="connsiteY54" fmla="*/ 642257 h 1088571"/>
              <a:gd name="connsiteX55" fmla="*/ 1055915 w 2387708"/>
              <a:gd name="connsiteY55" fmla="*/ 674914 h 1088571"/>
              <a:gd name="connsiteX56" fmla="*/ 1023257 w 2387708"/>
              <a:gd name="connsiteY56" fmla="*/ 696685 h 1088571"/>
              <a:gd name="connsiteX57" fmla="*/ 968829 w 2387708"/>
              <a:gd name="connsiteY57" fmla="*/ 751114 h 1088571"/>
              <a:gd name="connsiteX58" fmla="*/ 947057 w 2387708"/>
              <a:gd name="connsiteY58" fmla="*/ 772885 h 1088571"/>
              <a:gd name="connsiteX59" fmla="*/ 925286 w 2387708"/>
              <a:gd name="connsiteY59" fmla="*/ 794657 h 1088571"/>
              <a:gd name="connsiteX60" fmla="*/ 838200 w 2387708"/>
              <a:gd name="connsiteY60" fmla="*/ 870857 h 1088571"/>
              <a:gd name="connsiteX61" fmla="*/ 794657 w 2387708"/>
              <a:gd name="connsiteY61" fmla="*/ 936171 h 1088571"/>
              <a:gd name="connsiteX62" fmla="*/ 729343 w 2387708"/>
              <a:gd name="connsiteY62" fmla="*/ 979714 h 1088571"/>
              <a:gd name="connsiteX63" fmla="*/ 696686 w 2387708"/>
              <a:gd name="connsiteY63" fmla="*/ 1001485 h 1088571"/>
              <a:gd name="connsiteX64" fmla="*/ 653143 w 2387708"/>
              <a:gd name="connsiteY64" fmla="*/ 1045028 h 1088571"/>
              <a:gd name="connsiteX65" fmla="*/ 620486 w 2387708"/>
              <a:gd name="connsiteY65" fmla="*/ 1055914 h 1088571"/>
              <a:gd name="connsiteX66" fmla="*/ 587829 w 2387708"/>
              <a:gd name="connsiteY66" fmla="*/ 1077685 h 1088571"/>
              <a:gd name="connsiteX67" fmla="*/ 533400 w 2387708"/>
              <a:gd name="connsiteY67" fmla="*/ 1088571 h 1088571"/>
              <a:gd name="connsiteX68" fmla="*/ 381000 w 2387708"/>
              <a:gd name="connsiteY68" fmla="*/ 1055914 h 1088571"/>
              <a:gd name="connsiteX69" fmla="*/ 315686 w 2387708"/>
              <a:gd name="connsiteY69" fmla="*/ 1012371 h 1088571"/>
              <a:gd name="connsiteX70" fmla="*/ 250372 w 2387708"/>
              <a:gd name="connsiteY70" fmla="*/ 990600 h 1088571"/>
              <a:gd name="connsiteX71" fmla="*/ 195943 w 2387708"/>
              <a:gd name="connsiteY71" fmla="*/ 947057 h 1088571"/>
              <a:gd name="connsiteX72" fmla="*/ 163286 w 2387708"/>
              <a:gd name="connsiteY72" fmla="*/ 936171 h 1088571"/>
              <a:gd name="connsiteX73" fmla="*/ 130629 w 2387708"/>
              <a:gd name="connsiteY73" fmla="*/ 914400 h 1088571"/>
              <a:gd name="connsiteX74" fmla="*/ 87086 w 2387708"/>
              <a:gd name="connsiteY74" fmla="*/ 903514 h 1088571"/>
              <a:gd name="connsiteX75" fmla="*/ 54429 w 2387708"/>
              <a:gd name="connsiteY75" fmla="*/ 892628 h 1088571"/>
              <a:gd name="connsiteX76" fmla="*/ 43543 w 2387708"/>
              <a:gd name="connsiteY76" fmla="*/ 859971 h 1088571"/>
              <a:gd name="connsiteX77" fmla="*/ 10886 w 2387708"/>
              <a:gd name="connsiteY77" fmla="*/ 838200 h 1088571"/>
              <a:gd name="connsiteX78" fmla="*/ 0 w 2387708"/>
              <a:gd name="connsiteY78" fmla="*/ 838200 h 10885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2387708" h="1088571">
                <a:moveTo>
                  <a:pt x="0" y="838200"/>
                </a:moveTo>
                <a:lnTo>
                  <a:pt x="0" y="838200"/>
                </a:lnTo>
                <a:cubicBezTo>
                  <a:pt x="32657" y="805543"/>
                  <a:pt x="59544" y="765846"/>
                  <a:pt x="97972" y="740228"/>
                </a:cubicBezTo>
                <a:cubicBezTo>
                  <a:pt x="108858" y="732971"/>
                  <a:pt x="120413" y="726630"/>
                  <a:pt x="130629" y="718457"/>
                </a:cubicBezTo>
                <a:cubicBezTo>
                  <a:pt x="138643" y="712046"/>
                  <a:pt x="145989" y="704699"/>
                  <a:pt x="152400" y="696685"/>
                </a:cubicBezTo>
                <a:cubicBezTo>
                  <a:pt x="160573" y="686469"/>
                  <a:pt x="163956" y="672201"/>
                  <a:pt x="174172" y="664028"/>
                </a:cubicBezTo>
                <a:cubicBezTo>
                  <a:pt x="183132" y="656860"/>
                  <a:pt x="195943" y="656771"/>
                  <a:pt x="206829" y="653142"/>
                </a:cubicBezTo>
                <a:cubicBezTo>
                  <a:pt x="214086" y="642256"/>
                  <a:pt x="219349" y="629736"/>
                  <a:pt x="228600" y="620485"/>
                </a:cubicBezTo>
                <a:cubicBezTo>
                  <a:pt x="271451" y="577634"/>
                  <a:pt x="250709" y="620036"/>
                  <a:pt x="283029" y="576942"/>
                </a:cubicBezTo>
                <a:cubicBezTo>
                  <a:pt x="298729" y="556009"/>
                  <a:pt x="312058" y="533399"/>
                  <a:pt x="326572" y="511628"/>
                </a:cubicBezTo>
                <a:cubicBezTo>
                  <a:pt x="333829" y="500742"/>
                  <a:pt x="339092" y="488222"/>
                  <a:pt x="348343" y="478971"/>
                </a:cubicBezTo>
                <a:lnTo>
                  <a:pt x="391886" y="435428"/>
                </a:lnTo>
                <a:lnTo>
                  <a:pt x="424543" y="402771"/>
                </a:lnTo>
                <a:cubicBezTo>
                  <a:pt x="431800" y="395514"/>
                  <a:pt x="436579" y="384246"/>
                  <a:pt x="446315" y="381000"/>
                </a:cubicBezTo>
                <a:lnTo>
                  <a:pt x="478972" y="370114"/>
                </a:lnTo>
                <a:cubicBezTo>
                  <a:pt x="493486" y="355600"/>
                  <a:pt x="505436" y="337957"/>
                  <a:pt x="522515" y="326571"/>
                </a:cubicBezTo>
                <a:cubicBezTo>
                  <a:pt x="580987" y="287589"/>
                  <a:pt x="570193" y="286511"/>
                  <a:pt x="620486" y="272142"/>
                </a:cubicBezTo>
                <a:cubicBezTo>
                  <a:pt x="634871" y="268032"/>
                  <a:pt x="649699" y="265556"/>
                  <a:pt x="664029" y="261257"/>
                </a:cubicBezTo>
                <a:cubicBezTo>
                  <a:pt x="686010" y="254663"/>
                  <a:pt x="729343" y="239485"/>
                  <a:pt x="729343" y="239485"/>
                </a:cubicBezTo>
                <a:cubicBezTo>
                  <a:pt x="736600" y="228599"/>
                  <a:pt x="741864" y="216079"/>
                  <a:pt x="751115" y="206828"/>
                </a:cubicBezTo>
                <a:cubicBezTo>
                  <a:pt x="781728" y="176216"/>
                  <a:pt x="805298" y="181469"/>
                  <a:pt x="849086" y="174171"/>
                </a:cubicBezTo>
                <a:cubicBezTo>
                  <a:pt x="859972" y="166914"/>
                  <a:pt x="869788" y="157713"/>
                  <a:pt x="881743" y="152400"/>
                </a:cubicBezTo>
                <a:cubicBezTo>
                  <a:pt x="928305" y="131705"/>
                  <a:pt x="946271" y="132407"/>
                  <a:pt x="990600" y="119742"/>
                </a:cubicBezTo>
                <a:cubicBezTo>
                  <a:pt x="1092721" y="90565"/>
                  <a:pt x="928300" y="131169"/>
                  <a:pt x="1077686" y="97971"/>
                </a:cubicBezTo>
                <a:cubicBezTo>
                  <a:pt x="1092291" y="94725"/>
                  <a:pt x="1106294" y="87964"/>
                  <a:pt x="1121229" y="87085"/>
                </a:cubicBezTo>
                <a:cubicBezTo>
                  <a:pt x="1229959" y="80689"/>
                  <a:pt x="1338943" y="79828"/>
                  <a:pt x="1447800" y="76200"/>
                </a:cubicBezTo>
                <a:cubicBezTo>
                  <a:pt x="1473200" y="72571"/>
                  <a:pt x="1498999" y="71084"/>
                  <a:pt x="1524000" y="65314"/>
                </a:cubicBezTo>
                <a:cubicBezTo>
                  <a:pt x="1546362" y="60154"/>
                  <a:pt x="1567051" y="49108"/>
                  <a:pt x="1589315" y="43542"/>
                </a:cubicBezTo>
                <a:cubicBezTo>
                  <a:pt x="1603829" y="39914"/>
                  <a:pt x="1618472" y="36767"/>
                  <a:pt x="1632857" y="32657"/>
                </a:cubicBezTo>
                <a:cubicBezTo>
                  <a:pt x="1643890" y="29505"/>
                  <a:pt x="1654074" y="22651"/>
                  <a:pt x="1665515" y="21771"/>
                </a:cubicBezTo>
                <a:cubicBezTo>
                  <a:pt x="1795959" y="11737"/>
                  <a:pt x="1926772" y="7257"/>
                  <a:pt x="2057400" y="0"/>
                </a:cubicBezTo>
                <a:cubicBezTo>
                  <a:pt x="2111829" y="3628"/>
                  <a:pt x="2166470" y="4861"/>
                  <a:pt x="2220686" y="10885"/>
                </a:cubicBezTo>
                <a:cubicBezTo>
                  <a:pt x="2271144" y="16491"/>
                  <a:pt x="2238016" y="21283"/>
                  <a:pt x="2275115" y="43542"/>
                </a:cubicBezTo>
                <a:cubicBezTo>
                  <a:pt x="2284954" y="49446"/>
                  <a:pt x="2296886" y="50799"/>
                  <a:pt x="2307772" y="54428"/>
                </a:cubicBezTo>
                <a:cubicBezTo>
                  <a:pt x="2322286" y="68942"/>
                  <a:pt x="2344824" y="78498"/>
                  <a:pt x="2351315" y="97971"/>
                </a:cubicBezTo>
                <a:cubicBezTo>
                  <a:pt x="2365445" y="140365"/>
                  <a:pt x="2354086" y="122514"/>
                  <a:pt x="2383972" y="152400"/>
                </a:cubicBezTo>
                <a:cubicBezTo>
                  <a:pt x="2364702" y="229475"/>
                  <a:pt x="2387708" y="169189"/>
                  <a:pt x="2351315" y="217714"/>
                </a:cubicBezTo>
                <a:cubicBezTo>
                  <a:pt x="2335616" y="238647"/>
                  <a:pt x="2326274" y="264526"/>
                  <a:pt x="2307772" y="283028"/>
                </a:cubicBezTo>
                <a:cubicBezTo>
                  <a:pt x="2300515" y="290285"/>
                  <a:pt x="2294211" y="298642"/>
                  <a:pt x="2286000" y="304800"/>
                </a:cubicBezTo>
                <a:cubicBezTo>
                  <a:pt x="2243015" y="337038"/>
                  <a:pt x="2209177" y="361146"/>
                  <a:pt x="2155372" y="370114"/>
                </a:cubicBezTo>
                <a:cubicBezTo>
                  <a:pt x="2133600" y="373743"/>
                  <a:pt x="2111470" y="375647"/>
                  <a:pt x="2090057" y="381000"/>
                </a:cubicBezTo>
                <a:cubicBezTo>
                  <a:pt x="1941902" y="418038"/>
                  <a:pt x="2083989" y="383696"/>
                  <a:pt x="1992086" y="424542"/>
                </a:cubicBezTo>
                <a:cubicBezTo>
                  <a:pt x="1971115" y="433863"/>
                  <a:pt x="1948543" y="439057"/>
                  <a:pt x="1926772" y="446314"/>
                </a:cubicBezTo>
                <a:cubicBezTo>
                  <a:pt x="1915886" y="449943"/>
                  <a:pt x="1903663" y="450835"/>
                  <a:pt x="1894115" y="457200"/>
                </a:cubicBezTo>
                <a:cubicBezTo>
                  <a:pt x="1883229" y="464457"/>
                  <a:pt x="1874150" y="475798"/>
                  <a:pt x="1861457" y="478971"/>
                </a:cubicBezTo>
                <a:cubicBezTo>
                  <a:pt x="1829580" y="486940"/>
                  <a:pt x="1796014" y="485210"/>
                  <a:pt x="1763486" y="489857"/>
                </a:cubicBezTo>
                <a:cubicBezTo>
                  <a:pt x="1745170" y="492474"/>
                  <a:pt x="1727261" y="497432"/>
                  <a:pt x="1709057" y="500742"/>
                </a:cubicBezTo>
                <a:cubicBezTo>
                  <a:pt x="1687341" y="504690"/>
                  <a:pt x="1665386" y="507299"/>
                  <a:pt x="1643743" y="511628"/>
                </a:cubicBezTo>
                <a:cubicBezTo>
                  <a:pt x="1629072" y="514562"/>
                  <a:pt x="1614585" y="518404"/>
                  <a:pt x="1600200" y="522514"/>
                </a:cubicBezTo>
                <a:cubicBezTo>
                  <a:pt x="1589167" y="525666"/>
                  <a:pt x="1578990" y="532611"/>
                  <a:pt x="1567543" y="533400"/>
                </a:cubicBezTo>
                <a:cubicBezTo>
                  <a:pt x="1473354" y="539896"/>
                  <a:pt x="1378858" y="540657"/>
                  <a:pt x="1284515" y="544285"/>
                </a:cubicBezTo>
                <a:cubicBezTo>
                  <a:pt x="1262743" y="551542"/>
                  <a:pt x="1238295" y="553327"/>
                  <a:pt x="1219200" y="566057"/>
                </a:cubicBezTo>
                <a:cubicBezTo>
                  <a:pt x="1208314" y="573314"/>
                  <a:pt x="1198245" y="581977"/>
                  <a:pt x="1186543" y="587828"/>
                </a:cubicBezTo>
                <a:cubicBezTo>
                  <a:pt x="1160498" y="600851"/>
                  <a:pt x="1127729" y="611062"/>
                  <a:pt x="1099457" y="620485"/>
                </a:cubicBezTo>
                <a:cubicBezTo>
                  <a:pt x="1092200" y="627742"/>
                  <a:pt x="1084097" y="634243"/>
                  <a:pt x="1077686" y="642257"/>
                </a:cubicBezTo>
                <a:cubicBezTo>
                  <a:pt x="1069513" y="652473"/>
                  <a:pt x="1065166" y="665663"/>
                  <a:pt x="1055915" y="674914"/>
                </a:cubicBezTo>
                <a:cubicBezTo>
                  <a:pt x="1046664" y="684165"/>
                  <a:pt x="1033103" y="688070"/>
                  <a:pt x="1023257" y="696685"/>
                </a:cubicBezTo>
                <a:cubicBezTo>
                  <a:pt x="1003947" y="713581"/>
                  <a:pt x="986972" y="732971"/>
                  <a:pt x="968829" y="751114"/>
                </a:cubicBezTo>
                <a:lnTo>
                  <a:pt x="947057" y="772885"/>
                </a:lnTo>
                <a:cubicBezTo>
                  <a:pt x="939800" y="780142"/>
                  <a:pt x="933826" y="788964"/>
                  <a:pt x="925286" y="794657"/>
                </a:cubicBezTo>
                <a:cubicBezTo>
                  <a:pt x="890762" y="817673"/>
                  <a:pt x="863673" y="832648"/>
                  <a:pt x="838200" y="870857"/>
                </a:cubicBezTo>
                <a:cubicBezTo>
                  <a:pt x="823686" y="892628"/>
                  <a:pt x="816428" y="921657"/>
                  <a:pt x="794657" y="936171"/>
                </a:cubicBezTo>
                <a:lnTo>
                  <a:pt x="729343" y="979714"/>
                </a:lnTo>
                <a:cubicBezTo>
                  <a:pt x="718457" y="986971"/>
                  <a:pt x="705937" y="992234"/>
                  <a:pt x="696686" y="1001485"/>
                </a:cubicBezTo>
                <a:cubicBezTo>
                  <a:pt x="682172" y="1015999"/>
                  <a:pt x="672616" y="1038537"/>
                  <a:pt x="653143" y="1045028"/>
                </a:cubicBezTo>
                <a:cubicBezTo>
                  <a:pt x="642257" y="1048657"/>
                  <a:pt x="630749" y="1050782"/>
                  <a:pt x="620486" y="1055914"/>
                </a:cubicBezTo>
                <a:cubicBezTo>
                  <a:pt x="608784" y="1061765"/>
                  <a:pt x="600079" y="1073091"/>
                  <a:pt x="587829" y="1077685"/>
                </a:cubicBezTo>
                <a:cubicBezTo>
                  <a:pt x="570505" y="1084182"/>
                  <a:pt x="551543" y="1084942"/>
                  <a:pt x="533400" y="1088571"/>
                </a:cubicBezTo>
                <a:cubicBezTo>
                  <a:pt x="463841" y="1080842"/>
                  <a:pt x="437491" y="1086727"/>
                  <a:pt x="381000" y="1055914"/>
                </a:cubicBezTo>
                <a:cubicBezTo>
                  <a:pt x="358029" y="1043384"/>
                  <a:pt x="340509" y="1020645"/>
                  <a:pt x="315686" y="1012371"/>
                </a:cubicBezTo>
                <a:lnTo>
                  <a:pt x="250372" y="990600"/>
                </a:lnTo>
                <a:cubicBezTo>
                  <a:pt x="230121" y="970349"/>
                  <a:pt x="223408" y="960790"/>
                  <a:pt x="195943" y="947057"/>
                </a:cubicBezTo>
                <a:cubicBezTo>
                  <a:pt x="185680" y="941925"/>
                  <a:pt x="173549" y="941303"/>
                  <a:pt x="163286" y="936171"/>
                </a:cubicBezTo>
                <a:cubicBezTo>
                  <a:pt x="151584" y="930320"/>
                  <a:pt x="142654" y="919554"/>
                  <a:pt x="130629" y="914400"/>
                </a:cubicBezTo>
                <a:cubicBezTo>
                  <a:pt x="116878" y="908507"/>
                  <a:pt x="101471" y="907624"/>
                  <a:pt x="87086" y="903514"/>
                </a:cubicBezTo>
                <a:cubicBezTo>
                  <a:pt x="76053" y="900362"/>
                  <a:pt x="65315" y="896257"/>
                  <a:pt x="54429" y="892628"/>
                </a:cubicBezTo>
                <a:cubicBezTo>
                  <a:pt x="50800" y="881742"/>
                  <a:pt x="50711" y="868931"/>
                  <a:pt x="43543" y="859971"/>
                </a:cubicBezTo>
                <a:cubicBezTo>
                  <a:pt x="35370" y="849755"/>
                  <a:pt x="21352" y="846050"/>
                  <a:pt x="10886" y="838200"/>
                </a:cubicBezTo>
                <a:cubicBezTo>
                  <a:pt x="6781" y="835121"/>
                  <a:pt x="1814" y="838200"/>
                  <a:pt x="0" y="838200"/>
                </a:cubicBezTo>
                <a:close/>
              </a:path>
            </a:pathLst>
          </a:custGeom>
          <a:noFill/>
          <a:ln w="444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 rot="2028107">
            <a:off x="6343513" y="2524299"/>
            <a:ext cx="1440160" cy="2664296"/>
          </a:xfrm>
          <a:prstGeom prst="ellipse">
            <a:avLst/>
          </a:prstGeom>
          <a:noFill/>
          <a:ln w="444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627784" y="2204864"/>
            <a:ext cx="1800200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21183780">
            <a:off x="2835579" y="3225343"/>
            <a:ext cx="24482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21033332">
            <a:off x="3196142" y="4168397"/>
            <a:ext cx="2880320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5085184"/>
            <a:ext cx="2880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mapě vyhledejte:</a:t>
            </a:r>
          </a:p>
          <a:p>
            <a:endParaRPr lang="cs-CZ" dirty="0"/>
          </a:p>
          <a:p>
            <a:r>
              <a:rPr lang="cs-CZ" dirty="0" smtClean="0"/>
              <a:t>Jezero </a:t>
            </a:r>
            <a:r>
              <a:rPr lang="cs-CZ" dirty="0" err="1" smtClean="0"/>
              <a:t>Maracaibo</a:t>
            </a:r>
            <a:r>
              <a:rPr lang="cs-CZ" dirty="0" smtClean="0"/>
              <a:t>, </a:t>
            </a:r>
            <a:r>
              <a:rPr lang="cs-CZ" dirty="0" err="1" smtClean="0"/>
              <a:t>Pico</a:t>
            </a:r>
            <a:r>
              <a:rPr lang="cs-CZ" dirty="0" smtClean="0"/>
              <a:t> </a:t>
            </a:r>
            <a:r>
              <a:rPr lang="cs-CZ" dirty="0" err="1" smtClean="0"/>
              <a:t>Bolívar</a:t>
            </a:r>
            <a:r>
              <a:rPr lang="cs-CZ" dirty="0" smtClean="0"/>
              <a:t>, Orinoko, Salto de Angel (vodopád)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 rot="20741646">
            <a:off x="5117107" y="5031859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Víte,že: jezero </a:t>
            </a:r>
            <a:r>
              <a:rPr lang="cs-CZ" sz="2800" dirty="0" err="1">
                <a:solidFill>
                  <a:srgbClr val="FF0000"/>
                </a:solidFill>
              </a:rPr>
              <a:t>Maracaibo</a:t>
            </a:r>
            <a:r>
              <a:rPr lang="cs-CZ" sz="2800" dirty="0">
                <a:solidFill>
                  <a:srgbClr val="FF0000"/>
                </a:solidFill>
              </a:rPr>
              <a:t> je největší v Jižní Americe?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8388424" y="61653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(7)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0"/>
                            </p:stCondLst>
                            <p:childTnLst>
                              <p:par>
                                <p:cTn id="4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Soubor:Bolívar usg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548680"/>
            <a:ext cx="3810000" cy="25336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54868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Pico</a:t>
            </a:r>
            <a:r>
              <a:rPr lang="cs-CZ" sz="2800" dirty="0" smtClean="0"/>
              <a:t> de </a:t>
            </a:r>
            <a:r>
              <a:rPr lang="cs-CZ" sz="2800" dirty="0" err="1" smtClean="0"/>
              <a:t>Bolívar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196752"/>
            <a:ext cx="2160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Dosahuje výšky: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1916832"/>
            <a:ext cx="2160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b, 5138m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1628800"/>
            <a:ext cx="2160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a</a:t>
            </a:r>
            <a:r>
              <a:rPr lang="cs-CZ" sz="1600" dirty="0" smtClean="0"/>
              <a:t>, 5007m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132856"/>
            <a:ext cx="2160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c</a:t>
            </a:r>
            <a:r>
              <a:rPr lang="cs-CZ" sz="1600" dirty="0" smtClean="0"/>
              <a:t>, 4981m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2636912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Těsně </a:t>
            </a:r>
            <a:r>
              <a:rPr lang="cs-CZ" sz="1600" dirty="0"/>
              <a:t>pod vrchol do výšky 4765 m vede </a:t>
            </a:r>
            <a:r>
              <a:rPr lang="cs-CZ" sz="1600" dirty="0" err="1"/>
              <a:t>Méridská</a:t>
            </a:r>
            <a:r>
              <a:rPr lang="cs-CZ" sz="1600" dirty="0"/>
              <a:t> </a:t>
            </a:r>
            <a:r>
              <a:rPr lang="cs-CZ" sz="1600" dirty="0" smtClean="0"/>
              <a:t>lanovka.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789040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Víte, jakou erozní činností vznikl reliéf stolových hor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78904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Vliv vody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653136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Víte, že: v roce 2002 byla smíšenou </a:t>
            </a:r>
            <a:r>
              <a:rPr lang="cs-CZ" dirty="0" err="1"/>
              <a:t>česko</a:t>
            </a:r>
            <a:r>
              <a:rPr lang="cs-CZ" dirty="0"/>
              <a:t> – slovenskou výpravou objevena na stolové hoře </a:t>
            </a:r>
            <a:r>
              <a:rPr lang="cs-CZ" dirty="0" err="1"/>
              <a:t>Roraima</a:t>
            </a:r>
            <a:r>
              <a:rPr lang="cs-CZ" dirty="0"/>
              <a:t> jeskyně </a:t>
            </a:r>
            <a:r>
              <a:rPr lang="cs-CZ" dirty="0" err="1"/>
              <a:t>Cueva</a:t>
            </a:r>
            <a:r>
              <a:rPr lang="cs-CZ" dirty="0"/>
              <a:t> </a:t>
            </a:r>
            <a:r>
              <a:rPr lang="cs-CZ" dirty="0" err="1"/>
              <a:t>Ojos</a:t>
            </a:r>
            <a:r>
              <a:rPr lang="cs-CZ" dirty="0"/>
              <a:t> de </a:t>
            </a:r>
            <a:r>
              <a:rPr lang="cs-CZ" dirty="0" err="1"/>
              <a:t>Cristal</a:t>
            </a:r>
            <a:r>
              <a:rPr lang="cs-CZ" dirty="0"/>
              <a:t> (Krystalové oči</a:t>
            </a:r>
            <a:r>
              <a:rPr lang="cs-CZ" dirty="0" smtClean="0"/>
              <a:t>)? … V této jeskyni</a:t>
            </a:r>
            <a:r>
              <a:rPr lang="cs-CZ" dirty="0"/>
              <a:t> </a:t>
            </a:r>
            <a:r>
              <a:rPr lang="cs-CZ" dirty="0" smtClean="0"/>
              <a:t>bylo </a:t>
            </a:r>
            <a:r>
              <a:rPr lang="cs-CZ" dirty="0"/>
              <a:t>zaměřeno 8,4 km chodeb a jeskyně se tak stala nejdelší křemencovou jeskyní světa.</a:t>
            </a:r>
            <a:endParaRPr lang="cs-CZ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8100392" y="2636912"/>
            <a:ext cx="1043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(8)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7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" accel="100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8" grpId="0"/>
      <p:bldP spid="8" grpId="1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File:SaltoAngel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76672"/>
            <a:ext cx="3800475" cy="5715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692696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Salto Angel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556792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vodopád je nejvyšším vodopádem světa, měří totiž 978m.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996952"/>
            <a:ext cx="29523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Jeho </a:t>
            </a:r>
            <a:r>
              <a:rPr lang="cs-CZ" dirty="0"/>
              <a:t>původní domorodý název je </a:t>
            </a:r>
            <a:r>
              <a:rPr lang="cs-CZ" dirty="0" err="1"/>
              <a:t>Kerepakupai</a:t>
            </a:r>
            <a:r>
              <a:rPr lang="cs-CZ" dirty="0"/>
              <a:t>-</a:t>
            </a:r>
            <a:r>
              <a:rPr lang="cs-CZ" dirty="0" err="1"/>
              <a:t>Meru</a:t>
            </a:r>
            <a:r>
              <a:rPr lang="cs-CZ" dirty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5576" y="4437112"/>
            <a:ext cx="29523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Víte, že: Orinoko má třetí největší povodí v Latinské Americe</a:t>
            </a:r>
            <a:r>
              <a:rPr lang="cs-CZ" dirty="0" smtClean="0"/>
              <a:t>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24328" y="61653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(9)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8" name="Picture 8" descr="File:Selva nubla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</a:rPr>
              <a:t>Podnebí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5842" name="Picture 2" descr="File:El Agua Beach (1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32656"/>
            <a:ext cx="3923928" cy="2614318"/>
          </a:xfrm>
          <a:prstGeom prst="rect">
            <a:avLst/>
          </a:prstGeom>
          <a:noFill/>
        </p:spPr>
      </p:pic>
      <p:pic>
        <p:nvPicPr>
          <p:cNvPr id="35844" name="Picture 4" descr="File:Canaima, Venezuel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996952"/>
            <a:ext cx="4269535" cy="2844578"/>
          </a:xfrm>
          <a:prstGeom prst="rect">
            <a:avLst/>
          </a:prstGeom>
          <a:noFill/>
        </p:spPr>
      </p:pic>
      <p:pic>
        <p:nvPicPr>
          <p:cNvPr id="35846" name="Picture 6" descr="File:Carretera transandin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3645024"/>
            <a:ext cx="4032448" cy="303128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1556792"/>
            <a:ext cx="38884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Střídavě vlhké tropické se zimním obdobím sucha a obdobím dešťů v létě.</a:t>
            </a: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7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Vegetace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177281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severu – tropický deštný les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3568" y="2780928"/>
            <a:ext cx="8460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Nejsušší region je oblast kolem Venezuelského zálivu s lagunou </a:t>
            </a:r>
            <a:r>
              <a:rPr lang="cs-CZ" dirty="0" err="1" smtClean="0"/>
              <a:t>Maracaibo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292080" y="1772816"/>
            <a:ext cx="25651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ad </a:t>
            </a:r>
            <a:r>
              <a:rPr lang="cs-CZ" dirty="0"/>
              <a:t>1800m horský les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11560" y="3717032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</a:t>
            </a:r>
            <a:r>
              <a:rPr lang="pt-BR" dirty="0" smtClean="0"/>
              <a:t>nitrozemí </a:t>
            </a:r>
            <a:r>
              <a:rPr lang="pt-BR" dirty="0"/>
              <a:t>– suchý les a Lianos s travními porosty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83568" y="4653136"/>
            <a:ext cx="3860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jižní vysočině savany, vlhké lesy</a:t>
            </a:r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Hospodářství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1700808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Nejdůležitějšími vývozními produkty jsou ropa a ropné výrobky, hliník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420888"/>
            <a:ext cx="61926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Další nerostné suroviny: železná ruda, zemní plyn, černé uhlí, zlato, diamanty, mangan, měď</a:t>
            </a:r>
          </a:p>
        </p:txBody>
      </p:sp>
      <p:pic>
        <p:nvPicPr>
          <p:cNvPr id="37890" name="Picture 2" descr="File:Mirería venezol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284984"/>
            <a:ext cx="5040560" cy="336037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020272" y="623731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(14)</a:t>
            </a:r>
            <a:endParaRPr lang="cs-CZ" dirty="0"/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Průmysl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539552" y="1628800"/>
            <a:ext cx="4937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Petrochemický</a:t>
            </a:r>
            <a:r>
              <a:rPr lang="cs-CZ" dirty="0"/>
              <a:t>, </a:t>
            </a:r>
            <a:r>
              <a:rPr lang="cs-CZ" dirty="0" smtClean="0"/>
              <a:t>hutnický,</a:t>
            </a:r>
            <a:r>
              <a:rPr lang="cs-CZ" dirty="0"/>
              <a:t> zpracování tabáku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132856"/>
            <a:ext cx="45865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dirty="0"/>
              <a:t>Caracas – montáž automobilů a loďařství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2780928"/>
            <a:ext cx="5400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Valencia</a:t>
            </a:r>
            <a:r>
              <a:rPr lang="cs-CZ" dirty="0" smtClean="0"/>
              <a:t> </a:t>
            </a:r>
            <a:r>
              <a:rPr lang="cs-CZ" dirty="0"/>
              <a:t>- chemický a farmaceutický </a:t>
            </a:r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3501008"/>
            <a:ext cx="64087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G</a:t>
            </a:r>
            <a:r>
              <a:rPr lang="cs-CZ" dirty="0" smtClean="0"/>
              <a:t>umárenství</a:t>
            </a:r>
            <a:r>
              <a:rPr lang="cs-CZ" dirty="0"/>
              <a:t>, průmysl skla a keramiky, stavebních hmot, dřevozpracující a papírenský průmysl, textilní a oděvní, kožedělný a </a:t>
            </a:r>
            <a:r>
              <a:rPr lang="cs-CZ" dirty="0" smtClean="0"/>
              <a:t>obuvnický.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4725144"/>
            <a:ext cx="6984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Potravinářský </a:t>
            </a:r>
            <a:r>
              <a:rPr lang="cs-CZ" dirty="0"/>
              <a:t>průmysl je ve všech větších městech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lavně </a:t>
            </a:r>
            <a:r>
              <a:rPr lang="cs-CZ" dirty="0"/>
              <a:t>extenzivní chov dobytka (skot, prasata, kozy, ovce, koně a osli)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348880"/>
            <a:ext cx="78488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Rostlinná </a:t>
            </a:r>
            <a:r>
              <a:rPr lang="cs-CZ" dirty="0"/>
              <a:t>výroba: soustřeďuje se hlavně na pěstování obilovin a tropického ovoce; sklízí se kukuřice, rýže, čirok, brambory, maniok, cukrová třtina, sójové boby, arašídy, sezam, kokosové ořechy, pomeranče, avokádo, banány, ananasy, bavlna, kávové a kakaové boby, tabák, sisal</a:t>
            </a:r>
          </a:p>
        </p:txBody>
      </p:sp>
      <p:pic>
        <p:nvPicPr>
          <p:cNvPr id="39938" name="Picture 2" descr="Soubor:Plantsis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789040"/>
            <a:ext cx="2160240" cy="2700300"/>
          </a:xfrm>
          <a:prstGeom prst="rect">
            <a:avLst/>
          </a:prstGeom>
          <a:noFill/>
        </p:spPr>
      </p:pic>
      <p:pic>
        <p:nvPicPr>
          <p:cNvPr id="39940" name="Picture 4" descr="Soubor:Starr 061212-2345 Manihot esculen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005064"/>
            <a:ext cx="2952329" cy="2214247"/>
          </a:xfrm>
          <a:prstGeom prst="rect">
            <a:avLst/>
          </a:prstGeom>
          <a:noFill/>
        </p:spPr>
      </p:pic>
      <p:pic>
        <p:nvPicPr>
          <p:cNvPr id="39942" name="Picture 6" descr="Soubor:Avocado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16632"/>
            <a:ext cx="1369845" cy="1472952"/>
          </a:xfrm>
          <a:prstGeom prst="rect">
            <a:avLst/>
          </a:prstGeom>
          <a:noFill/>
        </p:spPr>
      </p:pic>
      <p:pic>
        <p:nvPicPr>
          <p:cNvPr id="39944" name="Picture 8" descr="Soubor:Sorghu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149080"/>
            <a:ext cx="3002324" cy="202656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876256" y="764704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Avokádo(15)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6237312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Čirok(16)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6237312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Maniok(17)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6488668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Sisal(18)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Doprava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539552" y="1988840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 </a:t>
            </a:r>
            <a:r>
              <a:rPr lang="cs-CZ" dirty="0"/>
              <a:t>severu- rozsáhlá železniční i silniční síť (úsek Panamerické dálnice)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492896"/>
            <a:ext cx="6696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Vnitrostátní letecká síť se sedmi mezinárodními letišti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2924944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</a:t>
            </a:r>
            <a:r>
              <a:rPr lang="es-ES" dirty="0" smtClean="0"/>
              <a:t>ámořní </a:t>
            </a:r>
            <a:r>
              <a:rPr lang="es-ES" dirty="0"/>
              <a:t>doprava: hlavní přístavy La Guaira (pro Caracas), Maracaibo, Puerto Cabello, Puerto la Cruz, </a:t>
            </a:r>
            <a:r>
              <a:rPr lang="es-ES" dirty="0" smtClean="0"/>
              <a:t>Cabimas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3573016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Amuay</a:t>
            </a:r>
            <a:r>
              <a:rPr lang="cs-CZ" dirty="0"/>
              <a:t> - vnitrozemská vodní doprava na dolních tocích řeky Orinoko a jejích přítocích </a:t>
            </a:r>
            <a:r>
              <a:rPr lang="cs-CZ" dirty="0" err="1"/>
              <a:t>Apure</a:t>
            </a:r>
            <a:r>
              <a:rPr lang="cs-CZ" dirty="0"/>
              <a:t> a </a:t>
            </a:r>
            <a:r>
              <a:rPr lang="cs-CZ" dirty="0" err="1"/>
              <a:t>Arauca</a:t>
            </a:r>
            <a:endParaRPr lang="cs-CZ" dirty="0"/>
          </a:p>
        </p:txBody>
      </p:sp>
      <p:pic>
        <p:nvPicPr>
          <p:cNvPr id="40962" name="Picture 2" descr="File:WIKIPEDIA PARROQUIA NORTE 031.jpg"/>
          <p:cNvPicPr>
            <a:picLocks noChangeAspect="1" noChangeArrowheads="1"/>
          </p:cNvPicPr>
          <p:nvPr/>
        </p:nvPicPr>
        <p:blipFill>
          <a:blip r:embed="rId2" cstate="print"/>
          <a:srcRect t="45276"/>
          <a:stretch>
            <a:fillRect/>
          </a:stretch>
        </p:blipFill>
        <p:spPr bwMode="auto">
          <a:xfrm>
            <a:off x="1475656" y="4280196"/>
            <a:ext cx="5976664" cy="245303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596336" y="630932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(19)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Obyvatelstvo</a:t>
            </a:r>
            <a:endParaRPr lang="cs-CZ" sz="4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539552" y="908720"/>
          <a:ext cx="7467600" cy="4873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Obdélník 4"/>
          <p:cNvSpPr/>
          <p:nvPr/>
        </p:nvSpPr>
        <p:spPr>
          <a:xfrm>
            <a:off x="1331640" y="5013176"/>
            <a:ext cx="55446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Víte že: zde žije </a:t>
            </a:r>
            <a:r>
              <a:rPr lang="cs-CZ" dirty="0"/>
              <a:t>přibližně 200 000 Indiánů, kteří se stále živí lovem a </a:t>
            </a:r>
            <a:r>
              <a:rPr lang="cs-CZ" dirty="0" smtClean="0"/>
              <a:t>sběrem</a:t>
            </a:r>
            <a:r>
              <a:rPr lang="cs-CZ" dirty="0"/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5949280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Průměrná </a:t>
            </a:r>
            <a:r>
              <a:rPr lang="cs-CZ" dirty="0"/>
              <a:t>délka života je 73,45 let, a to 70,4 u mužů a 76,65 u žen.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499992" y="4365104"/>
            <a:ext cx="42498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Převládá římskokatolické náboženství</a:t>
            </a:r>
            <a:endParaRPr lang="cs-CZ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Caracas</a:t>
            </a:r>
            <a:endParaRPr lang="cs-CZ" sz="4800" dirty="0"/>
          </a:p>
        </p:txBody>
      </p:sp>
      <p:pic>
        <p:nvPicPr>
          <p:cNvPr id="41986" name="Picture 2" descr="Soubor:Caracas-downtow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32656"/>
            <a:ext cx="5229693" cy="315089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51520" y="2348880"/>
            <a:ext cx="30243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Caracas se táhne 20 km dlouhým a úzkým pobřežním </a:t>
            </a:r>
            <a:r>
              <a:rPr lang="cs-CZ" dirty="0" smtClean="0"/>
              <a:t>údolím.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70080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město Venezuely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15008" y="3789040"/>
            <a:ext cx="89289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ýhodná </a:t>
            </a:r>
            <a:r>
              <a:rPr lang="cs-CZ" dirty="0"/>
              <a:t>poloha na karibském pobřeží = vstupní branou do And a Amazonie.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7544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t-BR" dirty="0"/>
              <a:t>Víte, že: sídlem administrativy se Caracas stal v roce 1577?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4149080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Mezi dominanty města patří futuristické mrakodrapy společně s mnohoproudými dálnicemi V přímém kontrastu je množství chudinských slumů, které lemují okolí města.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283968" y="494116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1812 -město postihlo ničivé zemětřesení, které zničilo většinu historických koloniálních staveb.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100392" y="342900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(20)</a:t>
            </a:r>
            <a:endParaRPr lang="cs-CZ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File:Casa natal del Libertad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3888432" cy="291632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427984" y="126876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Muzeum </a:t>
            </a:r>
            <a:r>
              <a:rPr lang="cs-CZ" dirty="0" err="1"/>
              <a:t>Casa</a:t>
            </a:r>
            <a:r>
              <a:rPr lang="cs-CZ" dirty="0"/>
              <a:t> </a:t>
            </a:r>
            <a:r>
              <a:rPr lang="cs-CZ" dirty="0" err="1"/>
              <a:t>Natal</a:t>
            </a:r>
            <a:r>
              <a:rPr lang="cs-CZ" dirty="0"/>
              <a:t> </a:t>
            </a:r>
            <a:r>
              <a:rPr lang="cs-CZ" dirty="0" err="1"/>
              <a:t>del</a:t>
            </a:r>
            <a:r>
              <a:rPr lang="cs-CZ" dirty="0"/>
              <a:t> </a:t>
            </a:r>
            <a:r>
              <a:rPr lang="cs-CZ" dirty="0" err="1"/>
              <a:t>Libertador</a:t>
            </a:r>
            <a:r>
              <a:rPr lang="cs-CZ" dirty="0"/>
              <a:t>, jedná se o rekonstruovaný rodný dům právě </a:t>
            </a:r>
            <a:r>
              <a:rPr lang="cs-CZ" dirty="0" err="1"/>
              <a:t>Simóna</a:t>
            </a:r>
            <a:r>
              <a:rPr lang="cs-CZ" dirty="0"/>
              <a:t> </a:t>
            </a:r>
            <a:r>
              <a:rPr lang="cs-CZ" dirty="0" err="1"/>
              <a:t>Bolívara</a:t>
            </a:r>
            <a:r>
              <a:rPr lang="cs-CZ" dirty="0"/>
              <a:t>.</a:t>
            </a:r>
          </a:p>
        </p:txBody>
      </p:sp>
      <p:pic>
        <p:nvPicPr>
          <p:cNvPr id="44036" name="Picture 4" descr="File:Panteón Nacional de Venezue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348880"/>
            <a:ext cx="4440493" cy="333037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51520" y="3356992"/>
            <a:ext cx="4139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Památník </a:t>
            </a:r>
            <a:r>
              <a:rPr lang="cs-CZ" dirty="0" err="1"/>
              <a:t>Panteón</a:t>
            </a:r>
            <a:r>
              <a:rPr lang="cs-CZ" dirty="0"/>
              <a:t> </a:t>
            </a:r>
            <a:r>
              <a:rPr lang="cs-CZ" dirty="0" err="1"/>
              <a:t>Nacional</a:t>
            </a:r>
            <a:r>
              <a:rPr lang="cs-CZ" dirty="0"/>
              <a:t>, u kterého je pro změnu revolucionář pohřben. Stavba městské </a:t>
            </a:r>
            <a:r>
              <a:rPr lang="cs-CZ" dirty="0" smtClean="0"/>
              <a:t>katedrály </a:t>
            </a:r>
            <a:r>
              <a:rPr lang="pl-PL" dirty="0" smtClean="0"/>
              <a:t>byla </a:t>
            </a:r>
            <a:r>
              <a:rPr lang="pl-PL" dirty="0"/>
              <a:t>zahájena Španěly roku 1614.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7504" y="494116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Víte, že: od roku 2000 je univerzitní město v Caracasu zapsáno na seznamu světového dědictví UNESCO jako výjimečný příklad moderní architektury a urbanismu?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355976" y="26064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(21)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80312" y="580526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(22)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Dějiny</a:t>
            </a:r>
            <a:endParaRPr lang="cs-CZ" sz="4800" dirty="0"/>
          </a:p>
        </p:txBody>
      </p:sp>
      <p:pic>
        <p:nvPicPr>
          <p:cNvPr id="45058" name="Picture 2" descr="File:BatallaCarabobo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04664"/>
            <a:ext cx="4824536" cy="372244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67544" y="1484784"/>
            <a:ext cx="3600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15 000př.n. l. – nejstarší </a:t>
            </a:r>
            <a:r>
              <a:rPr lang="cs-CZ" dirty="0" err="1"/>
              <a:t>náležiště</a:t>
            </a:r>
            <a:r>
              <a:rPr lang="cs-CZ" dirty="0"/>
              <a:t> lidské kultury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2276872"/>
            <a:ext cx="35283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1492 – objevil pobřeží Kryštof Kolumbus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2996952"/>
            <a:ext cx="338437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1552 – první trvale obývané španělské osady na jihoamerickém kontinentu, území součástí španělského impéria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4581128"/>
            <a:ext cx="4246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1776 – generální kapitanát Venezuela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3528" y="50131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1811 – deklarována nezávislost Spojených států venezuelských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16016" y="4653136"/>
            <a:ext cx="35814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1918 – součástí Velké Kolumbie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16016" y="5301208"/>
            <a:ext cx="32880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1830 – samostatná republika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884368" y="4077072"/>
            <a:ext cx="611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(23)</a:t>
            </a:r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Osobnosti</a:t>
            </a:r>
            <a:endParaRPr lang="cs-CZ" sz="4800" dirty="0"/>
          </a:p>
        </p:txBody>
      </p:sp>
      <p:pic>
        <p:nvPicPr>
          <p:cNvPr id="46082" name="Picture 2" descr="portrét Simóna Bolíva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2143125" cy="29527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699792" y="148478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s-ES" b="1" dirty="0"/>
              <a:t>Simón José Antonio de la Santísima Trinidad Bolívar y Palacios Ponte </a:t>
            </a:r>
            <a:r>
              <a:rPr lang="es-ES" b="1" dirty="0" smtClean="0"/>
              <a:t>Blanco</a:t>
            </a:r>
            <a:r>
              <a:rPr lang="cs-CZ" b="1" dirty="0" smtClean="0"/>
              <a:t> (ano pouze jméno)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843808" y="270892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Venezuelský generál </a:t>
            </a:r>
            <a:r>
              <a:rPr lang="cs-CZ" dirty="0"/>
              <a:t>a politik, jeden z hlavních představitelů jihoamerického boje za nezávislost na Španělsku.</a:t>
            </a:r>
          </a:p>
        </p:txBody>
      </p:sp>
      <p:pic>
        <p:nvPicPr>
          <p:cNvPr id="46084" name="Picture 4" descr="RB 19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789040"/>
            <a:ext cx="1951484" cy="292722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899592" y="4365104"/>
            <a:ext cx="4229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Rómulo</a:t>
            </a:r>
            <a:r>
              <a:rPr lang="cs-CZ" b="1" dirty="0"/>
              <a:t> </a:t>
            </a:r>
            <a:r>
              <a:rPr lang="cs-CZ" b="1" dirty="0" err="1"/>
              <a:t>Ernesto</a:t>
            </a:r>
            <a:r>
              <a:rPr lang="cs-CZ" b="1" dirty="0"/>
              <a:t> </a:t>
            </a:r>
            <a:r>
              <a:rPr lang="cs-CZ" b="1" dirty="0" err="1"/>
              <a:t>Betancourt</a:t>
            </a:r>
            <a:r>
              <a:rPr lang="cs-CZ" b="1" dirty="0"/>
              <a:t> </a:t>
            </a:r>
            <a:r>
              <a:rPr lang="cs-CZ" b="1" dirty="0" err="1"/>
              <a:t>Bello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5085184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Také znám jako „Otec venezuelské demokracie“. Byl prezidentem mezi roky 1945 a 1948 a znovu mezi roky 1959 a 1964.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573016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(24)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40352" y="6309320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(25)</a:t>
            </a:r>
            <a:endParaRPr lang="cs-CZ" sz="1400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54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Soubor:Hugo Chávez (02-04-2010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2444671" cy="357756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067944" y="260648"/>
            <a:ext cx="3366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Hugo Rafael </a:t>
            </a:r>
            <a:r>
              <a:rPr lang="cs-CZ" b="1" dirty="0" err="1"/>
              <a:t>Chávez</a:t>
            </a:r>
            <a:r>
              <a:rPr lang="cs-CZ" b="1" dirty="0"/>
              <a:t> </a:t>
            </a:r>
            <a:r>
              <a:rPr lang="cs-CZ" b="1" dirty="0" err="1"/>
              <a:t>Frías</a:t>
            </a:r>
            <a:r>
              <a:rPr lang="cs-CZ" dirty="0"/>
              <a:t> 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03848" y="836712"/>
            <a:ext cx="46085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Venezuelský </a:t>
            </a:r>
            <a:r>
              <a:rPr lang="cs-CZ" dirty="0"/>
              <a:t>politik, v letech 1999–2013 </a:t>
            </a:r>
            <a:r>
              <a:rPr lang="cs-CZ" dirty="0" smtClean="0"/>
              <a:t>prezident Venezuely</a:t>
            </a:r>
            <a:r>
              <a:rPr lang="cs-CZ" dirty="0"/>
              <a:t>. V roce 1992 se pokusil o vojenský puč, který ale skončil neúspěšně.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03848" y="21328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Za </a:t>
            </a:r>
            <a:r>
              <a:rPr lang="cs-CZ" dirty="0"/>
              <a:t>svůj politický program vyhlásil </a:t>
            </a:r>
            <a:r>
              <a:rPr lang="cs-CZ" i="1" dirty="0"/>
              <a:t>Socialismus 21. </a:t>
            </a:r>
            <a:r>
              <a:rPr lang="cs-CZ" i="1" dirty="0" smtClean="0"/>
              <a:t>století.</a:t>
            </a:r>
            <a:endParaRPr lang="cs-CZ" dirty="0"/>
          </a:p>
        </p:txBody>
      </p:sp>
      <p:pic>
        <p:nvPicPr>
          <p:cNvPr id="47108" name="Picture 4" descr="Súbor:Milagros Sequera 2007 Australian Open womens doubles R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791610"/>
            <a:ext cx="2016223" cy="406639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403648" y="544522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rofesionální tenistka. Během své kariéry vyhrála 1 turnaj WTA ve dvojhře a 3 turnaje ve čtyřhře.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123728" y="4653136"/>
            <a:ext cx="25731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Milagros</a:t>
            </a:r>
            <a:r>
              <a:rPr lang="cs-CZ" b="1" dirty="0"/>
              <a:t> </a:t>
            </a:r>
            <a:r>
              <a:rPr lang="cs-CZ" b="1" dirty="0" err="1"/>
              <a:t>Sequerová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3429000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(26)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6381328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(27)</a:t>
            </a:r>
            <a:endParaRPr lang="cs-CZ" sz="1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Hudba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628800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Hudba Venezuely je výraz Venezuelské kultury, jenž obsahuje rozmanité žánry, většinou spjaté s určitým geografickým regionem, i když často se stává že v jednom regionu najdeme mnoho různých hudebních žánrů. </a:t>
            </a:r>
            <a:endParaRPr lang="cs-CZ" dirty="0"/>
          </a:p>
        </p:txBody>
      </p:sp>
      <p:pic>
        <p:nvPicPr>
          <p:cNvPr id="48130" name="Picture 2" descr="File:Los Amigos Invisibles 2008 Aust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996952"/>
            <a:ext cx="3491541" cy="261865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64088" y="5805264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Los </a:t>
            </a:r>
            <a:r>
              <a:rPr lang="cs-CZ" sz="1400" dirty="0" err="1" smtClean="0"/>
              <a:t>Amigos</a:t>
            </a:r>
            <a:r>
              <a:rPr lang="cs-CZ" sz="1400" dirty="0" smtClean="0"/>
              <a:t> </a:t>
            </a:r>
            <a:r>
              <a:rPr lang="cs-CZ" sz="1400" dirty="0" err="1" smtClean="0"/>
              <a:t>Invisibles</a:t>
            </a:r>
            <a:r>
              <a:rPr lang="cs-CZ" sz="1400" dirty="0" smtClean="0"/>
              <a:t> (29)</a:t>
            </a:r>
            <a:endParaRPr lang="cs-CZ" sz="1400" dirty="0"/>
          </a:p>
        </p:txBody>
      </p:sp>
      <p:pic>
        <p:nvPicPr>
          <p:cNvPr id="48132" name="Picture 4" descr="File:Joropo fo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068960"/>
            <a:ext cx="2950967" cy="282969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339752" y="5877272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(28)</a:t>
            </a:r>
            <a:endParaRPr lang="cs-CZ" sz="1400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00" decel="1000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>
            <a:normAutofit/>
          </a:bodyPr>
          <a:lstStyle/>
          <a:p>
            <a:pPr>
              <a:buClrTx/>
              <a:buSzPct val="100000"/>
              <a:buFont typeface="+mj-lt"/>
              <a:buAutoNum type="arabicPeriod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 marL="274320" lvl="1">
              <a:spcBef>
                <a:spcPts val="600"/>
              </a:spcBef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hlinkClick r:id="rId2"/>
              </a:rPr>
              <a:t>http://cs.wikipedia.org/wiki/Soubor:Flag_of_Venezuela.svg</a:t>
            </a:r>
          </a:p>
          <a:p>
            <a:pPr>
              <a:buClrTx/>
              <a:buSzPct val="100000"/>
              <a:buAutoNum type="arabicPeriod" startAt="2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latin typeface="Arial" charset="0"/>
                <a:hlinkClick r:id="rId3"/>
              </a:rPr>
              <a:t>http://cs.wikipedia.org/wiki/Soubor:Coat_of_arms_of_Venezuela.svg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AutoNum type="arabicPeriod" startAt="3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latin typeface="Arial" charset="0"/>
                <a:hlinkClick r:id="rId4"/>
              </a:rPr>
              <a:t>http://en.wikipedia.org/wiki/File:VEN_orthographic.svg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AutoNum type="arabicPeriod" startAt="4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latin typeface="Arial" charset="0"/>
                <a:hlinkClick r:id="rId5"/>
              </a:rPr>
              <a:t>http://en.wikipedia.org/wiki/File:Emblem_of_the_United_Nations.svg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AutoNum type="arabicPeriod" startAt="5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latin typeface="Arial" charset="0"/>
                <a:hlinkClick r:id="rId6"/>
              </a:rPr>
              <a:t>http://en.wikipedia.org/wiki/File:Flag_of_OPEC.svg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AutoNum type="arabicPeriod" startAt="6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latin typeface="Arial" charset="0"/>
                <a:hlinkClick r:id="rId7"/>
              </a:rPr>
              <a:t>http://en.wikipedia.org/wiki/File:Venezuela_Division_Politica_Territorial.svg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AutoNum type="arabicPeriod" startAt="7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latin typeface="Arial" charset="0"/>
                <a:hlinkClick r:id="rId8"/>
              </a:rPr>
              <a:t>http://en.wikipedia.org/wiki/File:Venezuela_rel93.jpg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AutoNum type="arabicPeriod" startAt="8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latin typeface="Arial" charset="0"/>
                <a:hlinkClick r:id="rId9"/>
              </a:rPr>
              <a:t>http://cs.wikipedia.org/wiki/Soubor:Bol%C3%ADvar_usgs.jpg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AutoNum type="arabicPeriod" startAt="9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latin typeface="Arial" charset="0"/>
                <a:hlinkClick r:id="rId10"/>
              </a:rPr>
              <a:t>http://commons.wikimedia.org/wiki/File:SaltoAngel4.jpg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AutoNum type="arabicPeriod" startAt="10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latin typeface="Arial" charset="0"/>
                <a:hlinkClick r:id="rId11"/>
              </a:rPr>
              <a:t>http://commons.wikimedia.org/wiki/File:Selva_nublada.jpg</a:t>
            </a:r>
            <a:r>
              <a:rPr lang="cs-CZ" sz="1050" dirty="0" smtClean="0">
                <a:latin typeface="Arial" charset="0"/>
              </a:rPr>
              <a:t>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>
            <a:normAutofit/>
          </a:bodyPr>
          <a:lstStyle/>
          <a:p>
            <a:pPr>
              <a:buClrTx/>
              <a:buSzPct val="100000"/>
              <a:buFont typeface="+mj-lt"/>
              <a:buAutoNum type="arabicPeriod" startAt="11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 marL="274320" lvl="1">
              <a:spcBef>
                <a:spcPts val="600"/>
              </a:spcBef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hlinkClick r:id="rId2"/>
              </a:rPr>
              <a:t> http://commons.wikimedia.org/wiki/File:El_Agua_Beach_(1).jpg</a:t>
            </a:r>
          </a:p>
          <a:p>
            <a:pPr>
              <a:buClrTx/>
              <a:buSzPct val="100000"/>
              <a:buFont typeface="+mj-lt"/>
              <a:buAutoNum type="arabicPeriod" startAt="12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3"/>
              </a:rPr>
              <a:t>http://commons.wikimedia.org/wiki/File:Canaima,_Venezuela.jpg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13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4"/>
              </a:rPr>
              <a:t>http://commons.wikimedia.org/wiki/File:Carretera_transandina.jpg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14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5"/>
              </a:rPr>
              <a:t>http://commons.wikimedia.org/wiki/File:Mirer%C3%ADa_venezolana.jpg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15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6"/>
              </a:rPr>
              <a:t>http://cs.wikipedia.org/wiki/Soubor:Avocado.jpeg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16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7"/>
              </a:rPr>
              <a:t>http://cs.wikipedia.org/wiki/Soubor:Sorghum.jpg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17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8"/>
              </a:rPr>
              <a:t>http://cs.wikipedia.org/wiki/Soubor:Starr_061212-2345_Manihot_esculenta.jpg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18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9"/>
              </a:rPr>
              <a:t>http://cs.wikipedia.org/wiki/Soubor:Plantsisal.jpg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19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10"/>
              </a:rPr>
              <a:t>http://commons.wikimedia.org/wiki/File:WIKIPEDIA_PARROQUIA_NORTE_031.jpg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20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11"/>
              </a:rPr>
              <a:t>http://cs.wikipedia.org/wiki/Soubor:Caracas-downtown.jpg</a:t>
            </a:r>
            <a:r>
              <a:rPr lang="cs-CZ" sz="1050" dirty="0" smtClean="0">
                <a:latin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5229200"/>
          </a:xfrm>
        </p:spPr>
        <p:txBody>
          <a:bodyPr>
            <a:normAutofit/>
          </a:bodyPr>
          <a:lstStyle/>
          <a:p>
            <a:pPr>
              <a:buClrTx/>
              <a:buSzPct val="100000"/>
              <a:buFont typeface="+mj-lt"/>
              <a:buAutoNum type="arabicPeriod" startAt="21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 marL="274320" lvl="1">
              <a:spcBef>
                <a:spcPts val="600"/>
              </a:spcBef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</a:t>
            </a:r>
            <a:r>
              <a:rPr lang="cs-CZ" sz="1050" dirty="0" smtClean="0">
                <a:hlinkClick r:id="rId2"/>
              </a:rPr>
              <a:t> http://commons.wikimedia.org/wiki/File:Casa_natal_del_Libertador.JPG</a:t>
            </a:r>
          </a:p>
          <a:p>
            <a:pPr>
              <a:buClrTx/>
              <a:buSzPct val="100000"/>
              <a:buFont typeface="+mj-lt"/>
              <a:buAutoNum type="arabicPeriod" startAt="22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3"/>
              </a:rPr>
              <a:t>http://commons.wikimedia.org/wiki/File:Pante%C3%B3n_Nacional_de_Venezuela.JPG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23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4"/>
              </a:rPr>
              <a:t>http://en.wikipedia.org/wiki/File:BatallaCarabobo01.JPG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24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5"/>
              </a:rPr>
              <a:t>http://cs.wikipedia.org/wiki/Soubor:Hw-bolivar.jpg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25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6"/>
              </a:rPr>
              <a:t>http://en.wikipedia.org/wiki/File:RB_1975.jpg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26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7"/>
              </a:rPr>
              <a:t>http://cs.wikipedia.org/wiki/Soubor:Hugo_Ch%C3%A1vez_(02-04-2010).jpg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27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8"/>
              </a:rPr>
              <a:t>http://sk.wikipedia.org/wiki/S%C3%BAbor:Milagros_Sequera_2007_Australian_Open_womens_doubles_R1.jpg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28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9"/>
              </a:rPr>
              <a:t>http://en.wikipedia.org/wiki/File:Joropo_foto.jpg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Font typeface="+mj-lt"/>
              <a:buAutoNum type="arabicPeriod" startAt="29"/>
            </a:pPr>
            <a:r>
              <a:rPr lang="cs-CZ" sz="1050" dirty="0" smtClean="0">
                <a:latin typeface="Arial" charset="0"/>
              </a:rPr>
              <a:t>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10"/>
              </a:rPr>
              <a:t>http://en.wikipedia.org/wiki/File:Los_Amigos_Invisibles_2008_Austin.JPG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</a:rPr>
              <a:t>30.   Otevřená encyklopedie </a:t>
            </a:r>
            <a:r>
              <a:rPr lang="cs-CZ" sz="1050" dirty="0" err="1" smtClean="0">
                <a:latin typeface="Arial" charset="0"/>
              </a:rPr>
              <a:t>Wikipedie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en-US" sz="1050" dirty="0" smtClean="0">
                <a:latin typeface="Arial" charset="0"/>
              </a:rPr>
              <a:t>[</a:t>
            </a:r>
            <a:r>
              <a:rPr lang="cs-CZ" sz="1050" dirty="0" smtClean="0">
                <a:latin typeface="Arial" charset="0"/>
              </a:rPr>
              <a:t>online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</a:t>
            </a:r>
            <a:r>
              <a:rPr lang="en-US" sz="1050" dirty="0" smtClean="0">
                <a:latin typeface="Arial" charset="0"/>
              </a:rPr>
              <a:t>[cit. 201</a:t>
            </a:r>
            <a:r>
              <a:rPr lang="cs-CZ" sz="1050" dirty="0" smtClean="0">
                <a:latin typeface="Arial" charset="0"/>
              </a:rPr>
              <a:t>3-03-30</a:t>
            </a:r>
            <a:r>
              <a:rPr lang="en-US" sz="1050" dirty="0" smtClean="0">
                <a:latin typeface="Arial" charset="0"/>
              </a:rPr>
              <a:t>]</a:t>
            </a:r>
            <a:r>
              <a:rPr lang="cs-CZ" sz="1050" dirty="0" smtClean="0">
                <a:latin typeface="Arial" charset="0"/>
              </a:rPr>
              <a:t>. Dostupné z WWW: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  <a:hlinkClick r:id="rId11"/>
              </a:rPr>
              <a:t>http://cs.wikipedia.org/wiki/Venezuela</a:t>
            </a: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12"/>
              </a:rPr>
              <a:t>http://en.wikipedia.org/wiki/Venezuela</a:t>
            </a:r>
            <a:r>
              <a:rPr lang="cs-CZ" sz="1050" dirty="0" smtClean="0">
                <a:latin typeface="Arial" charset="0"/>
              </a:rPr>
              <a:t> </a:t>
            </a:r>
          </a:p>
          <a:p>
            <a:pPr>
              <a:buClrTx/>
              <a:buSzPct val="100000"/>
              <a:buNone/>
            </a:pPr>
            <a:r>
              <a:rPr lang="cs-CZ" sz="1050" dirty="0" smtClean="0">
                <a:latin typeface="Arial" charset="0"/>
                <a:hlinkClick r:id="rId13"/>
              </a:rPr>
              <a:t>http://de.</a:t>
            </a:r>
            <a:r>
              <a:rPr lang="cs-CZ" sz="1050" dirty="0" err="1" smtClean="0">
                <a:latin typeface="Arial" charset="0"/>
                <a:hlinkClick r:id="rId13"/>
              </a:rPr>
              <a:t>wikipedia.org</a:t>
            </a:r>
            <a:r>
              <a:rPr lang="cs-CZ" sz="1050" dirty="0" smtClean="0">
                <a:latin typeface="Arial" charset="0"/>
                <a:hlinkClick r:id="rId13"/>
              </a:rPr>
              <a:t>/</a:t>
            </a:r>
            <a:r>
              <a:rPr lang="cs-CZ" sz="1050" dirty="0" err="1" smtClean="0">
                <a:latin typeface="Arial" charset="0"/>
                <a:hlinkClick r:id="rId13"/>
              </a:rPr>
              <a:t>wiki</a:t>
            </a:r>
            <a:r>
              <a:rPr lang="cs-CZ" sz="1050" dirty="0" smtClean="0">
                <a:latin typeface="Arial" charset="0"/>
                <a:hlinkClick r:id="rId13"/>
              </a:rPr>
              <a:t>/Venezuela</a:t>
            </a:r>
            <a:r>
              <a:rPr lang="cs-CZ" sz="1050" dirty="0" smtClean="0">
                <a:latin typeface="Arial" charset="0"/>
              </a:rPr>
              <a:t>	 </a:t>
            </a:r>
            <a:r>
              <a:rPr lang="cs-CZ" sz="1050" dirty="0" smtClean="0">
                <a:latin typeface="Arial" charset="0"/>
                <a:hlinkClick r:id="rId14"/>
              </a:rPr>
              <a:t>http://es.</a:t>
            </a:r>
            <a:r>
              <a:rPr lang="cs-CZ" sz="1050" dirty="0" err="1" smtClean="0">
                <a:latin typeface="Arial" charset="0"/>
                <a:hlinkClick r:id="rId14"/>
              </a:rPr>
              <a:t>wikipedia.org</a:t>
            </a:r>
            <a:r>
              <a:rPr lang="cs-CZ" sz="1050" dirty="0" smtClean="0">
                <a:latin typeface="Arial" charset="0"/>
                <a:hlinkClick r:id="rId14"/>
              </a:rPr>
              <a:t>/</a:t>
            </a:r>
            <a:r>
              <a:rPr lang="cs-CZ" sz="1050" dirty="0" err="1" smtClean="0">
                <a:latin typeface="Arial" charset="0"/>
                <a:hlinkClick r:id="rId14"/>
              </a:rPr>
              <a:t>wiki</a:t>
            </a:r>
            <a:r>
              <a:rPr lang="cs-CZ" sz="1050" dirty="0" smtClean="0">
                <a:latin typeface="Arial" charset="0"/>
                <a:hlinkClick r:id="rId14"/>
              </a:rPr>
              <a:t>/Venezuela</a:t>
            </a:r>
            <a:r>
              <a:rPr lang="cs-CZ" sz="1050" dirty="0" smtClean="0">
                <a:latin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50" dirty="0" smtClean="0">
                <a:latin typeface="Arial" charset="0"/>
              </a:rPr>
              <a:t>31.   BAAR, Vladimír. Hospodářský zeměpis: regionální aspekty světového hospodářství : učebnice pro obchodní akademie a jiné střední školy. 1. </a:t>
            </a:r>
            <a:r>
              <a:rPr lang="cs-CZ" sz="1050" dirty="0" err="1" smtClean="0">
                <a:latin typeface="Arial" charset="0"/>
              </a:rPr>
              <a:t>vyd</a:t>
            </a:r>
            <a:r>
              <a:rPr lang="cs-CZ" sz="1050" dirty="0" smtClean="0">
                <a:latin typeface="Arial" charset="0"/>
              </a:rPr>
              <a:t>. Praha: Nakladatelství České geografické společnosti, 2002, 111 s. ISBN 80-860-3450-X..</a:t>
            </a:r>
          </a:p>
          <a:p>
            <a:pPr>
              <a:buNone/>
            </a:pPr>
            <a:r>
              <a:rPr lang="cs-CZ" sz="1050" dirty="0" smtClean="0">
                <a:latin typeface="Arial" charset="0"/>
              </a:rPr>
              <a:t>32.   KAŠPAROVSKÝ, Karel. Zeměpis II. v kostce: pro střední školy : [regionální geografie]. 1. </a:t>
            </a:r>
            <a:r>
              <a:rPr lang="cs-CZ" sz="1050" dirty="0" err="1" smtClean="0">
                <a:latin typeface="Arial" charset="0"/>
              </a:rPr>
              <a:t>vyd</a:t>
            </a:r>
            <a:r>
              <a:rPr lang="cs-CZ" sz="1050" dirty="0" smtClean="0">
                <a:latin typeface="Arial" charset="0"/>
              </a:rPr>
              <a:t>. Praha: Fragment, 2008, 184 s. Maturita v kostce. ISBN 978-802-5305-850..</a:t>
            </a:r>
          </a:p>
          <a:p>
            <a:pPr>
              <a:buNone/>
            </a:pPr>
            <a:r>
              <a:rPr lang="cs-CZ" sz="1050" dirty="0" smtClean="0">
                <a:latin typeface="Arial" charset="0"/>
              </a:rPr>
              <a:t>33.   [RED. CLP, [</a:t>
            </a:r>
            <a:r>
              <a:rPr lang="cs-CZ" sz="1050" dirty="0" err="1" smtClean="0">
                <a:latin typeface="Arial" charset="0"/>
              </a:rPr>
              <a:t>Red.Carlo</a:t>
            </a:r>
            <a:r>
              <a:rPr lang="cs-CZ" sz="1050" dirty="0" smtClean="0">
                <a:latin typeface="Arial" charset="0"/>
              </a:rPr>
              <a:t> </a:t>
            </a:r>
            <a:r>
              <a:rPr lang="cs-CZ" sz="1050" dirty="0" err="1" smtClean="0">
                <a:latin typeface="Arial" charset="0"/>
              </a:rPr>
              <a:t>Lauer</a:t>
            </a:r>
            <a:r>
              <a:rPr lang="cs-CZ" sz="1050" dirty="0" smtClean="0">
                <a:latin typeface="Arial" charset="0"/>
              </a:rPr>
              <a:t>, Milan BURSA a Jana PEŠTOVÁ. Encyklopedie Světa pro střední školy : [regionální geografie]. 1. </a:t>
            </a:r>
            <a:r>
              <a:rPr lang="cs-CZ" sz="1050" dirty="0" err="1" smtClean="0">
                <a:latin typeface="Arial" charset="0"/>
              </a:rPr>
              <a:t>vyd</a:t>
            </a:r>
            <a:r>
              <a:rPr lang="cs-CZ" sz="1050" dirty="0" smtClean="0">
                <a:latin typeface="Arial" charset="0"/>
              </a:rPr>
              <a:t>. Mnichov. </a:t>
            </a:r>
            <a:r>
              <a:rPr lang="cs-CZ" sz="1050" dirty="0" err="1" smtClean="0">
                <a:latin typeface="Arial" charset="0"/>
              </a:rPr>
              <a:t>Marco</a:t>
            </a:r>
            <a:r>
              <a:rPr lang="cs-CZ" sz="1050" dirty="0" smtClean="0">
                <a:latin typeface="Arial" charset="0"/>
              </a:rPr>
              <a:t> Polo, 2005, 207. ISBN 38-279-0006-9.</a:t>
            </a:r>
          </a:p>
          <a:p>
            <a:pPr>
              <a:buNone/>
            </a:pPr>
            <a:endParaRPr lang="cs-CZ" sz="1050" dirty="0" smtClean="0">
              <a:latin typeface="Arial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552</TotalTime>
  <Words>1349</Words>
  <Application>Microsoft Office PowerPoint</Application>
  <PresentationFormat>Předvádění na obrazovce (4:3)</PresentationFormat>
  <Paragraphs>236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Arkýř</vt:lpstr>
      <vt:lpstr>Prezentace aplikace PowerPoint</vt:lpstr>
      <vt:lpstr>Venezuela</vt:lpstr>
      <vt:lpstr>Prezentace aplikace PowerPoint</vt:lpstr>
      <vt:lpstr>Prezentace aplikace PowerPoint</vt:lpstr>
      <vt:lpstr>Vyberte správnou odpověď </vt:lpstr>
      <vt:lpstr>Venezuela je členem těchto organizací:</vt:lpstr>
      <vt:lpstr>Administrativní členění:</vt:lpstr>
      <vt:lpstr>Povrch</vt:lpstr>
      <vt:lpstr>Prezentace aplikace PowerPoint</vt:lpstr>
      <vt:lpstr>Prezentace aplikace PowerPoint</vt:lpstr>
      <vt:lpstr>Podnebí</vt:lpstr>
      <vt:lpstr>Vegetace</vt:lpstr>
      <vt:lpstr>Hospodářství</vt:lpstr>
      <vt:lpstr>Průmysl</vt:lpstr>
      <vt:lpstr>Zemědělství</vt:lpstr>
      <vt:lpstr>Doprava</vt:lpstr>
      <vt:lpstr>Obyvatelstvo</vt:lpstr>
      <vt:lpstr>Caracas</vt:lpstr>
      <vt:lpstr>Prezentace aplikace PowerPoint</vt:lpstr>
      <vt:lpstr>Dějiny</vt:lpstr>
      <vt:lpstr>Osobnosti</vt:lpstr>
      <vt:lpstr>Prezentace aplikace PowerPoint</vt:lpstr>
      <vt:lpstr>Hudba</vt:lpstr>
      <vt:lpstr>Použité zdroje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Venezuela</dc:title>
  <dc:creator>michal</dc:creator>
  <cp:lastModifiedBy>Fismol</cp:lastModifiedBy>
  <cp:revision>58</cp:revision>
  <dcterms:created xsi:type="dcterms:W3CDTF">2013-04-01T14:23:22Z</dcterms:created>
  <dcterms:modified xsi:type="dcterms:W3CDTF">2013-04-25T08:42:22Z</dcterms:modified>
</cp:coreProperties>
</file>