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6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4B09D-8D88-4270-A51C-C3CA88384EB2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12A19-BEFE-4B0F-B39E-DB144DB59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07EC0-5271-4539-BDCE-D05380498F50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8BF70-F2AE-4A91-A4CA-F6067EDDD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D3E03-5D96-45AF-80F5-9CAC83B35219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CFD49-927B-44D6-B2FA-8439745D9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4D289-4DD0-4FBC-A417-8A1DAF499BB3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61A46-1E51-4659-A673-3D9FD2F26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>
            <a:off x="7588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2"/>
          <p:cNvCxnSpPr/>
          <p:nvPr/>
        </p:nvCxnSpPr>
        <p:spPr>
          <a:xfrm>
            <a:off x="46450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68041-850D-40DB-99F8-4DD71DB74FAA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6287-20BB-4D90-BCC7-419FF324F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B0C9B-C66C-4242-8151-F3DE42B5BB64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ADA48-69B9-4CDD-93CC-535DDC8E1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86C99-746D-4518-8FB7-1A839F0ED0BA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EAEBD-03E1-415C-AA88-CBC8936DE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9"/>
          <p:cNvCxnSpPr/>
          <p:nvPr/>
        </p:nvCxnSpPr>
        <p:spPr>
          <a:xfrm rot="5400000">
            <a:off x="1677194" y="2515394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70DD0-5D26-4242-A261-2407C434081B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1F9DF-BF53-4CCE-A1F0-52FD9EE85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CC0FB-7906-4C78-A322-61AF8F373BED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2E4F9-3054-4B73-830D-DB1DE83615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1F8AD-56F0-448C-B939-AB10C2B2421B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203214-75DD-4CD7-8942-32CE680EA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8CEF2-6E97-4CAE-BFD3-24B962DD1D11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E7901-C265-4782-8D3B-8442A8E8E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4572000"/>
            <a:ext cx="67818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62000" y="685800"/>
            <a:ext cx="75438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1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DD2293-2BEA-4235-8895-D4EAD5B57C0D}" type="datetimeFigureOut">
              <a:rPr lang="cs-CZ"/>
              <a:pPr>
                <a:defRPr/>
              </a:pPr>
              <a:t>12.8.2014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0" y="6208713"/>
            <a:ext cx="48736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8013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240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+mn-cs"/>
              </a:defRPr>
            </a:lvl1pPr>
          </a:lstStyle>
          <a:p>
            <a:pPr>
              <a:defRPr/>
            </a:pPr>
            <a:fld id="{C10563C1-359F-4091-B6C0-D1EE58E21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875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8" r:id="rId5"/>
    <p:sldLayoutId id="2147483693" r:id="rId6"/>
    <p:sldLayoutId id="2147483692" r:id="rId7"/>
    <p:sldLayoutId id="2147483699" r:id="rId8"/>
    <p:sldLayoutId id="2147483691" r:id="rId9"/>
    <p:sldLayoutId id="2147483690" r:id="rId10"/>
    <p:sldLayoutId id="214748368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400" kern="1200">
          <a:solidFill>
            <a:srgbClr val="262626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3725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3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Cordillera_Department" TargetMode="External"/><Relationship Id="rId13" Type="http://schemas.openxmlformats.org/officeDocument/2006/relationships/hyperlink" Target="http://en.wikipedia.org/wiki/Coronel_Oviedo" TargetMode="External"/><Relationship Id="rId18" Type="http://schemas.openxmlformats.org/officeDocument/2006/relationships/hyperlink" Target="http://en.wikipedia.org/wiki/Misiones_Department" TargetMode="External"/><Relationship Id="rId26" Type="http://schemas.openxmlformats.org/officeDocument/2006/relationships/hyperlink" Target="http://en.wikipedia.org/wiki/%C3%91eembuc%C3%BA" TargetMode="External"/><Relationship Id="rId3" Type="http://schemas.openxmlformats.org/officeDocument/2006/relationships/hyperlink" Target="http://en.wikipedia.org/wiki/Asunci%C3%B3n" TargetMode="External"/><Relationship Id="rId21" Type="http://schemas.openxmlformats.org/officeDocument/2006/relationships/hyperlink" Target="http://en.wikipedia.org/wiki/Paraguar%C3%AD" TargetMode="External"/><Relationship Id="rId34" Type="http://schemas.openxmlformats.org/officeDocument/2006/relationships/hyperlink" Target="http://en.wikipedia.org/wiki/Alto_Paraguay" TargetMode="External"/><Relationship Id="rId7" Type="http://schemas.openxmlformats.org/officeDocument/2006/relationships/hyperlink" Target="http://en.wikipedia.org/wiki/San_Pedro,_Paraguay" TargetMode="External"/><Relationship Id="rId12" Type="http://schemas.openxmlformats.org/officeDocument/2006/relationships/hyperlink" Target="http://en.wikipedia.org/wiki/Caaguaz%C3%BA_Department" TargetMode="External"/><Relationship Id="rId17" Type="http://schemas.openxmlformats.org/officeDocument/2006/relationships/hyperlink" Target="http://en.wikipedia.org/wiki/Encarnaci%C3%B3n,_Paraguay" TargetMode="External"/><Relationship Id="rId25" Type="http://schemas.openxmlformats.org/officeDocument/2006/relationships/hyperlink" Target="http://en.wikipedia.org/wiki/Aregu%C3%A1" TargetMode="External"/><Relationship Id="rId33" Type="http://schemas.openxmlformats.org/officeDocument/2006/relationships/hyperlink" Target="http://en.wikipedia.org/wiki/Villa_Hayes" TargetMode="External"/><Relationship Id="rId38" Type="http://schemas.openxmlformats.org/officeDocument/2006/relationships/image" Target="../media/image9.png"/><Relationship Id="rId2" Type="http://schemas.openxmlformats.org/officeDocument/2006/relationships/hyperlink" Target="http://en.wikipedia.org/wiki/ISO_3166-2:PY" TargetMode="External"/><Relationship Id="rId16" Type="http://schemas.openxmlformats.org/officeDocument/2006/relationships/hyperlink" Target="http://en.wikipedia.org/wiki/Itap%C3%BAa" TargetMode="External"/><Relationship Id="rId20" Type="http://schemas.openxmlformats.org/officeDocument/2006/relationships/hyperlink" Target="http://en.wikipedia.org/wiki/Paraguar%C3%AD_Department" TargetMode="External"/><Relationship Id="rId29" Type="http://schemas.openxmlformats.org/officeDocument/2006/relationships/hyperlink" Target="http://en.wikipedia.org/wiki/Pedro_Juan_Caballero,_Paragua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San_Pedro_Department,_Paraguay" TargetMode="External"/><Relationship Id="rId11" Type="http://schemas.openxmlformats.org/officeDocument/2006/relationships/hyperlink" Target="http://en.wikipedia.org/wiki/Villarrica,_Paraguay" TargetMode="External"/><Relationship Id="rId24" Type="http://schemas.openxmlformats.org/officeDocument/2006/relationships/hyperlink" Target="http://en.wikipedia.org/wiki/Central_Department" TargetMode="External"/><Relationship Id="rId32" Type="http://schemas.openxmlformats.org/officeDocument/2006/relationships/hyperlink" Target="http://en.wikipedia.org/wiki/Presidente_Hayes" TargetMode="External"/><Relationship Id="rId37" Type="http://schemas.openxmlformats.org/officeDocument/2006/relationships/hyperlink" Target="http://en.wikipedia.org/wiki/Filadelfia,_Paraguay" TargetMode="External"/><Relationship Id="rId5" Type="http://schemas.openxmlformats.org/officeDocument/2006/relationships/hyperlink" Target="http://en.wikipedia.org/wiki/Concepci%C3%B3n,_Paraguay" TargetMode="External"/><Relationship Id="rId15" Type="http://schemas.openxmlformats.org/officeDocument/2006/relationships/hyperlink" Target="http://en.wikipedia.org/wiki/Caazap%C3%A1" TargetMode="External"/><Relationship Id="rId23" Type="http://schemas.openxmlformats.org/officeDocument/2006/relationships/hyperlink" Target="http://en.wikipedia.org/wiki/Ciudad_del_Este" TargetMode="External"/><Relationship Id="rId28" Type="http://schemas.openxmlformats.org/officeDocument/2006/relationships/hyperlink" Target="http://en.wikipedia.org/wiki/Amambay" TargetMode="External"/><Relationship Id="rId36" Type="http://schemas.openxmlformats.org/officeDocument/2006/relationships/hyperlink" Target="http://en.wikipedia.org/wiki/Boquer%C3%B3n_Department" TargetMode="External"/><Relationship Id="rId10" Type="http://schemas.openxmlformats.org/officeDocument/2006/relationships/hyperlink" Target="http://en.wikipedia.org/wiki/Guair%C3%A1_Department" TargetMode="External"/><Relationship Id="rId19" Type="http://schemas.openxmlformats.org/officeDocument/2006/relationships/hyperlink" Target="http://en.wikipedia.org/wiki/San_Juan_Bautista,_Paraguay" TargetMode="External"/><Relationship Id="rId31" Type="http://schemas.openxmlformats.org/officeDocument/2006/relationships/hyperlink" Target="http://en.wikipedia.org/wiki/Salto_del_Guair%C3%A1" TargetMode="External"/><Relationship Id="rId4" Type="http://schemas.openxmlformats.org/officeDocument/2006/relationships/hyperlink" Target="http://en.wikipedia.org/wiki/Concepci%C3%B3n_Department_(Paraguay)" TargetMode="External"/><Relationship Id="rId9" Type="http://schemas.openxmlformats.org/officeDocument/2006/relationships/hyperlink" Target="http://en.wikipedia.org/wiki/Caacup%C3%A9" TargetMode="External"/><Relationship Id="rId14" Type="http://schemas.openxmlformats.org/officeDocument/2006/relationships/hyperlink" Target="http://en.wikipedia.org/wiki/Caazap%C3%A1_Department" TargetMode="External"/><Relationship Id="rId22" Type="http://schemas.openxmlformats.org/officeDocument/2006/relationships/hyperlink" Target="http://en.wikipedia.org/wiki/Alto_Paran%C3%A1_Department" TargetMode="External"/><Relationship Id="rId27" Type="http://schemas.openxmlformats.org/officeDocument/2006/relationships/hyperlink" Target="http://en.wikipedia.org/wiki/Pilar,_Paraguay" TargetMode="External"/><Relationship Id="rId30" Type="http://schemas.openxmlformats.org/officeDocument/2006/relationships/hyperlink" Target="http://en.wikipedia.org/wiki/Canindey%C3%BA" TargetMode="External"/><Relationship Id="rId35" Type="http://schemas.openxmlformats.org/officeDocument/2006/relationships/hyperlink" Target="http://en.wikipedia.org/wiki/Fuerte_Olimpo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/index.php?title=Alto_Paran%C3%A1_(paraguaysk%C3%BD_departement)&amp;action=edit&amp;redlink=1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aguay_departements.png" TargetMode="External"/><Relationship Id="rId13" Type="http://schemas.openxmlformats.org/officeDocument/2006/relationships/hyperlink" Target="http://cs.wikipedia.org/wiki/Soubor:CDE_fuente.JPG" TargetMode="External"/><Relationship Id="rId18" Type="http://schemas.openxmlformats.org/officeDocument/2006/relationships/hyperlink" Target="http://en.wikipedia.org/wiki/File:Alfredo_Stroessner.jpg" TargetMode="External"/><Relationship Id="rId3" Type="http://schemas.openxmlformats.org/officeDocument/2006/relationships/hyperlink" Target="http://cs.wikipedia.org/wiki/Soubor:Coat_of_arms_of_Paraguay.svg" TargetMode="External"/><Relationship Id="rId7" Type="http://schemas.openxmlformats.org/officeDocument/2006/relationships/hyperlink" Target="http://en.wikipedia.org/wiki/Paraguay" TargetMode="External"/><Relationship Id="rId12" Type="http://schemas.openxmlformats.org/officeDocument/2006/relationships/hyperlink" Target="http://en.wikipedia.org/wiki/File:Asuncion_Montage.jpg" TargetMode="External"/><Relationship Id="rId17" Type="http://schemas.openxmlformats.org/officeDocument/2006/relationships/hyperlink" Target="http://cs.wikipedia.org/wiki/Soubor:%E3%83%A9%E3%83%BB%E3%82%B5%E3%83%B3%E3%83%86%E3%82%A3%E3%82%B7%E3%83%9E%E3%83%BB%E3%83%88%E3%83%AA%E3%83%8B%E3%83%80%E3%83%BC%E3%83%BB%E3%83%87%E3%83%BB%E3%83%91%E3%83%A9%E3%83%8A%EF%BC%88%E3%83%91%E3%83%A9%E3%82%B0%E3%82%A2%E3%82%A4%EF%BC%89.JPG" TargetMode="External"/><Relationship Id="rId2" Type="http://schemas.openxmlformats.org/officeDocument/2006/relationships/hyperlink" Target="http://cs.wikipedia.org/wiki/Soubor:Flag_of_Paraguay.svg" TargetMode="External"/><Relationship Id="rId16" Type="http://schemas.openxmlformats.org/officeDocument/2006/relationships/hyperlink" Target="http://cs.wikipedia.org/wiki/Soubor:Reducciones_Jesu%C3%ADticas_de_Jes%C3%BAs_de_Tavarangu%C3%A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Paraguay_location_map.svg" TargetMode="External"/><Relationship Id="rId11" Type="http://schemas.openxmlformats.org/officeDocument/2006/relationships/hyperlink" Target="http://en.wikipedia.org/wiki/File:Gran_Asunci%C3%B3n_by_Felipe_M%C3%A9ndez.jpg" TargetMode="External"/><Relationship Id="rId5" Type="http://schemas.openxmlformats.org/officeDocument/2006/relationships/hyperlink" Target="http://cs.wikipedia.org/wiki/Soubor:Paraguay_(orthographic_projection).svg" TargetMode="External"/><Relationship Id="rId15" Type="http://schemas.openxmlformats.org/officeDocument/2006/relationships/hyperlink" Target="http://en.wikipedia.org/wiki/File:Concepci%C3%B3n_Catholic_chapel.jpeg" TargetMode="External"/><Relationship Id="rId10" Type="http://schemas.openxmlformats.org/officeDocument/2006/relationships/hyperlink" Target="http://en.wikipedia.org/wiki/File:Rutas_Nacionales_del_Paraguay.PNG" TargetMode="External"/><Relationship Id="rId19" Type="http://schemas.openxmlformats.org/officeDocument/2006/relationships/hyperlink" Target="http://en.wikipedia.org/wiki/File:Agustin_Barrios.gif" TargetMode="External"/><Relationship Id="rId4" Type="http://schemas.openxmlformats.org/officeDocument/2006/relationships/hyperlink" Target="http://en.wikipedia.org/wiki/File:Federico_Franco.jpg" TargetMode="External"/><Relationship Id="rId9" Type="http://schemas.openxmlformats.org/officeDocument/2006/relationships/hyperlink" Target="http://en.wikipedia.org/wiki/File:Rio_Paraguay.jpg" TargetMode="External"/><Relationship Id="rId14" Type="http://schemas.openxmlformats.org/officeDocument/2006/relationships/hyperlink" Target="http://cs.wikipedia.org/wiki/Soubor:Ciudad_del_Este_vista_aerea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raguay" TargetMode="External"/><Relationship Id="rId2" Type="http://schemas.openxmlformats.org/officeDocument/2006/relationships/hyperlink" Target="http://en.wikipedia.org/wiki/Paragua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ezuitsk%C3%A9_misie_La_Sant%C3%ADsima_Trinidad_del_Paran%C3%A1_a_Jes%C3%BAs_de_Tavarangu%C3%A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6750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 Dr. Šmerala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Paraguay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- Regionální geografie Ameriky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28.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06.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Paraguae.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je poskytnout a přiblížit žákům základní informace o státě,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 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516563"/>
            <a:ext cx="6081713" cy="13414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3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Paraguay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663575"/>
            <a:ext cx="4848225" cy="2909888"/>
          </a:xfrm>
        </p:spPr>
      </p:pic>
      <p:pic>
        <p:nvPicPr>
          <p:cNvPr id="15363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86463" y="715963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3941763"/>
            <a:ext cx="1944688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6"/>
          <p:cNvSpPr txBox="1">
            <a:spLocks noChangeArrowheads="1"/>
          </p:cNvSpPr>
          <p:nvPr/>
        </p:nvSpPr>
        <p:spPr bwMode="auto">
          <a:xfrm>
            <a:off x="4284663" y="3573463"/>
            <a:ext cx="1304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Státní vlajka (1)</a:t>
            </a:r>
          </a:p>
        </p:txBody>
      </p:sp>
      <p:sp>
        <p:nvSpPr>
          <p:cNvPr id="15366" name="TextovéPole 7"/>
          <p:cNvSpPr txBox="1">
            <a:spLocks noChangeArrowheads="1"/>
          </p:cNvSpPr>
          <p:nvPr/>
        </p:nvSpPr>
        <p:spPr bwMode="auto">
          <a:xfrm>
            <a:off x="6875463" y="3573463"/>
            <a:ext cx="1222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Státní znak (2)</a:t>
            </a:r>
          </a:p>
        </p:txBody>
      </p:sp>
      <p:sp>
        <p:nvSpPr>
          <p:cNvPr id="15367" name="TextovéPole 8"/>
          <p:cNvSpPr txBox="1">
            <a:spLocks noChangeArrowheads="1"/>
          </p:cNvSpPr>
          <p:nvPr/>
        </p:nvSpPr>
        <p:spPr bwMode="auto">
          <a:xfrm>
            <a:off x="2700338" y="5445125"/>
            <a:ext cx="31781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Současný prezident Frederico Franco (3)</a:t>
            </a:r>
          </a:p>
          <a:p>
            <a:r>
              <a:rPr lang="cs-CZ" sz="1400">
                <a:latin typeface="Times New Roman" pitchFamily="18" charset="0"/>
              </a:rPr>
              <a:t>Jeho nástupcem se brzy stane již zvolený </a:t>
            </a:r>
          </a:p>
          <a:p>
            <a:r>
              <a:rPr lang="cs-CZ" sz="1400">
                <a:latin typeface="Times New Roman" pitchFamily="18" charset="0"/>
              </a:rPr>
              <a:t>Horacio Cartes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762000" y="6172200"/>
            <a:ext cx="930275" cy="2809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638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765175"/>
            <a:ext cx="3886200" cy="3886200"/>
          </a:xfrm>
        </p:spPr>
      </p:pic>
      <p:pic>
        <p:nvPicPr>
          <p:cNvPr id="1638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3050" y="765175"/>
            <a:ext cx="2922588" cy="321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924300" y="4294188"/>
            <a:ext cx="4108450" cy="17541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Určete se kterými státy Paraguay sousedí 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Argentina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Kolumbie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Bolívie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Ekvádor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Brazílie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16389" name="TextovéPole 2"/>
          <p:cNvSpPr txBox="1">
            <a:spLocks noChangeArrowheads="1"/>
          </p:cNvSpPr>
          <p:nvPr/>
        </p:nvSpPr>
        <p:spPr bwMode="auto">
          <a:xfrm>
            <a:off x="900113" y="4289425"/>
            <a:ext cx="3921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(4)</a:t>
            </a:r>
          </a:p>
        </p:txBody>
      </p:sp>
      <p:sp>
        <p:nvSpPr>
          <p:cNvPr id="16390" name="TextovéPole 5"/>
          <p:cNvSpPr txBox="1">
            <a:spLocks noChangeArrowheads="1"/>
          </p:cNvSpPr>
          <p:nvPr/>
        </p:nvSpPr>
        <p:spPr bwMode="auto">
          <a:xfrm>
            <a:off x="7881938" y="3983038"/>
            <a:ext cx="393700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</a:rPr>
              <a:t>(5)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 flipV="1">
            <a:off x="762000" y="6172200"/>
            <a:ext cx="6781800" cy="100171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333375"/>
            <a:ext cx="3960813" cy="5688013"/>
          </a:xfrm>
        </p:spPr>
        <p:txBody>
          <a:bodyPr/>
          <a:lstStyle/>
          <a:p>
            <a:r>
              <a:rPr lang="cs-CZ" sz="1600" smtClean="0"/>
              <a:t>Vyberte hodnoty, které náleží Paraguay:</a:t>
            </a:r>
          </a:p>
          <a:p>
            <a:endParaRPr lang="cs-CZ" sz="1600" smtClean="0"/>
          </a:p>
          <a:p>
            <a:r>
              <a:rPr lang="cs-CZ" sz="1600" smtClean="0"/>
              <a:t>Rozloha:</a:t>
            </a:r>
          </a:p>
          <a:p>
            <a:pPr lvl="1"/>
            <a:r>
              <a:rPr lang="cs-CZ" sz="1400" smtClean="0"/>
              <a:t>a) 406,752 km</a:t>
            </a:r>
            <a:r>
              <a:rPr lang="cs-CZ" sz="1400" baseline="30000" smtClean="0"/>
              <a:t>2</a:t>
            </a:r>
          </a:p>
          <a:p>
            <a:pPr lvl="1"/>
            <a:r>
              <a:rPr lang="cs-CZ" sz="1400" smtClean="0"/>
              <a:t>b) 8,515,767 km</a:t>
            </a:r>
            <a:r>
              <a:rPr lang="cs-CZ" sz="1400" baseline="30000" smtClean="0"/>
              <a:t>2</a:t>
            </a:r>
          </a:p>
          <a:p>
            <a:pPr lvl="1"/>
            <a:r>
              <a:rPr lang="cs-CZ" sz="1400" smtClean="0"/>
              <a:t>c) 1 098 581 km²</a:t>
            </a:r>
          </a:p>
          <a:p>
            <a:endParaRPr lang="cs-CZ" sz="1600" smtClean="0"/>
          </a:p>
          <a:p>
            <a:r>
              <a:rPr lang="cs-CZ" sz="1600" smtClean="0"/>
              <a:t>Počet obyvatel:</a:t>
            </a:r>
          </a:p>
          <a:p>
            <a:pPr lvl="1"/>
            <a:r>
              <a:rPr lang="cs-CZ" sz="1400" smtClean="0"/>
              <a:t>a) 8 857 870</a:t>
            </a:r>
          </a:p>
          <a:p>
            <a:pPr lvl="1"/>
            <a:r>
              <a:rPr lang="cs-CZ" sz="1400" smtClean="0"/>
              <a:t>b) 6 347 884</a:t>
            </a:r>
          </a:p>
          <a:p>
            <a:pPr lvl="1"/>
            <a:r>
              <a:rPr lang="cs-CZ" sz="1400" smtClean="0"/>
              <a:t>c) 191 908 598 </a:t>
            </a:r>
          </a:p>
          <a:p>
            <a:endParaRPr lang="cs-CZ" sz="1600" smtClean="0"/>
          </a:p>
          <a:p>
            <a:r>
              <a:rPr lang="cs-CZ" sz="1600" smtClean="0"/>
              <a:t>Hustota zalidnění:</a:t>
            </a:r>
          </a:p>
          <a:p>
            <a:pPr lvl="1"/>
            <a:r>
              <a:rPr lang="cs-CZ" sz="1400" smtClean="0"/>
              <a:t>a) 13 obyvatel /km2</a:t>
            </a:r>
          </a:p>
          <a:p>
            <a:pPr lvl="1"/>
            <a:r>
              <a:rPr lang="cs-CZ" sz="1400" smtClean="0"/>
              <a:t>b) 22,5 ob. / km²</a:t>
            </a:r>
          </a:p>
          <a:p>
            <a:pPr lvl="1"/>
            <a:r>
              <a:rPr lang="cs-CZ" sz="1400" smtClean="0"/>
              <a:t>c) 7 ob. / km² 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851275" y="1557338"/>
            <a:ext cx="367347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600">
                <a:latin typeface="Times New Roman" pitchFamily="18" charset="0"/>
              </a:rPr>
              <a:t>Měna: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a) peso (ARS)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b) real (BRL)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c) guarani (PYG)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 sz="1600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 sz="1600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600">
                <a:latin typeface="Times New Roman" pitchFamily="18" charset="0"/>
              </a:rPr>
              <a:t>Hlavní město: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a) Sucre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b) Asunción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c) Buenos Aires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endParaRPr lang="cs-CZ" sz="1600">
              <a:latin typeface="Times New Roman" pitchFamily="18" charset="0"/>
            </a:endParaRP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endParaRPr lang="cs-CZ" sz="1600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600">
                <a:latin typeface="Times New Roman" pitchFamily="18" charset="0"/>
              </a:rPr>
              <a:t>Jazyk: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a) portugalština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b) angličtina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r>
              <a:rPr lang="cs-CZ" sz="1400">
                <a:latin typeface="Times New Roman" pitchFamily="18" charset="0"/>
              </a:rPr>
              <a:t>c) španělština, guaraní</a:t>
            </a:r>
          </a:p>
          <a:p>
            <a:pPr marL="742950" lvl="1" indent="-285750">
              <a:buClr>
                <a:schemeClr val="accent1"/>
              </a:buClr>
              <a:buFont typeface="Arial" charset="0"/>
              <a:buChar char="•"/>
            </a:pPr>
            <a:endParaRPr lang="cs-CZ" sz="16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3816350" cy="592138"/>
          </a:xfrm>
        </p:spPr>
        <p:txBody>
          <a:bodyPr/>
          <a:lstStyle/>
          <a:p>
            <a:r>
              <a:rPr lang="cs-CZ" sz="2800" smtClean="0"/>
              <a:t>Administrativní členění: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611188" y="-674688"/>
            <a:ext cx="7543800" cy="3886201"/>
          </a:xfrm>
        </p:spPr>
        <p:txBody>
          <a:bodyPr/>
          <a:lstStyle/>
          <a:p>
            <a:r>
              <a:rPr lang="es-ES" smtClean="0"/>
              <a:t>17 oblastí a hlavní město</a:t>
            </a:r>
            <a:endParaRPr lang="cs-CZ" smtClean="0"/>
          </a:p>
          <a:p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2988" y="1484313"/>
          <a:ext cx="3384550" cy="3935412"/>
        </p:xfrm>
        <a:graphic>
          <a:graphicData uri="http://schemas.openxmlformats.org/drawingml/2006/table">
            <a:tbl>
              <a:tblPr/>
              <a:tblGrid>
                <a:gridCol w="564063"/>
                <a:gridCol w="564063"/>
                <a:gridCol w="564063"/>
                <a:gridCol w="564063"/>
                <a:gridCol w="564063"/>
                <a:gridCol w="564063"/>
              </a:tblGrid>
              <a:tr h="246460">
                <a:tc>
                  <a:txBody>
                    <a:bodyPr/>
                    <a:lstStyle/>
                    <a:p>
                      <a:pPr algn="ctr"/>
                      <a:r>
                        <a:rPr lang="cs-CZ" sz="700" u="none" strike="noStrike" dirty="0">
                          <a:solidFill>
                            <a:srgbClr val="0B0080"/>
                          </a:solidFill>
                          <a:effectLst/>
                          <a:hlinkClick r:id="rId2" tooltip="ISO 3166-2:PY"/>
                        </a:rPr>
                        <a:t>ISO 3166-2:PY</a:t>
                      </a:r>
                      <a:endParaRPr lang="cs-CZ" sz="700" dirty="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00">
                          <a:effectLst/>
                        </a:rPr>
                        <a:t>Departament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00" b="1" dirty="0" err="1">
                          <a:effectLst/>
                        </a:rPr>
                        <a:t>Capital</a:t>
                      </a:r>
                      <a:endParaRPr lang="cs-CZ" sz="700" dirty="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00" b="1">
                          <a:effectLst/>
                        </a:rPr>
                        <a:t>Population (2002 census)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00" b="1">
                          <a:effectLst/>
                        </a:rPr>
                        <a:t>Area (km²)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00" b="1">
                          <a:effectLst/>
                        </a:rPr>
                        <a:t>Districts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ASU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Distrito Capital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" tooltip="Asunción"/>
                        </a:rPr>
                        <a:t>Asunción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512,112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117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4" tooltip="Concepción Department (Paraguay)"/>
                        </a:rPr>
                        <a:t>Concepción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5" tooltip="Concepción, Paraguay"/>
                        </a:rPr>
                        <a:t>Concepción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179,450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18,051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6" tooltip="San Pedro Department, Paraguay"/>
                        </a:rPr>
                        <a:t>San Pedro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7" tooltip="San Pedro, Paraguay"/>
                        </a:rPr>
                        <a:t>San Pedro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318,698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20,002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8" tooltip="Cordillera Department"/>
                        </a:rPr>
                        <a:t>Cordillera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9" tooltip="Caacupé"/>
                        </a:rPr>
                        <a:t>Caacupé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233,854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4,948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4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0" tooltip="Guairá Department"/>
                        </a:rPr>
                        <a:t>Guairá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1" tooltip="Villarrica, Paraguay"/>
                        </a:rPr>
                        <a:t>Villarrica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178,650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3,846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5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2" tooltip="Caaguazú Department"/>
                        </a:rPr>
                        <a:t>Caaguazú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3" tooltip="Coronel Oviedo"/>
                        </a:rPr>
                        <a:t>Coronel Oviedo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435,357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11,474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21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4" tooltip="Caazapá Department"/>
                        </a:rPr>
                        <a:t>Caazapá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5" tooltip="Caazapá"/>
                        </a:rPr>
                        <a:t>Caazapá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139,517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9,496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6" tooltip="Itapúa"/>
                        </a:rPr>
                        <a:t>Itapúa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7" tooltip="Encarnación, Paraguay"/>
                        </a:rPr>
                        <a:t>Encarnación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453,692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16,525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30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8" tooltip="Misiones Department"/>
                        </a:rPr>
                        <a:t>Misiones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19" tooltip="San Juan Bautista, Paraguay"/>
                        </a:rPr>
                        <a:t>San Juan Bautista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101,783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9,556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9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0" tooltip="Paraguarí Department"/>
                        </a:rPr>
                        <a:t>Paraguarí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1" tooltip="Paraguarí"/>
                        </a:rPr>
                        <a:t>Paraguarí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221,932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8,705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dirty="0">
                          <a:effectLst/>
                        </a:rPr>
                        <a:t>17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10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2" tooltip="Alto Paraná Department"/>
                        </a:rPr>
                        <a:t>Alto Paraná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3" tooltip="Ciudad del Este"/>
                        </a:rPr>
                        <a:t>Ciudad del Este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558,672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14,895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dirty="0">
                          <a:effectLst/>
                        </a:rPr>
                        <a:t>21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11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4" tooltip="Central Department"/>
                        </a:rPr>
                        <a:t>Central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5" tooltip="Areguá"/>
                        </a:rPr>
                        <a:t>Areguá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1,362,893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2,465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dirty="0">
                          <a:effectLst/>
                        </a:rPr>
                        <a:t>19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6" tooltip="Ñeembucú"/>
                        </a:rPr>
                        <a:t>Ñeembucú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7" tooltip="Pilar, Paraguay"/>
                        </a:rPr>
                        <a:t>Pilar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76,348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12,147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246460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 dirty="0" err="1">
                          <a:solidFill>
                            <a:srgbClr val="0B0080"/>
                          </a:solidFill>
                          <a:effectLst/>
                          <a:hlinkClick r:id="rId28" tooltip="Amambay"/>
                        </a:rPr>
                        <a:t>Amambay</a:t>
                      </a:r>
                      <a:endParaRPr lang="cs-CZ" sz="700" dirty="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29" tooltip="Pedro Juan Caballero, Paraguay"/>
                        </a:rPr>
                        <a:t>Pedro Juan Caballero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114,917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12,933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4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14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0" tooltip="Canindeyú"/>
                        </a:rPr>
                        <a:t>Canindeyú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1" tooltip="Salto del Guairá"/>
                        </a:rPr>
                        <a:t>Salto del Guairá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140.137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14.667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12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15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2" tooltip="Presidente Hayes"/>
                        </a:rPr>
                        <a:t>Presidente Hayes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3" tooltip="Villa Hayes"/>
                        </a:rPr>
                        <a:t>Villa Hayes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82,493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72,907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8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72091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4" tooltip="Alto Paraguay"/>
                        </a:rPr>
                        <a:t>Alto Paraguay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5" tooltip="Fuerte Olimpo"/>
                        </a:rPr>
                        <a:t>Fuerte Olimpo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11,587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82,349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4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17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6" tooltip="Boquerón Department"/>
                        </a:rPr>
                        <a:t>Boquerón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u="none" strike="noStrike">
                          <a:solidFill>
                            <a:srgbClr val="0B0080"/>
                          </a:solidFill>
                          <a:effectLst/>
                          <a:hlinkClick r:id="rId37" tooltip="Filadelfia, Paraguay"/>
                        </a:rPr>
                        <a:t>Filadelfia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41,106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91,669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>
                          <a:effectLst/>
                        </a:rPr>
                        <a:t>3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1176">
                <a:tc>
                  <a:txBody>
                    <a:bodyPr/>
                    <a:lstStyle/>
                    <a:p>
                      <a:pPr algn="r"/>
                      <a:r>
                        <a:rPr lang="cs-CZ" sz="700">
                          <a:effectLst/>
                        </a:rPr>
                        <a:t>-</a:t>
                      </a: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b="1">
                          <a:effectLst/>
                        </a:rPr>
                        <a:t>Paraguay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700" b="1" u="none" strike="noStrike">
                          <a:solidFill>
                            <a:srgbClr val="0B0080"/>
                          </a:solidFill>
                          <a:effectLst/>
                          <a:hlinkClick r:id="rId3" tooltip="Asunción"/>
                        </a:rPr>
                        <a:t>Asunción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b="1">
                          <a:effectLst/>
                        </a:rPr>
                        <a:t>5,163,198</a:t>
                      </a:r>
                      <a:endParaRPr lang="cs-CZ" sz="70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b="1" dirty="0">
                          <a:effectLst/>
                        </a:rPr>
                        <a:t>406,752</a:t>
                      </a:r>
                      <a:endParaRPr lang="cs-CZ" sz="700" dirty="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700" b="1" dirty="0">
                          <a:effectLst/>
                        </a:rPr>
                        <a:t>245</a:t>
                      </a:r>
                      <a:endParaRPr lang="cs-CZ" sz="700" dirty="0">
                        <a:effectLst/>
                      </a:endParaRPr>
                    </a:p>
                  </a:txBody>
                  <a:tcPr marL="33502" marR="33502" marT="16751" marB="16751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sp>
        <p:nvSpPr>
          <p:cNvPr id="18585" name="Rectangle 2"/>
          <p:cNvSpPr>
            <a:spLocks noChangeArrowheads="1"/>
          </p:cNvSpPr>
          <p:nvPr/>
        </p:nvSpPr>
        <p:spPr bwMode="auto">
          <a:xfrm>
            <a:off x="3151188" y="533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18586" name="TextovéPole 5"/>
          <p:cNvSpPr txBox="1">
            <a:spLocks noChangeArrowheads="1"/>
          </p:cNvSpPr>
          <p:nvPr/>
        </p:nvSpPr>
        <p:spPr bwMode="auto">
          <a:xfrm>
            <a:off x="3995738" y="5430838"/>
            <a:ext cx="454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(6)</a:t>
            </a:r>
          </a:p>
        </p:txBody>
      </p:sp>
      <p:pic>
        <p:nvPicPr>
          <p:cNvPr id="18587" name="Obrázek 6"/>
          <p:cNvPicPr>
            <a:picLocks noChangeAspect="1"/>
          </p:cNvPicPr>
          <p:nvPr/>
        </p:nvPicPr>
        <p:blipFill>
          <a:blip r:embed="rId38"/>
          <a:srcRect/>
          <a:stretch>
            <a:fillRect/>
          </a:stretch>
        </p:blipFill>
        <p:spPr bwMode="auto">
          <a:xfrm>
            <a:off x="4979988" y="1484313"/>
            <a:ext cx="3113087" cy="330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588" name="TextovéPole 7"/>
          <p:cNvSpPr txBox="1">
            <a:spLocks noChangeArrowheads="1"/>
          </p:cNvSpPr>
          <p:nvPr/>
        </p:nvSpPr>
        <p:spPr bwMode="auto">
          <a:xfrm>
            <a:off x="7589838" y="4792663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(7)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755650" y="404813"/>
            <a:ext cx="6781800" cy="520700"/>
          </a:xfrm>
        </p:spPr>
        <p:txBody>
          <a:bodyPr/>
          <a:lstStyle/>
          <a:p>
            <a:r>
              <a:rPr lang="cs-CZ" sz="2800" smtClean="0"/>
              <a:t>Přírodní poměry (povrch, vodstvo, podnebí)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981075"/>
            <a:ext cx="7543800" cy="388620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Většina </a:t>
            </a:r>
            <a:r>
              <a:rPr lang="cs-CZ" sz="1600" dirty="0"/>
              <a:t>území = nížiny podél toků Paraguay a </a:t>
            </a:r>
            <a:r>
              <a:rPr lang="cs-CZ" sz="1600" dirty="0" err="1" smtClean="0"/>
              <a:t>Paraná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Východní část = </a:t>
            </a:r>
            <a:r>
              <a:rPr lang="cs-CZ" sz="1600" dirty="0"/>
              <a:t>výběžky Brazilské </a:t>
            </a:r>
            <a:r>
              <a:rPr lang="cs-CZ" sz="1600" dirty="0" smtClean="0"/>
              <a:t>vysočiny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Vyhledejte na mapě nejvyšší vrchol  Paraguaye. Kolik </a:t>
            </a:r>
            <a:r>
              <a:rPr lang="cs-CZ" sz="1600" dirty="0" smtClean="0"/>
              <a:t>měří ?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3933825"/>
            <a:ext cx="3743325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(na mapě není uveden název – vyhledejte pomocí internetu název této hory)</a:t>
            </a:r>
          </a:p>
          <a:p>
            <a:endParaRPr lang="cs-CZ">
              <a:latin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84888" y="3500438"/>
            <a:ext cx="12223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Times New Roman" pitchFamily="18" charset="0"/>
              </a:rPr>
              <a:t>842 m n. m. </a:t>
            </a:r>
          </a:p>
          <a:p>
            <a:endParaRPr lang="cs-CZ" sz="1600">
              <a:latin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45025" y="4335463"/>
            <a:ext cx="10810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Times New Roman" pitchFamily="18" charset="0"/>
              </a:rPr>
              <a:t>Cerro Peró</a:t>
            </a:r>
          </a:p>
          <a:p>
            <a:endParaRPr lang="cs-CZ" sz="16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755650" y="188913"/>
            <a:ext cx="1649413" cy="727075"/>
          </a:xfrm>
        </p:spPr>
        <p:txBody>
          <a:bodyPr/>
          <a:lstStyle/>
          <a:p>
            <a:r>
              <a:rPr lang="cs-CZ" sz="2800" smtClean="0"/>
              <a:t>Podnebí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274763"/>
            <a:ext cx="7543800" cy="3886200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/>
              <a:t>Liší </a:t>
            </a:r>
            <a:r>
              <a:rPr lang="cs-CZ" sz="1800" dirty="0"/>
              <a:t>se dle regionů,  od subtropického až mírný podnebný pás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Víte, jak se nazývají studené bouře, které způsobují v zimě prudké ochlazení</a:t>
            </a:r>
            <a:r>
              <a:rPr lang="cs-CZ" sz="1800" dirty="0" smtClean="0"/>
              <a:t>?</a:t>
            </a:r>
            <a:endParaRPr lang="cs-CZ" sz="18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/>
              <a:t>Jaro a podzim v podstatě neexistují.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8175" y="2060575"/>
            <a:ext cx="5472113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Víte, že: Během letního období je dominantním klimatickým jevem teplý vítr Scirocco vanoucí ze severovýchodu?</a:t>
            </a:r>
          </a:p>
          <a:p>
            <a:endParaRPr lang="cs-CZ" sz="1400">
              <a:latin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22463" y="3573463"/>
            <a:ext cx="996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Times New Roman" pitchFamily="18" charset="0"/>
              </a:rPr>
              <a:t>Pamperos</a:t>
            </a:r>
          </a:p>
          <a:p>
            <a:endParaRPr lang="cs-CZ" sz="16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1577975" cy="582613"/>
          </a:xfrm>
        </p:spPr>
        <p:txBody>
          <a:bodyPr/>
          <a:lstStyle/>
          <a:p>
            <a:r>
              <a:rPr lang="cs-CZ" sz="2800" smtClean="0"/>
              <a:t>Vegetace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700213"/>
            <a:ext cx="7543800" cy="3886200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Řeka </a:t>
            </a:r>
            <a:r>
              <a:rPr lang="cs-CZ" dirty="0"/>
              <a:t>Paraguay dělí území na dvě části: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Sever - </a:t>
            </a:r>
            <a:r>
              <a:rPr lang="cs-CZ" dirty="0"/>
              <a:t>oblast </a:t>
            </a:r>
            <a:r>
              <a:rPr lang="cs-CZ" dirty="0" smtClean="0"/>
              <a:t>savan.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Východ – </a:t>
            </a:r>
            <a:r>
              <a:rPr lang="cs-CZ" dirty="0"/>
              <a:t>vlhké </a:t>
            </a:r>
            <a:r>
              <a:rPr lang="cs-CZ" dirty="0" smtClean="0"/>
              <a:t>subtropické </a:t>
            </a:r>
            <a:r>
              <a:rPr lang="cs-CZ" dirty="0"/>
              <a:t>lesy s pestrou </a:t>
            </a:r>
            <a:r>
              <a:rPr lang="cs-CZ" dirty="0" smtClean="0"/>
              <a:t>faunou.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2276475"/>
            <a:ext cx="3671887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308850" y="4724400"/>
            <a:ext cx="454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2370138" cy="582613"/>
          </a:xfrm>
        </p:spPr>
        <p:txBody>
          <a:bodyPr/>
          <a:lstStyle/>
          <a:p>
            <a:r>
              <a:rPr lang="cs-CZ" sz="2800" smtClean="0"/>
              <a:t>Hospodářství: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908050"/>
            <a:ext cx="7543800" cy="5184775"/>
          </a:xfrm>
        </p:spPr>
        <p:txBody>
          <a:bodyPr/>
          <a:lstStyle/>
          <a:p>
            <a:r>
              <a:rPr lang="cs-CZ" sz="2000" smtClean="0"/>
              <a:t>Podle údajů OSN (Human Development Index) = druhým nejchudším státem v Jižní Americe (po Surinamu).</a:t>
            </a:r>
          </a:p>
          <a:p>
            <a:endParaRPr lang="cs-CZ" sz="2000" smtClean="0"/>
          </a:p>
          <a:p>
            <a:r>
              <a:rPr lang="cs-CZ" sz="2000" smtClean="0"/>
              <a:t>Za největší slabinu Paraguaye je v dlouhodobém měřítku považován fakt, že země nemá přístup k moři a její možnosti vyvážet jsou tak značně omezeny.</a:t>
            </a:r>
          </a:p>
          <a:p>
            <a:endParaRPr lang="cs-CZ" sz="2000" smtClean="0"/>
          </a:p>
          <a:p>
            <a:r>
              <a:rPr lang="cs-CZ" sz="2000" smtClean="0"/>
              <a:t>Největší ekonomickou aktivitou Paraguaye je zemědělství, agrobusiness a chov dobytka.</a:t>
            </a:r>
          </a:p>
          <a:p>
            <a:endParaRPr lang="cs-CZ" sz="2000" smtClean="0"/>
          </a:p>
          <a:p>
            <a:r>
              <a:rPr lang="cs-CZ" sz="2000" smtClean="0"/>
              <a:t>Podle Světové banky žije 14 % populace pod hranicí chudoby ( = 2 americké dolary na den).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2232025" cy="592138"/>
          </a:xfrm>
        </p:spPr>
        <p:txBody>
          <a:bodyPr/>
          <a:lstStyle/>
          <a:p>
            <a:r>
              <a:rPr lang="cs-CZ" sz="2800" smtClean="0"/>
              <a:t>Zemědělství: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412875"/>
            <a:ext cx="7543800" cy="3886200"/>
          </a:xfrm>
        </p:spPr>
        <p:txBody>
          <a:bodyPr rtlCol="0"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Nejdůležitějším odvětvím je </a:t>
            </a:r>
            <a:r>
              <a:rPr lang="cs-CZ" dirty="0"/>
              <a:t>hospodářství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 </a:t>
            </a:r>
            <a:r>
              <a:rPr lang="cs-CZ" dirty="0" smtClean="0"/>
              <a:t>Živočišná </a:t>
            </a:r>
            <a:r>
              <a:rPr lang="cs-CZ" dirty="0"/>
              <a:t>výroba: skot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Rostlinná </a:t>
            </a:r>
            <a:r>
              <a:rPr lang="cs-CZ" dirty="0"/>
              <a:t>výroba: kukuřice, sója, bavlna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Víte, že:  v roce 1998 El Nino způsobil jen v exportu sóji a bavlny ztrátu ve výši 50%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1504950" cy="582613"/>
          </a:xfrm>
        </p:spPr>
        <p:txBody>
          <a:bodyPr/>
          <a:lstStyle/>
          <a:p>
            <a:r>
              <a:rPr lang="cs-CZ" sz="2800" smtClean="0"/>
              <a:t>Průmysl: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125538"/>
            <a:ext cx="7543800" cy="4606925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Víte, že:  ročně je vykáceno asi 6000km2 lesa pro dřevařský průmysl?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Energetika Paraguaye je závislá výhradně na dvou obrovských vodních elektrárnách na řece </a:t>
            </a:r>
            <a:r>
              <a:rPr lang="cs-CZ" dirty="0" err="1"/>
              <a:t>Paraná</a:t>
            </a:r>
            <a:r>
              <a:rPr lang="cs-CZ" dirty="0"/>
              <a:t> (</a:t>
            </a:r>
            <a:r>
              <a:rPr lang="cs-CZ" dirty="0" err="1"/>
              <a:t>Itaipú</a:t>
            </a:r>
            <a:r>
              <a:rPr lang="cs-CZ" dirty="0"/>
              <a:t>, </a:t>
            </a:r>
            <a:r>
              <a:rPr lang="cs-CZ" dirty="0" err="1"/>
              <a:t>Yaciretá</a:t>
            </a:r>
            <a:r>
              <a:rPr lang="cs-CZ" dirty="0"/>
              <a:t>), které zajišťují 100 % elektrické energie.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Země </a:t>
            </a:r>
            <a:r>
              <a:rPr lang="cs-CZ" dirty="0"/>
              <a:t>navíc elektřinu vyváží a to hlavně do Argentiny a Brazílie.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Export: olejniny, bavlna, sója, cesmínový čaj „</a:t>
            </a:r>
            <a:r>
              <a:rPr lang="cs-CZ" dirty="0" err="1"/>
              <a:t>yerba</a:t>
            </a:r>
            <a:r>
              <a:rPr lang="cs-CZ" dirty="0"/>
              <a:t> maté“, maso, kůže a rybí výrobky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1433513" cy="574675"/>
          </a:xfrm>
        </p:spPr>
        <p:txBody>
          <a:bodyPr/>
          <a:lstStyle/>
          <a:p>
            <a:r>
              <a:rPr lang="cs-CZ" sz="2800" smtClean="0"/>
              <a:t>Doprava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125538"/>
            <a:ext cx="7543800" cy="3886200"/>
          </a:xfrm>
        </p:spPr>
        <p:txBody>
          <a:bodyPr rtlCol="0"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Odhady </a:t>
            </a:r>
            <a:r>
              <a:rPr lang="cs-CZ" dirty="0"/>
              <a:t>o délce silniční sítě se značně </a:t>
            </a:r>
            <a:r>
              <a:rPr lang="cs-CZ" dirty="0" smtClean="0"/>
              <a:t>liší.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odle </a:t>
            </a:r>
            <a:r>
              <a:rPr lang="cs-CZ" dirty="0"/>
              <a:t>agentury </a:t>
            </a:r>
            <a:r>
              <a:rPr lang="cs-CZ" dirty="0" err="1"/>
              <a:t>CzechTrade</a:t>
            </a:r>
            <a:r>
              <a:rPr lang="cs-CZ" dirty="0"/>
              <a:t> je v zemi zhruba 25 000 kilometrů silnic (z toho je však pouze 1 000 km </a:t>
            </a:r>
            <a:r>
              <a:rPr lang="cs-CZ" dirty="0" smtClean="0"/>
              <a:t>zpevněných</a:t>
            </a:r>
            <a:r>
              <a:rPr lang="cs-CZ" dirty="0"/>
              <a:t>). 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971 </a:t>
            </a:r>
            <a:r>
              <a:rPr lang="cs-CZ" dirty="0"/>
              <a:t>km železnic o různých </a:t>
            </a:r>
            <a:r>
              <a:rPr lang="cs-CZ" dirty="0" smtClean="0"/>
              <a:t>rozchodech.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Nejvýznamnější </a:t>
            </a:r>
            <a:r>
              <a:rPr lang="cs-CZ" dirty="0"/>
              <a:t>letiště je  v </a:t>
            </a:r>
            <a:r>
              <a:rPr lang="cs-CZ" dirty="0" smtClean="0"/>
              <a:t>Asunciónu.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10100" y="2543175"/>
            <a:ext cx="3241675" cy="356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854950" y="5740400"/>
            <a:ext cx="4524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2225675" cy="582613"/>
          </a:xfrm>
        </p:spPr>
        <p:txBody>
          <a:bodyPr/>
          <a:lstStyle/>
          <a:p>
            <a:r>
              <a:rPr lang="cs-CZ" sz="2800" smtClean="0"/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908050"/>
            <a:ext cx="7543800" cy="532923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90</a:t>
            </a:r>
            <a:r>
              <a:rPr lang="cs-CZ" sz="2000" dirty="0"/>
              <a:t>% obyvatelstva = potomci indiánsko-španělských míšenců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Pouze </a:t>
            </a:r>
            <a:r>
              <a:rPr lang="cs-CZ" sz="2000" dirty="0"/>
              <a:t>5% = původní obyvatelstvo,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menšiny </a:t>
            </a:r>
            <a:r>
              <a:rPr lang="cs-CZ" sz="2000" dirty="0"/>
              <a:t>německé, italské, brazilské a </a:t>
            </a:r>
            <a:r>
              <a:rPr lang="cs-CZ" sz="2000" dirty="0" smtClean="0"/>
              <a:t>argentinské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Velký </a:t>
            </a:r>
            <a:r>
              <a:rPr lang="cs-CZ" sz="2000" dirty="0"/>
              <a:t>populační přírůstek =) populace Paraguaye velmi mladá (36 % populace má méně </a:t>
            </a:r>
            <a:r>
              <a:rPr lang="cs-CZ" sz="2000" dirty="0" smtClean="0"/>
              <a:t>než 15 </a:t>
            </a:r>
            <a:r>
              <a:rPr lang="cs-CZ" sz="2000" dirty="0"/>
              <a:t>let</a:t>
            </a:r>
            <a:r>
              <a:rPr lang="cs-CZ" sz="2000" dirty="0" smtClean="0"/>
              <a:t>)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Náboženství – 98% populace katolíci.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Střední délka života v Paraguay je 75 let (2006)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1001713" cy="582613"/>
          </a:xfrm>
        </p:spPr>
        <p:txBody>
          <a:bodyPr/>
          <a:lstStyle/>
          <a:p>
            <a:r>
              <a:rPr lang="cs-CZ" sz="2800" smtClean="0"/>
              <a:t>Sídla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484313"/>
            <a:ext cx="7543800" cy="3959225"/>
          </a:xfrm>
        </p:spPr>
        <p:txBody>
          <a:bodyPr rtlCol="0"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Vyhledejte na mapě tato města: Asunción, </a:t>
            </a:r>
            <a:r>
              <a:rPr lang="cs-CZ" dirty="0" err="1"/>
              <a:t>Concepcion</a:t>
            </a:r>
            <a:r>
              <a:rPr lang="cs-CZ" dirty="0"/>
              <a:t>, Ciudad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/>
              <a:t>Este</a:t>
            </a:r>
            <a:r>
              <a:rPr lang="cs-CZ" dirty="0"/>
              <a:t>, San Lorenzo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 </a:t>
            </a:r>
            <a:r>
              <a:rPr lang="cs-CZ" dirty="0"/>
              <a:t>městech žije v současnosti zhruba 58 % populace 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Největším </a:t>
            </a:r>
            <a:r>
              <a:rPr lang="cs-CZ" dirty="0"/>
              <a:t>městem je Asunción (v aglomeraci žije až 1,9 milionu obyvatel</a:t>
            </a:r>
            <a:r>
              <a:rPr lang="cs-CZ" dirty="0" smtClean="0"/>
              <a:t>)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Asunción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620713"/>
            <a:ext cx="7543800" cy="210343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3213100"/>
            <a:ext cx="2411412" cy="285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3213100"/>
            <a:ext cx="4752975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 b="1">
                <a:latin typeface="Times New Roman" pitchFamily="18" charset="0"/>
              </a:rPr>
              <a:t>Asunción</a:t>
            </a:r>
            <a:r>
              <a:rPr lang="cs-CZ">
                <a:latin typeface="Times New Roman" pitchFamily="18" charset="0"/>
              </a:rPr>
              <a:t> je hlavní město Paraguaye. 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Má 1 639 000 obyvatel (2002). 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Je to sídlo vlády, přístav a středisko průmyslu a kultury země. 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Španělský název města </a:t>
            </a:r>
            <a:r>
              <a:rPr lang="cs-CZ" i="1">
                <a:latin typeface="Times New Roman" pitchFamily="18" charset="0"/>
              </a:rPr>
              <a:t>Asunción</a:t>
            </a:r>
            <a:r>
              <a:rPr lang="cs-CZ">
                <a:latin typeface="Times New Roman" pitchFamily="18" charset="0"/>
              </a:rPr>
              <a:t> znamená v angličtině </a:t>
            </a:r>
            <a:r>
              <a:rPr lang="cs-CZ" i="1">
                <a:latin typeface="Times New Roman" pitchFamily="18" charset="0"/>
              </a:rPr>
              <a:t>assumption</a:t>
            </a:r>
            <a:r>
              <a:rPr lang="cs-CZ">
                <a:latin typeface="Times New Roman" pitchFamily="18" charset="0"/>
              </a:rPr>
              <a:t> (čili předpoklad, nebo domněnka)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866063" y="2708275"/>
            <a:ext cx="569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(10)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207375" y="5680075"/>
            <a:ext cx="560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Ciudad del Este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11638" y="476250"/>
            <a:ext cx="4121150" cy="27400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549275"/>
            <a:ext cx="3217863" cy="213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51225" y="2689225"/>
            <a:ext cx="568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(12)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885113" y="3213100"/>
            <a:ext cx="568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(13)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14388" y="3222625"/>
            <a:ext cx="70707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 b="1">
                <a:latin typeface="Times New Roman" pitchFamily="18" charset="0"/>
              </a:rPr>
              <a:t>Ciudad del Este</a:t>
            </a:r>
            <a:r>
              <a:rPr lang="cs-CZ">
                <a:latin typeface="Times New Roman" pitchFamily="18" charset="0"/>
              </a:rPr>
              <a:t> je hlavním městem departementu Alto</a:t>
            </a:r>
            <a:r>
              <a:rPr lang="cs-CZ">
                <a:latin typeface="Times New Roman" pitchFamily="18" charset="0"/>
                <a:hlinkClick r:id="rId4" tooltip="Alto Paraná (paraguayský departement) (stránka neexistuje)"/>
              </a:rPr>
              <a:t> </a:t>
            </a:r>
            <a:r>
              <a:rPr lang="cs-CZ">
                <a:latin typeface="Times New Roman" pitchFamily="18" charset="0"/>
              </a:rPr>
              <a:t>Paraná v Paraguayi. 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Nachází se na řece Paraná. Je druhým největším paraguayským městem. V roce 2008 zde žilo 320 782 obyvatel.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Město bylo založeno v roce 1957 kdy neslo název </a:t>
            </a:r>
            <a:r>
              <a:rPr lang="cs-CZ" b="1" i="1">
                <a:latin typeface="Times New Roman" pitchFamily="18" charset="0"/>
              </a:rPr>
              <a:t>Puerto Flor de Lis</a:t>
            </a:r>
            <a:r>
              <a:rPr lang="cs-CZ">
                <a:latin typeface="Times New Roman" pitchFamily="18" charset="0"/>
              </a:rPr>
              <a:t>, a poté bylo až do roku 1989 nazýváno </a:t>
            </a:r>
            <a:r>
              <a:rPr lang="cs-CZ" b="1" i="1">
                <a:latin typeface="Times New Roman" pitchFamily="18" charset="0"/>
              </a:rPr>
              <a:t>Puerto Presidente Stroessner</a:t>
            </a:r>
            <a:r>
              <a:rPr lang="cs-CZ">
                <a:latin typeface="Times New Roman" pitchFamily="18" charset="0"/>
              </a:rPr>
              <a:t>, po paraguayském diktátorovi Alfredu Stroessnerovi.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Concepción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24525" y="1700213"/>
            <a:ext cx="2286000" cy="3048000"/>
          </a:xfrm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5288" y="2133600"/>
            <a:ext cx="5329237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en-US" b="1">
                <a:latin typeface="Times New Roman" pitchFamily="18" charset="0"/>
              </a:rPr>
              <a:t>Concepción</a:t>
            </a:r>
            <a:r>
              <a:rPr lang="en-US">
                <a:latin typeface="Times New Roman" pitchFamily="18" charset="0"/>
              </a:rPr>
              <a:t> </a:t>
            </a:r>
            <a:r>
              <a:rPr lang="cs-CZ">
                <a:latin typeface="Times New Roman" pitchFamily="18" charset="0"/>
              </a:rPr>
              <a:t>se nachází v severní Paraguayi a je to hlavní město departementu Concepción.</a:t>
            </a:r>
            <a:r>
              <a:rPr lang="en-US">
                <a:latin typeface="Times New Roman" pitchFamily="18" charset="0"/>
              </a:rPr>
              <a:t> </a:t>
            </a:r>
            <a:endParaRPr lang="cs-CZ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Leží na řece Paraguay.</a:t>
            </a: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endParaRPr lang="cs-CZ">
              <a:latin typeface="Times New Roman" pitchFamily="18" charset="0"/>
            </a:endParaRPr>
          </a:p>
          <a:p>
            <a:pPr marL="285750" indent="-285750">
              <a:buClr>
                <a:schemeClr val="accent1"/>
              </a:buClr>
              <a:buFont typeface="Arial" charset="0"/>
              <a:buChar char="•"/>
            </a:pPr>
            <a:r>
              <a:rPr lang="cs-CZ">
                <a:latin typeface="Times New Roman" pitchFamily="18" charset="0"/>
              </a:rPr>
              <a:t>Město je sídlem římskokatolické diecéze Concepción en Paraguay.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524750" y="4718050"/>
            <a:ext cx="1079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(14)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2873375" cy="582613"/>
          </a:xfrm>
        </p:spPr>
        <p:txBody>
          <a:bodyPr/>
          <a:lstStyle/>
          <a:p>
            <a:r>
              <a:rPr lang="cs-CZ" sz="2800" smtClean="0"/>
              <a:t>Památky UNESCO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08050"/>
            <a:ext cx="7543800" cy="4392613"/>
          </a:xfrm>
        </p:spPr>
        <p:txBody>
          <a:bodyPr rtlCol="0"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Jezuitské redukce</a:t>
            </a:r>
            <a:r>
              <a:rPr lang="cs-CZ" dirty="0"/>
              <a:t> byly </a:t>
            </a:r>
            <a:r>
              <a:rPr lang="cs-CZ" dirty="0" smtClean="0"/>
              <a:t>indiánské obce</a:t>
            </a:r>
            <a:r>
              <a:rPr lang="cs-CZ" dirty="0"/>
              <a:t> v </a:t>
            </a:r>
            <a:r>
              <a:rPr lang="cs-CZ" dirty="0" smtClean="0"/>
              <a:t>Jižní Americe, </a:t>
            </a:r>
            <a:r>
              <a:rPr lang="cs-CZ" dirty="0"/>
              <a:t>zřízené jezuity během 17. a 18. století.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Kvůli </a:t>
            </a:r>
            <a:r>
              <a:rPr lang="cs-CZ" dirty="0"/>
              <a:t>jejich značné autonomii a specifickému společenskému uspořádání bývají někdy označovány za </a:t>
            </a:r>
            <a:r>
              <a:rPr lang="cs-CZ" b="1" dirty="0"/>
              <a:t>jezuitský stát</a:t>
            </a:r>
            <a:r>
              <a:rPr lang="cs-CZ" dirty="0"/>
              <a:t> či </a:t>
            </a:r>
            <a:r>
              <a:rPr lang="cs-CZ" b="1" dirty="0"/>
              <a:t>jezuitskou </a:t>
            </a:r>
            <a:r>
              <a:rPr lang="cs-CZ" b="1" dirty="0" smtClean="0"/>
              <a:t>republiku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Redukce </a:t>
            </a:r>
            <a:r>
              <a:rPr lang="cs-CZ" dirty="0"/>
              <a:t>začaly vznikat na počátku 17. </a:t>
            </a:r>
            <a:r>
              <a:rPr lang="cs-CZ" dirty="0" smtClean="0"/>
              <a:t>století</a:t>
            </a:r>
            <a:r>
              <a:rPr lang="cs-CZ" dirty="0"/>
              <a:t> a zanikly na konci </a:t>
            </a:r>
            <a:r>
              <a:rPr lang="cs-CZ" dirty="0" smtClean="0"/>
              <a:t>18. </a:t>
            </a:r>
            <a:r>
              <a:rPr lang="cs-CZ" dirty="0"/>
              <a:t>století po rozpuštění jezuitského </a:t>
            </a:r>
            <a:r>
              <a:rPr lang="cs-CZ" dirty="0" smtClean="0"/>
              <a:t>řádu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 </a:t>
            </a:r>
            <a:r>
              <a:rPr lang="cs-CZ" dirty="0"/>
              <a:t>svých nejlepších dobách představovaly na Jižní Ameriku hospodářsky vysoce efektivní společnost, v níž indiáni žili civilizovaným životem a jako rovni bílým.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La </a:t>
            </a:r>
            <a:r>
              <a:rPr lang="cs-CZ" b="1" dirty="0" err="1"/>
              <a:t>Santísima</a:t>
            </a:r>
            <a:r>
              <a:rPr lang="cs-CZ" b="1" dirty="0"/>
              <a:t> Trinidad </a:t>
            </a:r>
            <a:r>
              <a:rPr lang="cs-CZ" b="1" dirty="0" err="1"/>
              <a:t>del</a:t>
            </a:r>
            <a:r>
              <a:rPr lang="cs-CZ" b="1" dirty="0"/>
              <a:t> </a:t>
            </a:r>
            <a:r>
              <a:rPr lang="cs-CZ" b="1" dirty="0" err="1"/>
              <a:t>Paraná</a:t>
            </a:r>
            <a:r>
              <a:rPr lang="cs-CZ" dirty="0"/>
              <a:t> a </a:t>
            </a:r>
            <a:r>
              <a:rPr lang="cs-CZ" b="1" dirty="0" err="1"/>
              <a:t>Jesús</a:t>
            </a:r>
            <a:r>
              <a:rPr lang="cs-CZ" b="1" dirty="0"/>
              <a:t> de </a:t>
            </a:r>
            <a:r>
              <a:rPr lang="cs-CZ" b="1" dirty="0" err="1"/>
              <a:t>Tavarangué</a:t>
            </a:r>
            <a:r>
              <a:rPr lang="cs-CZ" dirty="0"/>
              <a:t> je dvojice jezuitských redukcí na území </a:t>
            </a:r>
            <a:r>
              <a:rPr lang="cs-CZ" dirty="0" smtClean="0"/>
              <a:t>dnešní</a:t>
            </a:r>
            <a:r>
              <a:rPr lang="cs-CZ" dirty="0"/>
              <a:t> </a:t>
            </a:r>
            <a:r>
              <a:rPr lang="cs-CZ" dirty="0" smtClean="0"/>
              <a:t>Paraguaye.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908050"/>
            <a:ext cx="4676775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3284538"/>
            <a:ext cx="4498975" cy="337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054975" y="3770313"/>
            <a:ext cx="5699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(15)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67288" y="6291263"/>
            <a:ext cx="5699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1289050" cy="582613"/>
          </a:xfrm>
        </p:spPr>
        <p:txBody>
          <a:bodyPr/>
          <a:lstStyle/>
          <a:p>
            <a:r>
              <a:rPr lang="cs-CZ" sz="2800" smtClean="0"/>
              <a:t>Dějiny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650" y="1268413"/>
            <a:ext cx="7543800" cy="3886200"/>
          </a:xfrm>
        </p:spPr>
        <p:txBody>
          <a:bodyPr rtlCol="0"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území </a:t>
            </a:r>
            <a:r>
              <a:rPr lang="cs-CZ" dirty="0"/>
              <a:t>zalidněno asi již od  8000let př. n. l.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Počátkem 16. století začíná kolonizace</a:t>
            </a:r>
            <a:r>
              <a:rPr lang="cs-CZ" dirty="0"/>
              <a:t>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 </a:t>
            </a:r>
            <a:r>
              <a:rPr lang="cs-CZ" dirty="0"/>
              <a:t>poloviny 19. stol. do poloviny 20. stol. -) války (1865- 1870 s Brazílií, 1932-1935 s Bolívií</a:t>
            </a:r>
            <a:r>
              <a:rPr lang="cs-CZ" dirty="0" smtClean="0"/>
              <a:t>) =) </a:t>
            </a:r>
            <a:r>
              <a:rPr lang="cs-CZ" dirty="0"/>
              <a:t>následky </a:t>
            </a:r>
            <a:r>
              <a:rPr lang="cs-CZ" dirty="0" smtClean="0"/>
              <a:t>války.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Svržení </a:t>
            </a:r>
            <a:r>
              <a:rPr lang="cs-CZ" dirty="0"/>
              <a:t>vojenské vlády (vedené generálem </a:t>
            </a:r>
            <a:r>
              <a:rPr lang="cs-CZ" dirty="0" err="1" smtClean="0"/>
              <a:t>Stroessnerem</a:t>
            </a:r>
            <a:r>
              <a:rPr lang="cs-CZ" dirty="0" smtClean="0"/>
              <a:t> =) </a:t>
            </a:r>
            <a:r>
              <a:rPr lang="cs-CZ" dirty="0"/>
              <a:t>1989 volby, které zahájily </a:t>
            </a:r>
            <a:r>
              <a:rPr lang="cs-CZ" dirty="0" smtClean="0"/>
              <a:t>demokratizaci.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557338"/>
            <a:ext cx="2325688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984750" y="5084763"/>
            <a:ext cx="2363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Alfredo Stroessner (17)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755650" y="1412875"/>
            <a:ext cx="7543800" cy="3886200"/>
          </a:xfrm>
        </p:spPr>
        <p:txBody>
          <a:bodyPr/>
          <a:lstStyle/>
          <a:p>
            <a:r>
              <a:rPr lang="cs-CZ" sz="3200" smtClean="0"/>
              <a:t>A na závěr pár slovíček ze španělštiny:</a:t>
            </a:r>
          </a:p>
          <a:p>
            <a:endParaRPr lang="cs-CZ" smtClean="0"/>
          </a:p>
          <a:p>
            <a:r>
              <a:rPr lang="cs-CZ" smtClean="0"/>
              <a:t>Ahoj				¡Hola</a:t>
            </a:r>
          </a:p>
          <a:p>
            <a:r>
              <a:rPr lang="cs-CZ" smtClean="0"/>
              <a:t>Jak se máš ?			¿Cómo estás?</a:t>
            </a:r>
          </a:p>
          <a:p>
            <a:r>
              <a:rPr lang="cs-CZ" smtClean="0"/>
              <a:t>Dobrý den			Buenos días</a:t>
            </a:r>
          </a:p>
          <a:p>
            <a:r>
              <a:rPr lang="cs-CZ" smtClean="0"/>
              <a:t>Dobrou noc			Buenas noches</a:t>
            </a:r>
          </a:p>
          <a:p>
            <a:r>
              <a:rPr lang="cs-CZ" smtClean="0"/>
              <a:t>Já neumím španělsky 	Yo no hablo español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Osobnosti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/>
              <a:t>José Ricardo Mazó </a:t>
            </a:r>
            <a:r>
              <a:rPr lang="cs-CZ" sz="1600" smtClean="0"/>
              <a:t>(1927-1987) – Paraguajský básník, narozený v Pilaru</a:t>
            </a:r>
          </a:p>
          <a:p>
            <a:endParaRPr lang="cs-CZ" sz="1600" smtClean="0"/>
          </a:p>
          <a:p>
            <a:endParaRPr lang="cs-CZ" sz="1600" smtClean="0"/>
          </a:p>
          <a:p>
            <a:r>
              <a:rPr lang="cs-CZ" sz="2000" b="1" smtClean="0"/>
              <a:t>Roque Vallejos </a:t>
            </a:r>
            <a:r>
              <a:rPr lang="cs-CZ" sz="1600" smtClean="0"/>
              <a:t>(1943-2006) – básník, esejista, psychiatr</a:t>
            </a:r>
          </a:p>
          <a:p>
            <a:endParaRPr lang="cs-CZ" sz="1600" smtClean="0"/>
          </a:p>
          <a:p>
            <a:endParaRPr lang="cs-CZ" sz="1600" smtClean="0"/>
          </a:p>
          <a:p>
            <a:r>
              <a:rPr lang="cs-CZ" sz="2000" b="1" smtClean="0"/>
              <a:t>Agustín Barrios </a:t>
            </a:r>
            <a:r>
              <a:rPr lang="cs-CZ" sz="1600" smtClean="0"/>
              <a:t>(1885-1944) – Paraguajský kytarista a skladatel. </a:t>
            </a:r>
            <a:endParaRPr lang="cs-CZ" sz="2000" b="1" smtClean="0"/>
          </a:p>
          <a:p>
            <a:endParaRPr lang="cs-CZ" sz="160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3644900"/>
            <a:ext cx="1666875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227763" y="5797550"/>
            <a:ext cx="569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(18)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xfrm>
            <a:off x="684213" y="333375"/>
            <a:ext cx="1720850" cy="582613"/>
          </a:xfrm>
        </p:spPr>
        <p:txBody>
          <a:bodyPr/>
          <a:lstStyle/>
          <a:p>
            <a:r>
              <a:rPr lang="cs-CZ" sz="2800" smtClean="0"/>
              <a:t>Křížovka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>
          <a:xfrm>
            <a:off x="755650" y="1484313"/>
            <a:ext cx="7543800" cy="3886200"/>
          </a:xfrm>
        </p:spPr>
        <p:txBody>
          <a:bodyPr/>
          <a:lstStyle/>
          <a:p>
            <a:r>
              <a:rPr lang="cs-CZ" smtClean="0"/>
              <a:t>Studené bouře, které způsobují v zimě prudké ochlazení</a:t>
            </a:r>
          </a:p>
          <a:p>
            <a:r>
              <a:rPr lang="cs-CZ" smtClean="0"/>
              <a:t>Stát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se kterým sousedí na jihu</a:t>
            </a:r>
          </a:p>
          <a:p>
            <a:r>
              <a:rPr lang="cs-CZ" smtClean="0"/>
              <a:t>Jaký státní útvar je Paraguay</a:t>
            </a:r>
          </a:p>
          <a:p>
            <a:r>
              <a:rPr lang="cs-CZ" smtClean="0"/>
              <a:t>Křestní jméno generála Stroessnera</a:t>
            </a:r>
          </a:p>
          <a:p>
            <a:r>
              <a:rPr lang="cs-CZ" smtClean="0"/>
              <a:t>Státní měna</a:t>
            </a:r>
          </a:p>
          <a:p>
            <a:r>
              <a:rPr lang="cs-CZ" smtClean="0"/>
              <a:t>Jaký název státu v jižní Americe zní podobně</a:t>
            </a:r>
          </a:p>
          <a:p>
            <a:r>
              <a:rPr lang="cs-CZ" smtClean="0"/>
              <a:t>Hlavní město</a:t>
            </a:r>
          </a:p>
          <a:p>
            <a:r>
              <a:rPr lang="cs-CZ" smtClean="0"/>
              <a:t>Španělsky „já“</a:t>
            </a:r>
          </a:p>
          <a:p>
            <a:endParaRPr lang="cs-CZ" smtClean="0"/>
          </a:p>
        </p:txBody>
      </p:sp>
      <p:sp>
        <p:nvSpPr>
          <p:cNvPr id="35843" name="TextovéPole 3"/>
          <p:cNvSpPr txBox="1">
            <a:spLocks noChangeArrowheads="1"/>
          </p:cNvSpPr>
          <p:nvPr/>
        </p:nvSpPr>
        <p:spPr bwMode="auto">
          <a:xfrm>
            <a:off x="827088" y="938213"/>
            <a:ext cx="4381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</a:rPr>
              <a:t>Zapište si první písmeno z každého bodu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2513012" cy="582613"/>
          </a:xfrm>
        </p:spPr>
        <p:txBody>
          <a:bodyPr/>
          <a:lstStyle/>
          <a:p>
            <a:r>
              <a:rPr lang="cs-CZ" sz="280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815975"/>
            <a:ext cx="6911975" cy="6213475"/>
          </a:xfrm>
        </p:spPr>
        <p:txBody>
          <a:bodyPr rtlCol="0"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 smtClean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cs.wikipedia.org/wiki/Soubor:Flag_of_Paraguay.svg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 smtClean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WWW: </a:t>
            </a:r>
            <a:r>
              <a:rPr lang="cs-CZ" dirty="0">
                <a:hlinkClick r:id="rId3"/>
              </a:rPr>
              <a:t>http://cs.wikipedia.org/wiki/Soubor:Coat_of_arms_of_Paraguay.svg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 smtClean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WWW: </a:t>
            </a:r>
            <a:r>
              <a:rPr lang="cs-CZ" dirty="0">
                <a:hlinkClick r:id="rId4"/>
              </a:rPr>
              <a:t>http://en.wikipedia.org/wiki/File:Federico_Franco.jpg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5"/>
              </a:rPr>
              <a:t>http://cs.wikipedia.org/wiki/Soubor:Paraguay_(orthographic_projection).svg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6"/>
              </a:rPr>
              <a:t>http://en.wikipedia.org/wiki/File:Paraguay_location_map.svg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7"/>
              </a:rPr>
              <a:t>http://en.wikipedia.org/wiki/Paraguay#Administrative_subdivisions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8"/>
              </a:rPr>
              <a:t>http://cs.wikipedia.org/wiki/Soubor:Paraguay_departements.png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9"/>
              </a:rPr>
              <a:t>http://en.wikipedia.org/wiki/File:Rio_Paraguay.jpg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10"/>
              </a:rPr>
              <a:t>http://en.wikipedia.org/wiki/File:Rutas_Nacionales_del_Paraguay.PNG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11"/>
              </a:rPr>
              <a:t>http://en.wikipedia.org/wiki/File:Gran_Asunci%C3%B3n_by_Felipe_M%C3%A9ndez.jpg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12"/>
              </a:rPr>
              <a:t>http://en.wikipedia.org/wiki/File:Asuncion_Montage.jpg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13"/>
              </a:rPr>
              <a:t>http://cs.wikipedia.org/wiki/Soubor:CDE_fuente.JPG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latin typeface="Arial" charset="0"/>
              </a:rPr>
              <a:t>Otevřená </a:t>
            </a:r>
            <a:r>
              <a:rPr lang="cs-CZ" dirty="0">
                <a:latin typeface="Arial" charset="0"/>
              </a:rPr>
              <a:t>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 smtClean="0">
                <a:latin typeface="Arial" charset="0"/>
              </a:rPr>
              <a:t>. </a:t>
            </a:r>
            <a:r>
              <a:rPr lang="cs-CZ" dirty="0">
                <a:latin typeface="Arial" charset="0"/>
              </a:rPr>
              <a:t>Dostupné z WWW: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cs.wikipedia.org/wiki/Soubor:Ciudad_del_Este_vista_aerea.jpg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</a:t>
            </a:r>
            <a:r>
              <a:rPr lang="cs-CZ" dirty="0" smtClean="0">
                <a:latin typeface="Arial" charset="0"/>
              </a:rPr>
              <a:t>:</a:t>
            </a:r>
            <a:r>
              <a:rPr lang="cs-CZ" dirty="0" smtClean="0"/>
              <a:t>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en.wikipedia.org/wiki/File:Concepci%C3%B3n_Catholic_chapel.jpeg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</a:t>
            </a:r>
            <a:r>
              <a:rPr lang="cs-CZ" dirty="0" smtClean="0">
                <a:latin typeface="Arial" charset="0"/>
              </a:rPr>
              <a:t>: </a:t>
            </a:r>
            <a:r>
              <a:rPr lang="cs-CZ" dirty="0">
                <a:hlinkClick r:id="rId16"/>
              </a:rPr>
              <a:t>http://cs.wikipedia.org/wiki/Soubor:Reducciones_Jesu%C3%ADticas_de_Jes%C3%BAs_de_Tavarangu%C3%A9.JPG</a:t>
            </a:r>
            <a:endParaRPr lang="cs-CZ" dirty="0" smtClean="0">
              <a:latin typeface="Arial" charset="0"/>
            </a:endParaRPr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</a:t>
            </a:r>
            <a:r>
              <a:rPr lang="cs-CZ" dirty="0" smtClean="0">
                <a:latin typeface="Arial" charset="0"/>
              </a:rPr>
              <a:t>: </a:t>
            </a:r>
            <a:r>
              <a:rPr lang="cs-CZ" dirty="0">
                <a:hlinkClick r:id="rId17"/>
              </a:rPr>
              <a:t>http://cs.wikipedia.org/wiki/Soubor:%E3%83%A9%E3%83%BB%E3%82%B5%E3%83%B3%E3%83%86%E3%82%A3%E3%82%B7%E3%83%9E%E3%83%BB%E3%83%88%E3%83%AA%E3%83%8B%E3%83%80%E3%83%BC%E3%83%BB%E3%83%87%E3%83%BB%E3%83%91%E3%83%A9%E3%83%8A%EF%BC%88%E3%83%91%E3%83%A9%E3%82%B0%E3%82%A2%E3%82%A4%EF%BC%89.JPG</a:t>
            </a:r>
            <a:endParaRPr lang="cs-CZ" dirty="0" smtClean="0">
              <a:latin typeface="Arial" charset="0"/>
            </a:endParaRPr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</a:t>
            </a:r>
            <a:r>
              <a:rPr lang="cs-CZ" dirty="0" smtClean="0">
                <a:latin typeface="Arial" charset="0"/>
              </a:rPr>
              <a:t>:</a:t>
            </a:r>
            <a:r>
              <a:rPr lang="cs-CZ" dirty="0">
                <a:hlinkClick r:id="rId18"/>
              </a:rPr>
              <a:t> http://en.wikipedia.org/wiki/File:Alfredo_Stroessner.jpg</a:t>
            </a:r>
            <a:endParaRPr lang="cs-CZ" dirty="0" smtClean="0">
              <a:latin typeface="Arial" charset="0"/>
            </a:endParaRPr>
          </a:p>
          <a:p>
            <a:pPr marL="274320" indent="-27432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Arial" charset="0"/>
              </a:rPr>
              <a:t>Otevřená encyklopedie Wikipedie </a:t>
            </a:r>
            <a:r>
              <a:rPr lang="en-US" dirty="0">
                <a:latin typeface="Arial" charset="0"/>
              </a:rPr>
              <a:t>[</a:t>
            </a:r>
            <a:r>
              <a:rPr lang="cs-CZ" dirty="0">
                <a:latin typeface="Arial" charset="0"/>
              </a:rPr>
              <a:t>online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</a:t>
            </a:r>
            <a:r>
              <a:rPr lang="en-US" dirty="0">
                <a:latin typeface="Arial" charset="0"/>
              </a:rPr>
              <a:t>[cit. 201</a:t>
            </a:r>
            <a:r>
              <a:rPr lang="cs-CZ" dirty="0">
                <a:latin typeface="Arial" charset="0"/>
              </a:rPr>
              <a:t>3-06-28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. Dostupné z WWW</a:t>
            </a:r>
            <a:r>
              <a:rPr lang="cs-CZ" dirty="0" smtClean="0">
                <a:latin typeface="Arial" charset="0"/>
              </a:rPr>
              <a:t>:</a:t>
            </a:r>
            <a:r>
              <a:rPr lang="cs-CZ" dirty="0">
                <a:hlinkClick r:id="rId19"/>
              </a:rPr>
              <a:t> http://en.wikipedia.org/wiki/File:Agustin_Barrios.gif</a:t>
            </a:r>
            <a:endParaRPr lang="cs-CZ" dirty="0" smtClean="0">
              <a:latin typeface="Arial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687888"/>
          </a:xfrm>
        </p:spPr>
        <p:txBody>
          <a:bodyPr rtlCol="0"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en.wikipedia.org/wiki/Paraguay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cs.wikipedia.org/wiki/Paraguay#Seznam_department.C5.AF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cs.wikipedia.org/wiki/Jezuitsk%C3%A9_misie_La_Sant%C3%ADsima_Trinidad_del_Paran%C3%A1_a_Jes%C3%BAs_de_Tavarangu%C3%A9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BAAR, Vladimír. Hospodářský zeměpis: regionální aspekty světového hospodářství : učebnice </a:t>
            </a:r>
            <a:r>
              <a:rPr lang="cs-CZ" dirty="0" smtClean="0"/>
              <a:t>pro </a:t>
            </a:r>
            <a:r>
              <a:rPr lang="cs-CZ" dirty="0"/>
              <a:t>obchodní akademie a jiné střední školy. 1. vyd. Praha: Nakladatelství České </a:t>
            </a:r>
            <a:r>
              <a:rPr lang="cs-CZ" dirty="0" smtClean="0"/>
              <a:t>geografické společnosti</a:t>
            </a:r>
            <a:r>
              <a:rPr lang="cs-CZ" dirty="0"/>
              <a:t>, 2002, 111 s. ISBN 80-860-3450-X..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KAŠPAROVSKÝ</a:t>
            </a:r>
            <a:r>
              <a:rPr lang="cs-CZ" dirty="0"/>
              <a:t>, Karel. Zeměpis II. v kostce: pro střední školy : [regionální geografie]. 1. vyd. </a:t>
            </a:r>
            <a:r>
              <a:rPr lang="cs-CZ" dirty="0" smtClean="0"/>
              <a:t>Praha: Fragment</a:t>
            </a:r>
            <a:r>
              <a:rPr lang="cs-CZ" dirty="0"/>
              <a:t>, 2008, 184 s. Maturita v kostce. ISBN 978-802-5305-850..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[</a:t>
            </a:r>
            <a:r>
              <a:rPr lang="cs-CZ" dirty="0"/>
              <a:t>RED. CLP, [</a:t>
            </a:r>
            <a:r>
              <a:rPr lang="cs-CZ" dirty="0" err="1"/>
              <a:t>Red.Carlo</a:t>
            </a:r>
            <a:r>
              <a:rPr lang="cs-CZ" dirty="0"/>
              <a:t> </a:t>
            </a:r>
            <a:r>
              <a:rPr lang="cs-CZ" dirty="0" err="1"/>
              <a:t>Lauer</a:t>
            </a:r>
            <a:r>
              <a:rPr lang="cs-CZ" dirty="0"/>
              <a:t>, Milan BURSA a Jana PEŠTOVÁ. Encyklopedie Světa pro střední školy : </a:t>
            </a:r>
            <a:r>
              <a:rPr lang="cs-CZ" dirty="0" smtClean="0"/>
              <a:t>[</a:t>
            </a:r>
            <a:r>
              <a:rPr lang="cs-CZ" dirty="0"/>
              <a:t>regionální geografie]. 1. vyd. Mnichov. Marco Polo, 2005, 207. ISBN 38-279-0006-9.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706</TotalTime>
  <Words>1408</Words>
  <Application>Microsoft Office PowerPoint</Application>
  <PresentationFormat>On-screen Show (4:3)</PresentationFormat>
  <Paragraphs>397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25</vt:i4>
      </vt:variant>
    </vt:vector>
  </HeadingPairs>
  <TitlesOfParts>
    <vt:vector size="34" baseType="lpstr">
      <vt:lpstr>Times New Roman</vt:lpstr>
      <vt:lpstr>Arial</vt:lpstr>
      <vt:lpstr>Impact</vt:lpstr>
      <vt:lpstr>Calibri</vt:lpstr>
      <vt:lpstr>NewsPrint</vt:lpstr>
      <vt:lpstr>NewsPrint</vt:lpstr>
      <vt:lpstr>NewsPrint</vt:lpstr>
      <vt:lpstr>NewsPrint</vt:lpstr>
      <vt:lpstr>NewsPrint</vt:lpstr>
      <vt:lpstr>Snímek 1</vt:lpstr>
      <vt:lpstr>Paraguay</vt:lpstr>
      <vt:lpstr>Snímek 3</vt:lpstr>
      <vt:lpstr>Snímek 4</vt:lpstr>
      <vt:lpstr>Snímek 5</vt:lpstr>
      <vt:lpstr>Administrativní členění:</vt:lpstr>
      <vt:lpstr>Přírodní poměry (povrch, vodstvo, podnebí)</vt:lpstr>
      <vt:lpstr>Podnebí</vt:lpstr>
      <vt:lpstr>Vegetace</vt:lpstr>
      <vt:lpstr>Hospodářství:</vt:lpstr>
      <vt:lpstr>Zemědělství:</vt:lpstr>
      <vt:lpstr>Průmysl:</vt:lpstr>
      <vt:lpstr>Doprava</vt:lpstr>
      <vt:lpstr>Obyvatelstvo</vt:lpstr>
      <vt:lpstr>Sídla</vt:lpstr>
      <vt:lpstr>Asunción</vt:lpstr>
      <vt:lpstr>Ciudad del Este</vt:lpstr>
      <vt:lpstr>Concepción</vt:lpstr>
      <vt:lpstr>Památky UNESCO</vt:lpstr>
      <vt:lpstr>Dějiny</vt:lpstr>
      <vt:lpstr>Snímek 21</vt:lpstr>
      <vt:lpstr>Osobnosti</vt:lpstr>
      <vt:lpstr>Křížovka</vt:lpstr>
      <vt:lpstr>Použité zdroje: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Paraguay</dc:title>
  <dc:creator>Lukáš</dc:creator>
  <cp:lastModifiedBy>DUM</cp:lastModifiedBy>
  <cp:revision>34</cp:revision>
  <dcterms:created xsi:type="dcterms:W3CDTF">2013-06-27T15:15:41Z</dcterms:created>
  <dcterms:modified xsi:type="dcterms:W3CDTF">2014-08-12T20:24:46Z</dcterms:modified>
</cp:coreProperties>
</file>