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21"/>
  </p:notesMasterIdLst>
  <p:sldIdLst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10080625" cy="7559675"/>
  <p:notesSz cx="7772400" cy="10058400"/>
  <p:defaultTextStyle>
    <a:defPPr>
      <a:defRPr lang="en-GB"/>
    </a:defPPr>
    <a:lvl1pPr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57200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380" y="4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38238" y="763588"/>
            <a:ext cx="5494337" cy="3770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77875" y="4776788"/>
            <a:ext cx="6216650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37185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398963" y="0"/>
            <a:ext cx="337185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9555163"/>
            <a:ext cx="337185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1pPr>
          </a:lstStyle>
          <a:p>
            <a:endParaRPr lang="en-US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398963" y="9555163"/>
            <a:ext cx="337185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1pPr>
          </a:lstStyle>
          <a:p>
            <a:fld id="{D37EFA0B-25E3-43C8-AF93-9492723F7E7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4951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A1113CF-926F-4477-B6EA-73D5B293D760}" type="slidenum">
              <a:rPr lang="en-US"/>
              <a:pPr/>
              <a:t>2</a:t>
            </a:fld>
            <a:endParaRPr lang="en-US"/>
          </a:p>
        </p:txBody>
      </p:sp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9630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23EA2BC-5BB1-4C36-95FC-3F2B9C283839}" type="slidenum">
              <a:rPr lang="en-US"/>
              <a:pPr/>
              <a:t>3</a:t>
            </a:fld>
            <a:endParaRPr lang="en-US"/>
          </a:p>
        </p:txBody>
      </p:sp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9706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45D6FBD-E4A4-41B5-9C58-8D3DD5F295C5}" type="slidenum">
              <a:rPr lang="en-US"/>
              <a:pPr/>
              <a:t>4</a:t>
            </a:fld>
            <a:endParaRPr lang="en-US"/>
          </a:p>
        </p:txBody>
      </p:sp>
      <p:sp>
        <p:nvSpPr>
          <p:cNvPr id="23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0272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081A7A1-4ADC-435E-8A2A-45F71B45525E}" type="slidenum">
              <a:rPr lang="en-US"/>
              <a:pPr/>
              <a:t>5</a:t>
            </a:fld>
            <a:endParaRPr lang="en-US"/>
          </a:p>
        </p:txBody>
      </p:sp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1698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97899B7-2445-4844-9B46-8BDD59A1D9AA}" type="slidenum">
              <a:rPr lang="en-US"/>
              <a:pPr/>
              <a:t>6</a:t>
            </a:fld>
            <a:endParaRPr lang="en-US"/>
          </a:p>
        </p:txBody>
      </p:sp>
      <p:sp>
        <p:nvSpPr>
          <p:cNvPr id="2560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455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4CDB0AD-FDA0-496A-8236-5AC321BAA26D}" type="slidenum">
              <a:rPr lang="en-US"/>
              <a:pPr/>
              <a:t>7</a:t>
            </a:fld>
            <a:endParaRPr lang="en-US"/>
          </a:p>
        </p:txBody>
      </p:sp>
      <p:sp>
        <p:nvSpPr>
          <p:cNvPr id="2662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0685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D334671-3BF4-4E38-B318-A6A3FFC452C4}" type="slidenum">
              <a:rPr lang="en-US"/>
              <a:pPr/>
              <a:t>8</a:t>
            </a:fld>
            <a:endParaRPr lang="en-US"/>
          </a:p>
        </p:txBody>
      </p:sp>
      <p:sp>
        <p:nvSpPr>
          <p:cNvPr id="2764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48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820A888-5B0F-4C00-826C-7BC416557BB6}" type="slidenum">
              <a:rPr lang="en-US"/>
              <a:pPr/>
              <a:t>9</a:t>
            </a:fld>
            <a:endParaRPr lang="en-US"/>
          </a:p>
        </p:txBody>
      </p:sp>
      <p:sp>
        <p:nvSpPr>
          <p:cNvPr id="2867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6897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34577FB-FFE1-4362-BBB8-B68B15F8A1FA}" type="slidenum">
              <a:rPr lang="en-US"/>
              <a:pPr/>
              <a:t>10</a:t>
            </a:fld>
            <a:endParaRPr lang="en-US"/>
          </a:p>
        </p:txBody>
      </p:sp>
      <p:sp>
        <p:nvSpPr>
          <p:cNvPr id="2969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7020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83BAD78-E69D-4E2E-8501-A3C207617C3D}" type="slidenum">
              <a:rPr lang="en-US"/>
              <a:pPr/>
              <a:t>11</a:t>
            </a:fld>
            <a:endParaRPr lang="en-US"/>
          </a:p>
        </p:txBody>
      </p:sp>
      <p:sp>
        <p:nvSpPr>
          <p:cNvPr id="3072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0594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927EC86-7B13-426E-B6A9-266BB1588248}" type="slidenum">
              <a:rPr lang="en-US"/>
              <a:pPr/>
              <a:t>12</a:t>
            </a:fld>
            <a:endParaRPr lang="en-US"/>
          </a:p>
        </p:txBody>
      </p:sp>
      <p:sp>
        <p:nvSpPr>
          <p:cNvPr id="3174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6113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2C9D099-55DD-4672-A4A8-7A915AA79462}" type="slidenum">
              <a:rPr lang="en-US"/>
              <a:pPr/>
              <a:t>13</a:t>
            </a:fld>
            <a:endParaRPr lang="en-US"/>
          </a:p>
        </p:txBody>
      </p:sp>
      <p:sp>
        <p:nvSpPr>
          <p:cNvPr id="3276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0747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59502F7-703B-4714-9863-129C574B583B}" type="slidenum">
              <a:rPr lang="en-US"/>
              <a:pPr/>
              <a:t>14</a:t>
            </a:fld>
            <a:endParaRPr lang="en-US"/>
          </a:p>
        </p:txBody>
      </p:sp>
      <p:sp>
        <p:nvSpPr>
          <p:cNvPr id="3379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379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1320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385CB1C-D8B5-4A5C-9A59-10109D8CE31A}" type="slidenum">
              <a:rPr lang="en-US"/>
              <a:pPr/>
              <a:t>15</a:t>
            </a:fld>
            <a:endParaRPr lang="en-US"/>
          </a:p>
        </p:txBody>
      </p:sp>
      <p:sp>
        <p:nvSpPr>
          <p:cNvPr id="3481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1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4073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CFC20B7-ED1F-43C0-8DD5-711D127162E4}" type="slidenum">
              <a:rPr lang="en-US"/>
              <a:pPr/>
              <a:t>16</a:t>
            </a:fld>
            <a:endParaRPr lang="en-US"/>
          </a:p>
        </p:txBody>
      </p:sp>
      <p:sp>
        <p:nvSpPr>
          <p:cNvPr id="3584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584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2137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99114E2-3FBF-45D9-A21E-C8B706FF07B8}" type="slidenum">
              <a:rPr lang="en-US"/>
              <a:pPr/>
              <a:t>17</a:t>
            </a:fld>
            <a:endParaRPr lang="en-US"/>
          </a:p>
        </p:txBody>
      </p:sp>
      <p:sp>
        <p:nvSpPr>
          <p:cNvPr id="3686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686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7430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3214F6F-D24C-4FD7-B176-10AB7F5C333E}" type="slidenum">
              <a:rPr lang="en-US"/>
              <a:pPr/>
              <a:t>18</a:t>
            </a:fld>
            <a:endParaRPr lang="en-US"/>
          </a:p>
        </p:txBody>
      </p:sp>
      <p:sp>
        <p:nvSpPr>
          <p:cNvPr id="378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71600" y="763588"/>
            <a:ext cx="50292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78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034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CF03355-3B0A-419E-BF79-70FB931C581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257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555896F-EFDB-4245-A79D-613D5B66871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885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B2196A6-DA50-4459-9405-327DE9833B2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507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77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72D1DEED-915E-4ED5-AF1E-3EC575CAF3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51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93C6391-668B-4DC9-B25C-C47F0A07F91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583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8BEFFE9-C303-457E-B674-2D780668920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507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70A9069-2F1F-4357-8F12-C980A6D2C59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40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4986BBD-8FC1-4685-9A5C-F1040756E22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635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1583BCA-70BB-4FF6-A249-435ABAD624F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751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746D8329-AB7B-4050-A8F0-EE9017870DC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480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4088" y="301625"/>
            <a:ext cx="2266950" cy="5848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48450" cy="5848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1AA50EE6-D5B3-46E7-B3C0-F77ED241B03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483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E729C4F-317F-48C3-B234-EF9CF39CFC1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488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39BD1CC-779E-4916-96E0-810B2CA724A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1444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E642581-CE7C-474F-9038-EB438D648D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7080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357687" cy="4383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13325" y="1768475"/>
            <a:ext cx="4357688" cy="4383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4ECE6E2-2177-4E7B-ACFD-F6BD5D63F5A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420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1AD7EE7B-462B-4707-90CA-79B5DDC20E6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6602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7B212F3-9F9E-4B12-A4BB-3DE79125C55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6612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72BFCF0D-A27A-408E-B064-69DE04B6E16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2891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048E9149-4CAF-4B6A-ADC0-67BB365D97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4374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75FFE43-9CAA-4806-AB9A-755545DE43E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1821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03B8F78E-B878-4E4D-B600-8ABA98651AC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850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58499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58499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1695CC11-6FA2-4335-B0A3-5A143D26FEF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5719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7889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446463" y="6886575"/>
            <a:ext cx="3194050" cy="519113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7226300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fld id="{AE7CEC75-E5E7-4A93-B053-3B7D0EF7CB6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333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7800" cy="1258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title text format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78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08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outline text format</a:t>
            </a:r>
          </a:p>
          <a:p>
            <a:pPr lvl="1"/>
            <a:r>
              <a:rPr lang="en-GB" smtClean="0"/>
              <a:t>Second Outline Level</a:t>
            </a:r>
          </a:p>
          <a:p>
            <a:pPr lvl="2"/>
            <a:r>
              <a:rPr lang="en-GB" smtClean="0"/>
              <a:t>Third Outline Level</a:t>
            </a:r>
          </a:p>
          <a:p>
            <a:pPr lvl="3"/>
            <a:r>
              <a:rPr lang="en-GB" smtClean="0"/>
              <a:t>Fourth Outline Level</a:t>
            </a:r>
          </a:p>
          <a:p>
            <a:pPr lvl="4"/>
            <a:r>
              <a:rPr lang="en-GB" smtClean="0"/>
              <a:t>Fifth Outline Level</a:t>
            </a:r>
          </a:p>
          <a:p>
            <a:pPr lvl="4"/>
            <a:r>
              <a:rPr lang="en-GB" smtClean="0"/>
              <a:t>Sixth Outline Level</a:t>
            </a:r>
          </a:p>
          <a:p>
            <a:pPr lvl="4"/>
            <a:r>
              <a:rPr lang="en-GB" smtClean="0"/>
              <a:t>Seventh Outline Level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47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24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47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fld id="{FE6930E2-559C-4C7C-A01C-A670C1DBC38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Droid Sans Fallback" charset="0"/>
          <a:cs typeface="Droid Sans Fallback" charset="0"/>
        </a:defRPr>
      </a:lvl2pPr>
      <a:lvl3pPr marL="11430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Droid Sans Fallback" charset="0"/>
          <a:cs typeface="Droid Sans Fallback" charset="0"/>
        </a:defRPr>
      </a:lvl3pPr>
      <a:lvl4pPr marL="16002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Droid Sans Fallback" charset="0"/>
          <a:cs typeface="Droid Sans Fallback" charset="0"/>
        </a:defRPr>
      </a:lvl4pPr>
      <a:lvl5pPr marL="20574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Droid Sans Fallback" charset="0"/>
          <a:cs typeface="Droid Sans Fallback" charset="0"/>
        </a:defRPr>
      </a:lvl5pPr>
      <a:lvl6pPr marL="25146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Droid Sans Fallback" charset="0"/>
          <a:cs typeface="Droid Sans Fallback" charset="0"/>
        </a:defRPr>
      </a:lvl6pPr>
      <a:lvl7pPr marL="29718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Droid Sans Fallback" charset="0"/>
          <a:cs typeface="Droid Sans Fallback" charset="0"/>
        </a:defRPr>
      </a:lvl7pPr>
      <a:lvl8pPr marL="34290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Droid Sans Fallback" charset="0"/>
          <a:cs typeface="Droid Sans Fallback" charset="0"/>
        </a:defRPr>
      </a:lvl8pPr>
      <a:lvl9pPr marL="38862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Droid Sans Fallback" charset="0"/>
          <a:cs typeface="Droid Sans Fallback" charset="0"/>
        </a:defRPr>
      </a:lvl9pPr>
    </p:titleStyle>
    <p:bodyStyle>
      <a:lvl1pPr marL="342900" indent="-342900" algn="l" defTabSz="457200" rtl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57200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57200" rtl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57200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0079038" cy="7564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788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title text format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8867775" cy="438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the outline text format</a:t>
            </a:r>
          </a:p>
          <a:p>
            <a:pPr lvl="1"/>
            <a:r>
              <a:rPr lang="en-GB" smtClean="0"/>
              <a:t>Second Outline Level</a:t>
            </a:r>
          </a:p>
          <a:p>
            <a:pPr lvl="2"/>
            <a:r>
              <a:rPr lang="en-GB" smtClean="0"/>
              <a:t>Third Outline Level</a:t>
            </a:r>
          </a:p>
          <a:p>
            <a:pPr lvl="3"/>
            <a:r>
              <a:rPr lang="en-GB" smtClean="0"/>
              <a:t>Fourth Outline Level</a:t>
            </a:r>
          </a:p>
          <a:p>
            <a:pPr lvl="4"/>
            <a:r>
              <a:rPr lang="en-GB" smtClean="0"/>
              <a:t>Fifth Outline Level</a:t>
            </a:r>
          </a:p>
          <a:p>
            <a:pPr lvl="4"/>
            <a:r>
              <a:rPr lang="en-GB" smtClean="0"/>
              <a:t>Sixth Outline Level</a:t>
            </a:r>
          </a:p>
          <a:p>
            <a:pPr lvl="4"/>
            <a:r>
              <a:rPr lang="en-GB" smtClean="0"/>
              <a:t>Seventh Outline Level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446463" y="6886575"/>
            <a:ext cx="3194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7226300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DejaVu Sans" charset="0"/>
                <a:cs typeface="DejaVu Sans" charset="0"/>
              </a:defRPr>
            </a:lvl1pPr>
          </a:lstStyle>
          <a:p>
            <a:fld id="{68BC24D1-BF4A-4E6B-89E4-0EB40CCB7C4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100">
          <a:solidFill>
            <a:srgbClr val="FFFFFF"/>
          </a:solidFill>
          <a:latin typeface="+mj-lt"/>
          <a:ea typeface="+mj-ea"/>
          <a:cs typeface="+mj-cs"/>
        </a:defRPr>
      </a:lvl1pPr>
      <a:lvl2pPr marL="742950" indent="-28575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100">
          <a:solidFill>
            <a:srgbClr val="FFFFFF"/>
          </a:solidFill>
          <a:latin typeface="Arial" charset="0"/>
          <a:ea typeface="Droid Sans Fallback" charset="0"/>
          <a:cs typeface="Droid Sans Fallback" charset="0"/>
        </a:defRPr>
      </a:lvl2pPr>
      <a:lvl3pPr marL="11430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100">
          <a:solidFill>
            <a:srgbClr val="FFFFFF"/>
          </a:solidFill>
          <a:latin typeface="Arial" charset="0"/>
          <a:ea typeface="Droid Sans Fallback" charset="0"/>
          <a:cs typeface="Droid Sans Fallback" charset="0"/>
        </a:defRPr>
      </a:lvl3pPr>
      <a:lvl4pPr marL="16002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100">
          <a:solidFill>
            <a:srgbClr val="FFFFFF"/>
          </a:solidFill>
          <a:latin typeface="Arial" charset="0"/>
          <a:ea typeface="Droid Sans Fallback" charset="0"/>
          <a:cs typeface="Droid Sans Fallback" charset="0"/>
        </a:defRPr>
      </a:lvl4pPr>
      <a:lvl5pPr marL="20574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100">
          <a:solidFill>
            <a:srgbClr val="FFFFFF"/>
          </a:solidFill>
          <a:latin typeface="Arial" charset="0"/>
          <a:ea typeface="Droid Sans Fallback" charset="0"/>
          <a:cs typeface="Droid Sans Fallback" charset="0"/>
        </a:defRPr>
      </a:lvl5pPr>
      <a:lvl6pPr marL="25146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100">
          <a:solidFill>
            <a:srgbClr val="FFFFFF"/>
          </a:solidFill>
          <a:latin typeface="Arial" charset="0"/>
          <a:ea typeface="Droid Sans Fallback" charset="0"/>
          <a:cs typeface="Droid Sans Fallback" charset="0"/>
        </a:defRPr>
      </a:lvl6pPr>
      <a:lvl7pPr marL="29718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100">
          <a:solidFill>
            <a:srgbClr val="FFFFFF"/>
          </a:solidFill>
          <a:latin typeface="Arial" charset="0"/>
          <a:ea typeface="Droid Sans Fallback" charset="0"/>
          <a:cs typeface="Droid Sans Fallback" charset="0"/>
        </a:defRPr>
      </a:lvl7pPr>
      <a:lvl8pPr marL="34290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100">
          <a:solidFill>
            <a:srgbClr val="FFFFFF"/>
          </a:solidFill>
          <a:latin typeface="Arial" charset="0"/>
          <a:ea typeface="Droid Sans Fallback" charset="0"/>
          <a:cs typeface="Droid Sans Fallback" charset="0"/>
        </a:defRPr>
      </a:lvl8pPr>
      <a:lvl9pPr marL="3886200" indent="-228600" algn="ctr" defTabSz="457200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100">
          <a:solidFill>
            <a:srgbClr val="FFFFFF"/>
          </a:solidFill>
          <a:latin typeface="Arial" charset="0"/>
          <a:ea typeface="Droid Sans Fallback" charset="0"/>
          <a:cs typeface="Droid Sans Fallback" charset="0"/>
        </a:defRPr>
      </a:lvl9pPr>
    </p:titleStyle>
    <p:bodyStyle>
      <a:lvl1pPr marL="342900" indent="-342900" algn="l" defTabSz="457200" rtl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57200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57200" rtl="0" fontAlgn="base" hangingPunct="0">
        <a:lnSpc>
          <a:spcPct val="93000"/>
        </a:lnSpc>
        <a:spcBef>
          <a:spcPct val="0"/>
        </a:spcBef>
        <a:spcAft>
          <a:spcPts val="563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57200" rtl="0" fontAlgn="base" hangingPunct="0">
        <a:lnSpc>
          <a:spcPct val="93000"/>
        </a:lnSpc>
        <a:spcBef>
          <a:spcPct val="0"/>
        </a:spcBef>
        <a:spcAft>
          <a:spcPts val="2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57200" rtl="0" fontAlgn="base" hangingPunct="0">
        <a:lnSpc>
          <a:spcPct val="93000"/>
        </a:lnSpc>
        <a:spcBef>
          <a:spcPct val="0"/>
        </a:spcBef>
        <a:spcAft>
          <a:spcPts val="2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57200" rtl="0" fontAlgn="base" hangingPunct="0">
        <a:lnSpc>
          <a:spcPct val="93000"/>
        </a:lnSpc>
        <a:spcBef>
          <a:spcPct val="0"/>
        </a:spcBef>
        <a:spcAft>
          <a:spcPts val="2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57200" rtl="0" fontAlgn="base" hangingPunct="0">
        <a:lnSpc>
          <a:spcPct val="93000"/>
        </a:lnSpc>
        <a:spcBef>
          <a:spcPct val="0"/>
        </a:spcBef>
        <a:spcAft>
          <a:spcPts val="2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57200" rtl="0" fontAlgn="base" hangingPunct="0">
        <a:lnSpc>
          <a:spcPct val="93000"/>
        </a:lnSpc>
        <a:spcBef>
          <a:spcPct val="0"/>
        </a:spcBef>
        <a:spcAft>
          <a:spcPts val="2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Provincie_Ekv%C3%A1doru&amp;action=edit&amp;redlink=1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uenca-panoramica4.JPG" TargetMode="External"/><Relationship Id="rId3" Type="http://schemas.openxmlformats.org/officeDocument/2006/relationships/hyperlink" Target="http://cs.wikipedia.org/wiki/Soubor:Coat_of_arms_of_Ecuador.svg" TargetMode="External"/><Relationship Id="rId7" Type="http://schemas.openxmlformats.org/officeDocument/2006/relationships/hyperlink" Target="http://cs.wikipedia.org/wiki/Soubor:Quito_Centro_Hist&#243;rico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Ecuadorenumerado.PNG" TargetMode="External"/><Relationship Id="rId5" Type="http://schemas.openxmlformats.org/officeDocument/2006/relationships/hyperlink" Target="http://cs.wikipedia.org/wiki/Soubor:Ec-map.png" TargetMode="External"/><Relationship Id="rId4" Type="http://schemas.openxmlformats.org/officeDocument/2006/relationships/hyperlink" Target="http://cs.wikipedia.org/wiki/Soubor:Flag_of_Ecuador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1337630"/>
              </p:ext>
            </p:extLst>
          </p:nvPr>
        </p:nvGraphicFramePr>
        <p:xfrm>
          <a:off x="733297" y="922212"/>
          <a:ext cx="8614034" cy="5131481"/>
        </p:xfrm>
        <a:graphic>
          <a:graphicData uri="http://schemas.openxmlformats.org/drawingml/2006/table">
            <a:tbl>
              <a:tblPr/>
              <a:tblGrid>
                <a:gridCol w="1450839"/>
                <a:gridCol w="7163195"/>
              </a:tblGrid>
              <a:tr h="74546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79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Dr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Šmerala 25/2565, 728 04, Ostrava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98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Ekvádor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97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-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Ameriky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28. 06. 2013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57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charakteristiku Ekvádoru.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je poskytnout a přiblížit žákům základní informace o státě, schopnost chápat látku v souvislostech.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57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materiál,obrázky, dynamické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8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1960" y="6072026"/>
            <a:ext cx="6089511" cy="148764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12284" y="1000958"/>
            <a:ext cx="635289" cy="635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530225" y="0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4400" b="1">
                <a:solidFill>
                  <a:srgbClr val="000000"/>
                </a:solidFill>
              </a:rPr>
              <a:t>Ekvádor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503238" y="1768475"/>
            <a:ext cx="9070975" cy="43846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28080" rIns="0" bIns="0" anchor="ctr"/>
          <a:lstStyle/>
          <a:p>
            <a:pPr indent="-341313" algn="ctr">
              <a:spcAft>
                <a:spcPct val="0"/>
              </a:spcAft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/>
              <a:t>( Ekvádorská  republika)</a:t>
            </a: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4206875" y="6308725"/>
            <a:ext cx="5668963" cy="34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4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pPr>
              <a:buClrTx/>
              <a:buFontTx/>
              <a:buNone/>
            </a:pPr>
            <a:r>
              <a:rPr lang="en-US" dirty="0" err="1"/>
              <a:t>Víte</a:t>
            </a:r>
            <a:r>
              <a:rPr lang="en-US" dirty="0"/>
              <a:t>, </a:t>
            </a:r>
            <a:r>
              <a:rPr lang="en-US" dirty="0" err="1"/>
              <a:t>že</a:t>
            </a:r>
            <a:r>
              <a:rPr lang="en-US" dirty="0"/>
              <a:t>: </a:t>
            </a:r>
            <a:r>
              <a:rPr lang="en-US" dirty="0" err="1"/>
              <a:t>španělské</a:t>
            </a:r>
            <a:r>
              <a:rPr lang="en-US" dirty="0"/>
              <a:t> </a:t>
            </a:r>
            <a:r>
              <a:rPr lang="en-US" dirty="0" err="1"/>
              <a:t>slovo</a:t>
            </a:r>
            <a:r>
              <a:rPr lang="en-US" dirty="0"/>
              <a:t> </a:t>
            </a:r>
            <a:r>
              <a:rPr lang="en-US" b="1" dirty="0"/>
              <a:t>Ecuador</a:t>
            </a:r>
            <a:r>
              <a:rPr lang="en-US" dirty="0"/>
              <a:t> </a:t>
            </a:r>
            <a:r>
              <a:rPr lang="en-US" dirty="0" err="1"/>
              <a:t>znamená</a:t>
            </a:r>
            <a:r>
              <a:rPr lang="en-US" dirty="0"/>
              <a:t> "</a:t>
            </a:r>
            <a:r>
              <a:rPr lang="en-US" dirty="0" err="1"/>
              <a:t>rovník</a:t>
            </a:r>
            <a:r>
              <a:rPr lang="en-US" dirty="0"/>
              <a:t>"?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1554163"/>
            <a:ext cx="3652837" cy="438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863" y="1781175"/>
            <a:ext cx="5973762" cy="397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0" y="92075"/>
            <a:ext cx="1008062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4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6012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6012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6012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6012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6012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6012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6012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6012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  <a:tab pos="96012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pPr algn="ctr">
              <a:lnSpc>
                <a:spcPct val="100000"/>
              </a:lnSpc>
              <a:buClrTx/>
              <a:buFontTx/>
              <a:buNone/>
            </a:pPr>
            <a:r>
              <a:rPr lang="en-US" sz="3600" b="1"/>
              <a:t>2. Vlajka, znak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3200400" y="5414963"/>
            <a:ext cx="1279525" cy="34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/>
              <a:t>1)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9509125" y="5781675"/>
            <a:ext cx="569913" cy="34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/>
              <a:t>2)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409575" y="-17463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600" b="1" dirty="0">
                <a:solidFill>
                  <a:srgbClr val="000000"/>
                </a:solidFill>
              </a:rPr>
              <a:t>3. </a:t>
            </a:r>
            <a:r>
              <a:rPr lang="en-US" sz="3600" b="1" dirty="0" smtClean="0">
                <a:solidFill>
                  <a:srgbClr val="000000"/>
                </a:solidFill>
              </a:rPr>
              <a:t>Soused</a:t>
            </a:r>
            <a:r>
              <a:rPr lang="cs-CZ" sz="3600" b="1" dirty="0" smtClean="0">
                <a:solidFill>
                  <a:srgbClr val="000000"/>
                </a:solidFill>
              </a:rPr>
              <a:t>í</a:t>
            </a:r>
            <a:r>
              <a:rPr lang="en-US" sz="3600" b="1" dirty="0" smtClean="0">
                <a:solidFill>
                  <a:srgbClr val="000000"/>
                </a:solidFill>
              </a:rPr>
              <a:t>c</a:t>
            </a:r>
            <a:r>
              <a:rPr lang="cs-CZ" sz="3600" b="1" dirty="0" smtClean="0">
                <a:solidFill>
                  <a:srgbClr val="000000"/>
                </a:solidFill>
              </a:rPr>
              <a:t>í</a:t>
            </a:r>
            <a:r>
              <a:rPr lang="en-US" sz="3600" b="1" dirty="0" smtClean="0">
                <a:solidFill>
                  <a:srgbClr val="000000"/>
                </a:solidFill>
              </a:rPr>
              <a:t> </a:t>
            </a:r>
            <a:r>
              <a:rPr lang="en-US" sz="3600" b="1" dirty="0" err="1" smtClean="0">
                <a:solidFill>
                  <a:srgbClr val="000000"/>
                </a:solidFill>
              </a:rPr>
              <a:t>st</a:t>
            </a:r>
            <a:r>
              <a:rPr lang="cs-CZ" sz="3600" b="1" dirty="0" smtClean="0">
                <a:solidFill>
                  <a:srgbClr val="000000"/>
                </a:solidFill>
              </a:rPr>
              <a:t>á</a:t>
            </a:r>
            <a:r>
              <a:rPr lang="en-US" sz="3600" b="1" dirty="0" err="1" smtClean="0">
                <a:solidFill>
                  <a:srgbClr val="000000"/>
                </a:solidFill>
              </a:rPr>
              <a:t>ty</a:t>
            </a:r>
            <a:endParaRPr lang="en-US" sz="3600" b="1" dirty="0">
              <a:solidFill>
                <a:srgbClr val="0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1317625"/>
            <a:ext cx="5486400" cy="590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6126163" y="6765925"/>
            <a:ext cx="457200" cy="34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/>
              <a:t>3)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527050" y="730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600" b="1" dirty="0" smtClean="0">
                <a:solidFill>
                  <a:srgbClr val="000000"/>
                </a:solidFill>
              </a:rPr>
              <a:t>P</a:t>
            </a:r>
            <a:r>
              <a:rPr lang="cs-CZ" sz="3600" b="1" dirty="0" err="1" smtClean="0">
                <a:solidFill>
                  <a:srgbClr val="000000"/>
                </a:solidFill>
              </a:rPr>
              <a:t>ř</a:t>
            </a:r>
            <a:r>
              <a:rPr lang="cs-CZ" sz="3600" b="1" dirty="0" err="1">
                <a:solidFill>
                  <a:srgbClr val="000000"/>
                </a:solidFill>
              </a:rPr>
              <a:t>i</a:t>
            </a:r>
            <a:r>
              <a:rPr lang="cs-CZ" sz="3600" b="1" dirty="0" err="1" smtClean="0">
                <a:solidFill>
                  <a:srgbClr val="000000"/>
                </a:solidFill>
              </a:rPr>
              <a:t>ř</a:t>
            </a:r>
            <a:r>
              <a:rPr lang="en-US" sz="3600" b="1" dirty="0" smtClean="0">
                <a:solidFill>
                  <a:srgbClr val="000000"/>
                </a:solidFill>
              </a:rPr>
              <a:t>a</a:t>
            </a:r>
            <a:r>
              <a:rPr lang="cs-CZ" sz="3600" b="1" dirty="0">
                <a:solidFill>
                  <a:srgbClr val="000000"/>
                </a:solidFill>
              </a:rPr>
              <a:t>ď</a:t>
            </a:r>
            <a:r>
              <a:rPr lang="en-US" sz="3600" b="1" dirty="0" err="1" smtClean="0">
                <a:solidFill>
                  <a:srgbClr val="000000"/>
                </a:solidFill>
              </a:rPr>
              <a:t>te</a:t>
            </a:r>
            <a:endParaRPr lang="en-US" sz="3600" b="1" dirty="0">
              <a:solidFill>
                <a:srgbClr val="000000"/>
              </a:solidFill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384675"/>
          </a:xfrm>
          <a:ln/>
        </p:spPr>
        <p:txBody>
          <a:bodyPr tIns="28080"/>
          <a:lstStyle/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Rozloha</a:t>
            </a:r>
            <a:r>
              <a:rPr lang="en-US" sz="2800" dirty="0"/>
              <a:t>										370 km</a:t>
            </a:r>
            <a:r>
              <a:rPr lang="en-US" sz="2800" baseline="33000" dirty="0"/>
              <a:t>2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Počet</a:t>
            </a:r>
            <a:r>
              <a:rPr lang="en-US" sz="2800" dirty="0"/>
              <a:t> </a:t>
            </a:r>
            <a:r>
              <a:rPr lang="en-US" sz="2800" dirty="0" err="1"/>
              <a:t>obyvatel</a:t>
            </a:r>
            <a:r>
              <a:rPr lang="en-US" sz="2800" dirty="0"/>
              <a:t>							mil. (2008)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Hustota</a:t>
            </a:r>
            <a:r>
              <a:rPr lang="en-US" sz="2800" dirty="0"/>
              <a:t> </a:t>
            </a:r>
            <a:r>
              <a:rPr lang="en-US" sz="2800" dirty="0" err="1"/>
              <a:t>osídlení</a:t>
            </a:r>
            <a:r>
              <a:rPr lang="en-US" sz="2800" dirty="0"/>
              <a:t>							ob. / km</a:t>
            </a:r>
            <a:r>
              <a:rPr lang="en-US" sz="2800" baseline="33000" dirty="0"/>
              <a:t>2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Měna</a:t>
            </a:r>
            <a:r>
              <a:rPr lang="en-US" sz="2800" dirty="0"/>
              <a:t>											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Hlavní</a:t>
            </a:r>
            <a:r>
              <a:rPr lang="en-US" sz="2800" dirty="0"/>
              <a:t> </a:t>
            </a:r>
            <a:r>
              <a:rPr lang="en-US" sz="2800" dirty="0" err="1"/>
              <a:t>město</a:t>
            </a:r>
            <a:r>
              <a:rPr lang="en-US" sz="2800" dirty="0"/>
              <a:t>								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Jazyk</a:t>
            </a:r>
            <a:r>
              <a:rPr lang="en-US" sz="2800" dirty="0"/>
              <a:t>											(</a:t>
            </a:r>
            <a:r>
              <a:rPr lang="en-US" sz="2800" dirty="0" err="1"/>
              <a:t>Španělština</a:t>
            </a:r>
            <a:r>
              <a:rPr lang="en-US" sz="2800" dirty="0"/>
              <a:t>)</a:t>
            </a:r>
          </a:p>
          <a:p>
            <a:pPr marL="430213" indent="-323850">
              <a:spcAft>
                <a:spcPts val="1425"/>
              </a:spcAft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endParaRPr lang="en-US" sz="2800" dirty="0"/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549275" y="6583363"/>
            <a:ext cx="1006475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cs-CZ" sz="2800" dirty="0" smtClean="0"/>
              <a:t>U</a:t>
            </a:r>
            <a:r>
              <a:rPr lang="en-US" sz="2800" dirty="0" smtClean="0"/>
              <a:t>SD</a:t>
            </a:r>
            <a:endParaRPr lang="en-US" sz="2800" dirty="0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286000" y="6583363"/>
            <a:ext cx="914400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 sz="2800" dirty="0"/>
              <a:t>53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8504238" y="6553200"/>
            <a:ext cx="10064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 sz="2800" dirty="0"/>
              <a:t>14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5486400" y="6583363"/>
            <a:ext cx="1006475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 sz="2800" dirty="0"/>
              <a:t>256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6950075" y="6581775"/>
            <a:ext cx="1096963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 sz="2800" dirty="0"/>
              <a:t>Quito</a:t>
            </a: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3475038" y="6583363"/>
            <a:ext cx="1554162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 sz="2800" dirty="0"/>
              <a:t>Castilian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 -0.00021 C -0.00566 0.00336 -0.01495 0.00168 -0.02502 0.00105 C -0.02581 0.00063 -0.0266 -2.35776E-6 -0.02754 -0.00021 C -0.04092 -0.0042 -0.0255 0.00189 -0.02408 0.01386 C -0.02377 0.01722 -0.0288 0.01302 -0.03132 0.0126 C -0.03636 0.01155 -0.04092 0.00987 -0.04627 0.00903 C -0.05037 0.00735 -0.05414 0.00651 -0.05855 0.00567 C -0.06611 0.00294 -0.07382 0.00126 -0.08138 -0.00126 C -0.08578 -0.00273 -0.08783 -0.00504 -0.09287 -0.00609 C -0.09822 -0.01134 -0.10562 -0.01364 -0.11223 -0.01532 C -0.1223 -0.02078 -0.11821 -0.01889 -0.12466 -0.02141 C -0.13049 -0.03065 -0.13647 -0.02834 -0.14418 -0.03296 C -0.14654 -0.03443 -0.14875 -0.03632 -0.15111 -0.03758 C -0.15315 -0.03863 -0.1552 -0.03884 -0.1574 -0.03989 C -0.16228 -0.04241 -0.16779 -0.0485 -0.17314 -0.05039 C -0.17818 -0.05228 -0.17928 -0.05228 -0.18369 -0.055 C -0.18495 -0.05563 -0.18621 -0.05668 -0.18731 -0.05752 C -0.18857 -0.05857 -0.18951 -0.06025 -0.19077 -0.06109 C -0.19235 -0.06214 -0.20085 -0.06529 -0.20226 -0.06571 C -0.21092 -0.07474 -0.20699 -0.07264 -0.21281 -0.07495 C -0.21549 -0.07852 -0.2254 -0.08692 -0.22776 -0.08902 C -0.2306 -0.09133 -0.23312 -0.09385 -0.23579 -0.09616 C -0.23658 -0.097 -0.23831 -0.09846 -0.23831 -0.09826 C -0.24083 -0.1035 -0.24445 -0.10665 -0.24807 -0.11022 C -0.25389 -0.12156 -0.26224 -0.13143 -0.26822 -0.14297 C -0.27184 -0.14948 -0.27436 -0.15809 -0.27719 -0.16502 C -0.28065 -0.17363 -0.28537 -0.18182 -0.28947 -0.18958 C -0.29073 -0.19546 -0.29324 -0.20155 -0.29655 -0.20617 C -0.29875 -0.21331 -0.30033 -0.21562 -0.30458 -0.22129 C -0.30584 -0.22675 -0.30883 -0.23199 -0.31229 -0.23514 C -0.31339 -0.23997 -0.31434 -0.24354 -0.31686 -0.24711 C -0.31811 -0.25173 -0.31843 -0.25467 -0.32205 -0.25635 C -0.32441 -0.26412 -0.32803 -0.27147 -0.33181 -0.2786 C -0.33354 -0.28532 -0.33212 -0.28112 -0.337 -0.29015 C -0.33763 -0.29141 -0.33889 -0.29372 -0.33889 -0.29351 C -0.34062 -0.30149 -0.34346 -0.30905 -0.34771 -0.31493 C -0.34975 -0.32668 -0.34692 -0.31409 -0.35038 -0.32185 C -0.35243 -0.32626 -0.35337 -0.3313 -0.35573 -0.33571 C -0.3581 -0.34621 -0.35998 -0.35964 -0.36439 -0.36867 C -0.36549 -0.37371 -0.3666 -0.37854 -0.36707 -0.38379 C -0.3677 -0.39093 -0.3688 -0.40478 -0.3688 -0.40457 C -0.36833 -0.41759 -0.36959 -0.45265 -0.35998 -0.46462 C -0.3581 -0.47281 -0.35463 -0.48037 -0.34944 -0.48541 C -0.34739 -0.48961 -0.34487 -0.49884 -0.34251 -0.50199 C -0.34078 -0.50388 -0.337 -0.50661 -0.337 -0.5064 C -0.33496 -0.51081 -0.3337 -0.51207 -0.33008 -0.51354 C -0.32347 -0.51921 -0.32677 -0.51753 -0.32032 -0.51942 C -0.3167 -0.52467 -0.31292 -0.5232 -0.30804 -0.5253 C -0.30411 -0.52698 -0.3008 -0.52971 -0.29655 -0.53097 C -0.29073 -0.53495 -0.28427 -0.53558 -0.27798 -0.53705 C -0.2657 -0.54524 -0.24162 -0.5507 -0.22776 -0.55217 C -0.21171 -0.55805 -0.19455 -0.55784 -0.1785 -0.56372 C -0.16826 -0.5675 -0.15803 -0.57002 -0.14764 -0.57338 C -0.13788 -0.57653 -0.12923 -0.58219 -0.11931 -0.58492 C -0.12073 -0.58387 -0.12498 -0.58324 -0.12372 -0.58156 C -0.12262 -0.58009 -0.11333 -0.58429 -0.11144 -0.58492 C -0.09932 -0.58933 -0.08736 -0.595 -0.07539 -0.60004 C -0.06878 -0.60592 -0.07776 -0.59857 -0.06469 -0.60487 C -0.05367 -0.60991 -0.04202 -0.61117 -0.03132 -0.61663 C -0.02691 -0.61453 -0.02172 -0.61789 -0.01715 -0.61894 C -0.01306 -0.62229 -0.00834 -0.62376 -0.00393 -0.62586 C -0.00031 -0.63048 0.01118 -0.63636 0.01291 -0.64098 " pathEditMode="relative" rAng="0" ptsTypes="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43" y="-31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7 -0.00504 C -0.01653 -0.0021 -0.0266 -0.00986 -0.03368 -0.0107 C -0.03919 -0.01133 -0.0447 -0.01175 -0.05021 -0.01196 C -0.07256 -0.01301 -0.11727 -0.01427 -0.11727 -0.01406 C -0.12309 -0.01574 -0.12891 -0.01742 -0.13474 -0.01889 C -0.14072 -0.02414 -0.14497 -0.02477 -0.15221 -0.02582 C -0.15819 -0.02876 -0.16417 -0.03065 -0.17047 -0.0317 C -0.17771 -0.03443 -0.17771 -0.03464 -0.18448 -0.02813 C -0.19455 -0.0296 -0.20274 -0.03338 -0.21234 -0.03632 C -0.21627 -0.03968 -0.22084 -0.04052 -0.2254 -0.0422 C -0.22635 -0.04262 -0.22808 -0.04325 -0.22808 -0.04304 C -0.23013 -0.06487 -0.25138 -0.05395 -0.26759 -0.055 C -0.27404 -0.05584 -0.28191 -0.05668 -0.28726 -0.06193 C -0.29419 -0.05626 -0.30458 -0.06298 -0.31213 -0.0655 C -0.31465 -0.06823 -0.31733 -0.06823 -0.32063 -0.07012 C -0.33197 -0.07684 -0.34393 -0.0823 -0.35621 -0.08629 C -0.36062 -0.08776 -0.36487 -0.08965 -0.36927 -0.09112 C -0.37132 -0.09175 -0.37541 -0.09343 -0.37541 -0.09322 C -0.38061 -0.09825 -0.38769 -0.09867 -0.39367 -0.1014 C -0.40674 -0.10728 -0.41964 -0.11337 -0.43287 -0.11883 C -0.43822 -0.12387 -0.43239 -0.11925 -0.44074 -0.1224 C -0.44404 -0.12366 -0.44687 -0.12597 -0.45034 -0.12702 C -0.45632 -0.13101 -0.46324 -0.13206 -0.46954 -0.13521 C -0.47096 -0.13605 -0.47253 -0.13668 -0.47395 -0.13752 C -0.47489 -0.13814 -0.47552 -0.1394 -0.47647 -0.13982 C -0.48371 -0.1436 -0.49173 -0.1457 -0.49913 -0.14906 C -0.50275 -0.15074 -0.5059 -0.15347 -0.50968 -0.15494 C -0.5144 -0.15662 -0.51897 -0.15767 -0.52353 -0.15956 C -0.52621 -0.16187 -0.52841 -0.16292 -0.5314 -0.16418 C -0.53376 -0.16754 -0.53612 -0.16754 -0.53927 -0.16901 C -0.54415 -0.17363 -0.54982 -0.17447 -0.55501 -0.17825 C -0.55958 -0.1816 -0.56162 -0.18475 -0.56635 -0.18643 C -0.57201 -0.19147 -0.5706 -0.1921 -0.575 -0.19693 C -0.57784 -0.20008 -0.58114 -0.20134 -0.58382 -0.20491 C -0.58618 -0.20806 -0.59153 -0.2131 -0.59153 -0.21289 C -0.59358 -0.2173 -0.59499 -0.21856 -0.59861 -0.22003 C -0.60428 -0.22758 -0.61073 -0.23304 -0.61687 -0.23976 C -0.61986 -0.24312 -0.62159 -0.24837 -0.6238 -0.25257 C -0.62679 -0.25845 -0.62836 -0.26517 -0.63088 -0.27125 C -0.63183 -0.27377 -0.63434 -0.27818 -0.63434 -0.27797 C -0.63545 -0.28679 -0.63734 -0.29561 -0.63954 -0.3038 C -0.64127 -0.32962 -0.64332 -0.35503 -0.63608 -0.37938 C -0.63765 -0.38862 -0.6334 -0.40919 -0.63088 -0.41885 C -0.62994 -0.42263 -0.62994 -0.42725 -0.62821 -0.43061 C -0.62663 -0.43376 -0.62616 -0.43397 -0.62553 -0.43754 C -0.62427 -0.44446 -0.62348 -0.45118 -0.62034 -0.45727 C -0.61892 -0.46357 -0.61734 -0.46903 -0.61514 -0.4747 C -0.61388 -0.47806 -0.61372 -0.48184 -0.61247 -0.4852 C -0.61152 -0.48771 -0.6101 -0.48981 -0.609 -0.49212 C -0.60837 -0.49338 -0.60727 -0.49569 -0.60727 -0.49548 C -0.60633 -0.50031 -0.60286 -0.50451 -0.5994 -0.50619 C -0.59625 -0.51039 -0.59499 -0.51459 -0.59074 -0.51669 C -0.58697 -0.52404 -0.59137 -0.51669 -0.58634 -0.52131 C -0.5835 -0.52383 -0.57925 -0.52949 -0.57595 -0.53054 C -0.57107 -0.53201 -0.56745 -0.53327 -0.56288 -0.53516 C -0.55438 -0.54251 -0.54226 -0.54545 -0.53235 -0.54797 C -0.52747 -0.55133 -0.52196 -0.5528 -0.5166 -0.5549 C -0.50291 -0.56687 -0.46923 -0.56708 -0.45553 -0.56771 C -0.422 -0.56708 -0.37903 -0.57023 -0.34488 -0.56435 C -0.33197 -0.55826 -0.31434 -0.56099 -0.29986 -0.55973 C -0.29828 -0.55427 -0.30033 -0.5507 -0.29513 -0.55259 C -0.29403 -0.55616 -0.29277 -0.55994 -0.29088 -0.56309 C -0.2901 -0.56477 -0.29183 -0.55868 -0.29262 -0.55721 " pathEditMode="relative" rAng="0" ptsTypes="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70" y="-281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7497E-7 -3.86311E-7 C 0.06689 -0.00315 0.03258 -0.00189 0.10294 -0.00336 C 0.1286 -0.00525 0.15378 -0.00924 0.1796 -0.01049 C 0.19943 -0.01343 0.21895 -0.01532 0.23894 -0.01616 C 0.25374 -0.01973 0.27026 -0.01952 0.28506 -0.02078 C 0.28978 -0.0212 0.29907 -0.02204 0.29907 -0.02204 C 0.30536 -0.02792 0.29891 -0.02267 0.31386 -0.02561 C 0.32598 -0.02792 0.33763 -0.03527 0.3496 -0.03821 C 0.35243 -0.04241 0.35621 -0.04136 0.36014 -0.04304 C 0.36848 -0.04682 0.37588 -0.05123 0.38454 -0.05332 C 0.38863 -0.05752 0.39335 -0.05794 0.39839 -0.0592 C 0.40343 -0.06193 0.40799 -0.06529 0.41319 -0.06739 C 0.41523 -0.06823 0.41933 -0.0697 0.41933 -0.0697 C 0.42452 -0.07432 0.43066 -0.07789 0.4368 -0.0802 C 0.43979 -0.08272 0.44042 -0.08566 0.44372 -0.08713 C 0.4464 -0.0907 0.44986 -0.09364 0.45333 -0.09532 C 0.456 -0.09867 0.45773 -0.10077 0.4612 -0.10224 C 0.46749 -0.10791 0.47631 -0.11505 0.48386 -0.11736 C 0.48859 -0.12114 0.49409 -0.12387 0.49866 -0.12786 C 0.50322 -0.13185 0.50637 -0.13542 0.51172 -0.1371 C 0.52951 -0.14906 0.54557 -0.1646 0.56225 -0.17909 C 0.57201 -0.18748 0.57988 -0.20113 0.59027 -0.20806 C 0.5931 -0.21205 0.59609 -0.21205 0.59893 -0.21625 C 0.60082 -0.21919 0.60176 -0.22339 0.60412 -0.22549 C 0.60507 -0.22633 0.60601 -0.22696 0.6068 -0.22779 C 0.60932 -0.23052 0.61467 -0.23598 0.61467 -0.23598 C 0.6164 -0.23955 0.61845 -0.24585 0.62081 -0.24879 C 0.62144 -0.25404 0.62285 -0.25866 0.62332 -0.26391 C 0.62395 -0.27042 0.62506 -0.28364 0.62506 -0.28364 C 0.6249 -0.29981 0.62899 -0.35587 0.61719 -0.37896 C 0.61593 -0.38484 0.61057 -0.39177 0.6068 -0.39534 C 0.60507 -0.39702 0.6016 -0.39996 0.6016 -0.39996 C 0.6005 -0.40436 0.59704 -0.40646 0.59373 -0.40814 C 0.59121 -0.41318 0.58838 -0.41444 0.58413 -0.41612 C 0.58051 -0.42137 0.57579 -0.42284 0.57107 -0.42557 C 0.5643 -0.42956 0.55753 -0.43334 0.55013 -0.43481 C 0.53533 -0.44174 0.51944 -0.4495 0.50385 -0.45223 C 0.49866 -0.45475 0.49284 -0.45475 0.48733 -0.4558 C 0.46749 -0.46399 0.44294 -0.46189 0.42279 -0.46273 C 0.41209 -0.46819 0.39036 -0.47029 0.37919 -0.47197 C 0.37336 -0.4768 0.36959 -0.47638 0.36266 -0.47785 C 0.354 -0.47953 0.34598 -0.48352 0.33748 -0.48604 C 0.33496 -0.48289 0.33559 -0.48478 0.33559 -0.48016 " pathEditMode="relative" ptsTypes="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4165E-6 9.65778E-7 C 0.01417 -0.00252 0.02849 -0.00882 0.04282 -0.00924 C 0.0998 -0.01071 0.22478 -0.01134 0.26586 -0.01155 C 0.28207 -0.01386 0.29844 -0.01323 0.31481 -0.01512 C 0.33764 -0.02351 0.36125 -0.0254 0.38454 -0.03023 C 0.39021 -0.03317 0.39682 -0.03359 0.4028 -0.03485 C 0.40627 -0.03569 0.41319 -0.03716 0.41319 -0.03716 C 0.42028 -0.04325 0.43208 -0.04262 0.44027 -0.04535 C 0.44562 -0.04703 0.45679 -0.04892 0.45679 -0.04892 C 0.46624 -0.05438 0.47537 -0.05774 0.4856 -0.0592 C 0.50874 -0.06592 0.53235 -0.07705 0.55533 -0.08251 C 0.55911 -0.08587 0.5632 -0.08587 0.56761 -0.08713 C 0.57312 -0.09091 0.578 -0.09217 0.58414 -0.09301 C 0.58902 -0.0949 0.59405 -0.09553 0.59893 -0.09763 C 0.60633 -0.10078 0.59736 -0.09931 0.60413 -0.1012 C 0.60885 -0.10246 0.61814 -0.10455 0.61814 -0.10455 C 0.62569 -0.10854 0.63372 -0.11148 0.64159 -0.114 C 0.64474 -0.11505 0.65119 -0.11631 0.65119 -0.11631 C 0.66284 -0.1224 0.67826 -0.12954 0.69054 -0.13248 C 0.70376 -0.1392 0.71651 -0.14654 0.72974 -0.15347 C 0.73446 -0.15977 0.73682 -0.16145 0.74359 -0.16271 C 0.74752 -0.16649 0.75036 -0.17111 0.75413 -0.17447 C 0.75587 -0.18203 0.75933 -0.18938 0.762 -0.19651 C 0.76279 -0.20113 0.76342 -0.20407 0.76547 -0.20806 C 0.76673 -0.21688 0.76924 -0.22507 0.77066 -0.23367 C 0.77208 -0.24291 0.77192 -0.24816 0.77586 -0.25572 C 0.77759 -0.26622 0.77743 -0.27692 0.77948 -0.28721 C 0.77885 -0.30107 0.77822 -0.31577 0.77239 -0.32794 C 0.7705 -0.33634 0.76452 -0.34243 0.75854 -0.34537 C 0.7524 -0.35356 0.73745 -0.35755 0.72879 -0.36154 C 0.7151 -0.36783 0.69951 -0.3756 0.68519 -0.37791 C 0.66032 -0.3819 0.63529 -0.38358 0.61026 -0.38484 C 0.60208 -0.38631 0.59421 -0.38757 0.58587 -0.38841 C 0.5802 -0.39009 0.56839 -0.39177 0.56839 -0.39177 C 0.5514 -0.39786 0.53345 -0.39177 0.51614 -0.39534 C 0.50795 -0.39912 0.50291 -0.40038 0.49347 -0.40122 C 0.48953 -0.40248 0.48591 -0.40479 0.48214 -0.40584 C 0.4771 -0.4073 0.46766 -0.40772 0.46388 -0.40814 C 0.45286 -0.41129 0.46624 -0.40856 0.45506 -0.40689 C 0.45066 -0.40626 0.44641 -0.40919 0.442 -0.4094 C 0.43413 -0.41003 0.42641 -0.41003 0.41854 -0.41045 C 0.41083 -0.41402 0.40296 -0.41801 0.39493 -0.41969 C 0.38848 -0.42536 0.38691 -0.42095 0.38014 -0.42095 " pathEditMode="relative" ptsTypes="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8424E-6 1.44867E-6 C 0.0085 -0.00399 -0.00394 0.00252 0.00519 -0.00462 C 0.00802 -0.00672 0.01259 -0.00819 0.01574 -0.00924 C 0.02266 -0.01554 0.03463 -0.01847 0.04265 -0.02204 C 0.04517 -0.02309 0.04785 -0.02477 0.05052 -0.02561 C 0.0532 -0.02645 0.05839 -0.02792 0.05839 -0.02792 C 0.06611 -0.03296 0.07445 -0.03695 0.08279 -0.03947 C 0.08641 -0.04178 0.0894 -0.04304 0.09334 -0.04409 C 0.09475 -0.04535 0.09601 -0.04682 0.09759 -0.04766 C 0.09948 -0.04871 0.10373 -0.04997 0.10373 -0.04997 C 0.10766 -0.05333 0.11144 -0.05564 0.116 -0.0569 C 0.12041 -0.05983 0.12482 -0.06151 0.12907 -0.06508 C 0.136 -0.07096 0.14198 -0.08251 0.15 -0.08482 C 0.15614 -0.09049 0.14906 -0.08293 0.15347 -0.09196 C 0.15473 -0.09448 0.15772 -0.09469 0.15961 -0.09532 C 0.16291 -0.09994 0.1648 -0.10518 0.16732 -0.11043 C 0.16984 -0.11589 0.17346 -0.11778 0.17613 -0.12324 C 0.18054 -0.13185 0.18306 -0.14046 0.18574 -0.1499 C 0.18983 -0.18707 0.18731 -0.21709 0.18652 -0.25929 C 0.18637 -0.26517 0.18133 -0.27567 0.18133 -0.27567 C 0.18007 -0.28175 0.17582 -0.28721 0.17173 -0.29078 C 0.17 -0.29792 0.17236 -0.29099 0.16826 -0.2954 C 0.16275 -0.30128 0.17125 -0.29708 0.16307 -0.30002 C 0.15787 -0.30443 0.15158 -0.30569 0.1456 -0.30695 C 0.13348 -0.31262 0.1234 -0.30989 0.10892 -0.31052 C 0.10105 -0.31388 0.09192 -0.31388 0.08374 -0.31514 C 0.06579 -0.32185 0.04643 -0.32416 0.02786 -0.32563 C -0.00929 -0.33193 -0.04723 -0.32857 -0.08453 -0.32899 C -0.12782 -0.33319 -0.17205 -0.33298 -0.21533 -0.33382 C -0.22084 -0.33466 -0.22651 -0.33445 -0.23186 -0.33613 C -0.23721 -0.33781 -0.24225 -0.34054 -0.2476 -0.3418 C -0.24949 -0.34558 -0.24933 -0.3439 -0.24933 -0.34642 " pathEditMode="relative" ptsTypes="fffffffffffffffffffffffffffffffA">
                                      <p:cBhvr>
                                        <p:cTn id="22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0192E-6 1.25551E-6 C -0.02927 0.00567 -0.05933 0.00105 -0.08893 -0.00126 C -0.09869 -0.00399 -0.10892 -0.00525 -0.11868 -0.00819 C -0.1267 -0.01554 -0.13757 -0.01889 -0.14654 -0.0233 C -0.15346 -0.02645 -0.15866 -0.03212 -0.16574 -0.0338 C -0.17062 -0.03632 -0.17503 -0.03905 -0.17959 -0.04199 C -0.18605 -0.04619 -0.19329 -0.04808 -0.19974 -0.05249 C -0.20588 -0.05669 -0.21123 -0.06193 -0.218 -0.06403 C -0.22194 -0.06739 -0.22619 -0.06907 -0.23028 -0.07222 C -0.23201 -0.07369 -0.23547 -0.07684 -0.23547 -0.07684 C -0.24004 -0.07516 -0.23878 -0.07474 -0.24413 -0.0781 C -0.24649 -0.07978 -0.25121 -0.08272 -0.25121 -0.08272 C -0.25625 -0.09196 -0.2509 -0.08419 -0.25719 -0.08839 C -0.269 -0.09616 -0.25814 -0.09133 -0.26506 -0.09427 C -0.2775 -0.10707 -0.26192 -0.09175 -0.2712 -0.09889 C -0.27829 -0.10413 -0.2849 -0.1119 -0.29119 -0.11862 C -0.29418 -0.12177 -0.29355 -0.11967 -0.2956 -0.12345 C -0.29859 -0.12891 -0.30426 -0.13773 -0.30599 -0.14424 C -0.30882 -0.15431 -0.31355 -0.16985 -0.31921 -0.17678 C -0.3211 -0.18182 -0.32079 -0.18539 -0.32441 -0.18854 C -0.32598 -0.19525 -0.32834 -0.20176 -0.33055 -0.20827 C -0.33338 -0.21667 -0.33432 -0.2257 -0.33747 -0.23389 C -0.33857 -0.24165 -0.33936 -0.25047 -0.34267 -0.25698 C -0.34392 -0.26517 -0.3433 -0.26139 -0.34534 -0.27105 C -0.34566 -0.27231 -0.34613 -0.27462 -0.34613 -0.27462 C -0.34786 -0.30065 -0.35242 -0.3355 -0.34534 -0.35944 C -0.3444 -0.3693 -0.34235 -0.37686 -0.33999 -0.3861 C -0.33779 -0.39429 -0.33668 -0.40269 -0.33401 -0.41066 C -0.33196 -0.41696 -0.3318 -0.42347 -0.32866 -0.42914 C -0.32755 -0.43565 -0.32614 -0.44216 -0.32346 -0.44783 C -0.32268 -0.45433 -0.32189 -0.45979 -0.31921 -0.46525 C -0.31717 -0.47806 -0.31276 -0.48772 -0.30693 -0.49779 C -0.30536 -0.50388 -0.30253 -0.50766 -0.30001 -0.51291 C -0.29875 -0.52026 -0.29607 -0.52593 -0.29214 -0.5316 C -0.29088 -0.53622 -0.29009 -0.53915 -0.28694 -0.54188 C -0.28458 -0.54692 -0.28128 -0.5507 -0.27907 -0.55595 C -0.27703 -0.56078 -0.27561 -0.56435 -0.27199 -0.5675 C -0.27089 -0.57233 -0.27042 -0.57401 -0.2668 -0.57569 C -0.26318 -0.58324 -0.25578 -0.59059 -0.24932 -0.59311 C -0.2413 -0.60046 -0.22981 -0.60256 -0.22068 -0.60592 C -0.21328 -0.59962 -0.1988 -0.60655 -0.19014 -0.60823 C -0.17849 -0.60802 -0.10372 -0.61936 -0.06988 -0.60235 C -0.06831 -0.60046 -0.05871 -0.59542 -0.05587 -0.59437 C -0.05304 -0.59185 -0.04627 -0.58954 -0.04627 -0.58954 C -0.04029 -0.58429 -0.04784 -0.59017 -0.03761 -0.58618 C -0.03399 -0.58471 -0.03084 -0.58073 -0.02707 -0.57926 C -0.02439 -0.57674 -0.0214 -0.57506 -0.0192 -0.57212 C -0.01621 -0.56813 -0.01526 -0.5654 -0.01133 -0.56288 C -0.00708 -0.55406 -0.01259 -0.56414 -0.00708 -0.557 C -0.0044 -0.55322 -0.00346 -0.54965 6.0192E-6 -0.54671 C 0.00111 -0.54188 0.00253 -0.53957 0.0052 -0.53622 C 0.0063 -0.53097 0.00788 -0.52572 0.0104 -0.5211 C 0.0126 -0.51081 0.01449 -0.49968 0.01905 -0.49087 C 0.02157 -0.47491 0.02488 -0.45937 0.02677 -0.44321 C 0.02755 -0.40731 0.02787 -0.37182 0.02614 -0.33613 C 0.02551 -0.32479 0.02456 -0.31241 0.02267 -0.30128 C 0.0222 -0.29834 0.02031 -0.29015 0.01905 -0.28721 C 0.01811 -0.28469 0.01559 -0.28028 0.01559 -0.28028 C 0.01449 -0.2763 0.01386 -0.27336 0.01213 -0.26979 C 0.01118 -0.26622 0.00977 -0.26517 0.00866 -0.26181 L 0.01827 -0.26748 " pathEditMode="relative" ptsTypes="fffffffffffffffffffffffffffffffffffffffffffffffffffffffffffAA">
                                      <p:cBhvr>
                                        <p:cTn id="26" dur="2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2" grpId="0"/>
      <p:bldP spid="7173" grpId="0"/>
      <p:bldP spid="7174" grpId="0"/>
      <p:bldP spid="7175" grpId="0"/>
      <p:bldP spid="717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514350" y="603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600" b="1" dirty="0">
                <a:solidFill>
                  <a:srgbClr val="000000"/>
                </a:solidFill>
              </a:rPr>
              <a:t>5. </a:t>
            </a:r>
            <a:r>
              <a:rPr lang="cs-CZ" sz="3600" b="1" dirty="0" smtClean="0">
                <a:solidFill>
                  <a:srgbClr val="000000"/>
                </a:solidFill>
              </a:rPr>
              <a:t>Č</a:t>
            </a:r>
            <a:r>
              <a:rPr lang="en-US" sz="3600" b="1" dirty="0" err="1" smtClean="0">
                <a:solidFill>
                  <a:srgbClr val="000000"/>
                </a:solidFill>
              </a:rPr>
              <a:t>lenství</a:t>
            </a:r>
            <a:r>
              <a:rPr lang="en-US" sz="3600" b="1" dirty="0" smtClean="0">
                <a:solidFill>
                  <a:srgbClr val="000000"/>
                </a:solidFill>
              </a:rPr>
              <a:t> </a:t>
            </a:r>
            <a:r>
              <a:rPr lang="en-US" sz="3600" b="1" dirty="0">
                <a:solidFill>
                  <a:srgbClr val="000000"/>
                </a:solidFill>
              </a:rPr>
              <a:t>v </a:t>
            </a:r>
            <a:r>
              <a:rPr lang="en-US" sz="3600" b="1" dirty="0" err="1">
                <a:solidFill>
                  <a:srgbClr val="000000"/>
                </a:solidFill>
              </a:rPr>
              <a:t>organizacích</a:t>
            </a:r>
            <a:endParaRPr lang="en-US" sz="3600" b="1" dirty="0">
              <a:solidFill>
                <a:srgbClr val="000000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384675"/>
          </a:xfrm>
          <a:ln/>
        </p:spPr>
        <p:txBody>
          <a:bodyPr tIns="28080"/>
          <a:lstStyle/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/>
              <a:t>UN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/>
              <a:t>WTO (1996)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/>
              <a:t>WHO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0"/>
            <a:ext cx="9070975" cy="1563688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600" b="1">
                <a:solidFill>
                  <a:srgbClr val="000000"/>
                </a:solidFill>
              </a:rPr>
              <a:t>6. Administrativní členění:</a:t>
            </a:r>
            <a:r>
              <a:rPr lang="en-US" sz="360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384675"/>
          </a:xfrm>
          <a:ln/>
        </p:spPr>
        <p:txBody>
          <a:bodyPr tIns="28080"/>
          <a:lstStyle/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/>
              <a:t>24 </a:t>
            </a:r>
            <a:r>
              <a:rPr lang="en-US" sz="2800" dirty="0" err="1">
                <a:solidFill>
                  <a:srgbClr val="CCCCFF"/>
                </a:solidFill>
                <a:hlinkClick r:id="rId3"/>
              </a:rPr>
              <a:t>provincií</a:t>
            </a:r>
            <a:endParaRPr lang="en-US" sz="2800" dirty="0">
              <a:solidFill>
                <a:srgbClr val="CCCCFF"/>
              </a:solidFill>
              <a:hlinkClick r:id="rId3"/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125" y="2011363"/>
            <a:ext cx="4840288" cy="504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9228138" y="6715125"/>
            <a:ext cx="549275" cy="34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/>
              <a:t>4)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549275" y="17463"/>
            <a:ext cx="9070975" cy="1262062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600" b="1">
                <a:solidFill>
                  <a:srgbClr val="000000"/>
                </a:solidFill>
              </a:rPr>
              <a:t>7. Přírodní poměry 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552575"/>
            <a:ext cx="9070975" cy="5387975"/>
          </a:xfrm>
          <a:ln/>
        </p:spPr>
        <p:txBody>
          <a:bodyPr tIns="28080"/>
          <a:lstStyle/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tři</a:t>
            </a:r>
            <a:r>
              <a:rPr lang="en-US" sz="2800" dirty="0"/>
              <a:t> </a:t>
            </a:r>
            <a:r>
              <a:rPr lang="en-US" sz="2800" dirty="0" err="1"/>
              <a:t>oblasti</a:t>
            </a:r>
            <a:r>
              <a:rPr lang="en-US" sz="2800" dirty="0"/>
              <a:t>: </a:t>
            </a:r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/>
              <a:t>1. </a:t>
            </a:r>
            <a:r>
              <a:rPr lang="en-US" dirty="0" err="1"/>
              <a:t>pobřeží</a:t>
            </a:r>
            <a:r>
              <a:rPr lang="en-US" dirty="0"/>
              <a:t>  (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severu</a:t>
            </a:r>
            <a:r>
              <a:rPr lang="en-US" dirty="0"/>
              <a:t> se </a:t>
            </a:r>
            <a:r>
              <a:rPr lang="en-US" dirty="0" err="1" smtClean="0"/>
              <a:t>intenz</a:t>
            </a:r>
            <a:r>
              <a:rPr lang="cs-CZ" dirty="0" smtClean="0"/>
              <a:t>i</a:t>
            </a:r>
            <a:r>
              <a:rPr lang="en-US" dirty="0" err="1" smtClean="0"/>
              <a:t>vně</a:t>
            </a:r>
            <a:r>
              <a:rPr lang="en-US" dirty="0" smtClean="0"/>
              <a:t> </a:t>
            </a:r>
            <a:r>
              <a:rPr lang="en-US" dirty="0" err="1"/>
              <a:t>zemědělsky</a:t>
            </a:r>
            <a:r>
              <a:rPr lang="en-US" dirty="0"/>
              <a:t> </a:t>
            </a:r>
            <a:r>
              <a:rPr lang="en-US" dirty="0" err="1"/>
              <a:t>obdělává</a:t>
            </a:r>
            <a:r>
              <a:rPr lang="en-US" dirty="0"/>
              <a:t>)</a:t>
            </a:r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/>
              <a:t>2. </a:t>
            </a:r>
            <a:r>
              <a:rPr lang="en-US" dirty="0" err="1"/>
              <a:t>centrální</a:t>
            </a:r>
            <a:r>
              <a:rPr lang="en-US" dirty="0"/>
              <a:t> </a:t>
            </a:r>
            <a:r>
              <a:rPr lang="en-US" dirty="0" err="1"/>
              <a:t>pohoří</a:t>
            </a:r>
            <a:r>
              <a:rPr lang="en-US" dirty="0"/>
              <a:t> And</a:t>
            </a:r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/>
              <a:t>3. </a:t>
            </a:r>
            <a:r>
              <a:rPr lang="en-US" dirty="0" err="1"/>
              <a:t>východní</a:t>
            </a:r>
            <a:r>
              <a:rPr lang="en-US" dirty="0"/>
              <a:t> </a:t>
            </a:r>
            <a:r>
              <a:rPr lang="en-US" dirty="0" err="1"/>
              <a:t>nížina</a:t>
            </a:r>
            <a:r>
              <a:rPr lang="en-US" dirty="0"/>
              <a:t> (je </a:t>
            </a:r>
            <a:r>
              <a:rPr lang="en-US" dirty="0" err="1"/>
              <a:t>pokryta</a:t>
            </a:r>
            <a:r>
              <a:rPr lang="en-US" dirty="0"/>
              <a:t> </a:t>
            </a:r>
            <a:r>
              <a:rPr lang="en-US" dirty="0" err="1"/>
              <a:t>tropickým</a:t>
            </a:r>
            <a:r>
              <a:rPr lang="en-US" dirty="0"/>
              <a:t> </a:t>
            </a:r>
            <a:r>
              <a:rPr lang="en-US" dirty="0" err="1"/>
              <a:t>deštným</a:t>
            </a:r>
            <a:r>
              <a:rPr lang="en-US" dirty="0"/>
              <a:t> </a:t>
            </a:r>
            <a:r>
              <a:rPr lang="en-US" dirty="0" err="1"/>
              <a:t>lesem</a:t>
            </a:r>
            <a:r>
              <a:rPr lang="en-US" dirty="0"/>
              <a:t>)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Víte</a:t>
            </a:r>
            <a:r>
              <a:rPr lang="en-US" sz="2800" dirty="0"/>
              <a:t>, </a:t>
            </a:r>
            <a:r>
              <a:rPr lang="en-US" sz="2800" dirty="0" err="1"/>
              <a:t>jak</a:t>
            </a:r>
            <a:r>
              <a:rPr lang="en-US" sz="2800" dirty="0"/>
              <a:t> se </a:t>
            </a:r>
            <a:r>
              <a:rPr lang="en-US" sz="2800" dirty="0" err="1"/>
              <a:t>nazývají</a:t>
            </a:r>
            <a:r>
              <a:rPr lang="en-US" sz="2800" dirty="0"/>
              <a:t> </a:t>
            </a:r>
            <a:r>
              <a:rPr lang="en-US" sz="2800" dirty="0" err="1"/>
              <a:t>dva</a:t>
            </a:r>
            <a:r>
              <a:rPr lang="en-US" sz="2800" dirty="0"/>
              <a:t> </a:t>
            </a:r>
            <a:r>
              <a:rPr lang="en-US" sz="2800" dirty="0" err="1"/>
              <a:t>nejvyšší</a:t>
            </a:r>
            <a:r>
              <a:rPr lang="en-US" sz="2800" dirty="0"/>
              <a:t> </a:t>
            </a:r>
            <a:r>
              <a:rPr lang="en-US" sz="2800" dirty="0" err="1"/>
              <a:t>sopečné</a:t>
            </a:r>
            <a:r>
              <a:rPr lang="en-US" sz="2800" dirty="0"/>
              <a:t> </a:t>
            </a:r>
            <a:r>
              <a:rPr lang="en-US" sz="2800" dirty="0" err="1"/>
              <a:t>vrcholy</a:t>
            </a:r>
            <a:r>
              <a:rPr lang="en-US" sz="2800" dirty="0"/>
              <a:t> </a:t>
            </a:r>
            <a:r>
              <a:rPr lang="en-US" sz="2800" dirty="0" err="1"/>
              <a:t>ekvádorských</a:t>
            </a:r>
            <a:r>
              <a:rPr lang="en-US" sz="2800" dirty="0"/>
              <a:t> And?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Vyhledejte</a:t>
            </a:r>
            <a:r>
              <a:rPr lang="en-US" sz="2800" dirty="0"/>
              <a:t> </a:t>
            </a:r>
            <a:r>
              <a:rPr lang="en-US" sz="2800" dirty="0" err="1"/>
              <a:t>na</a:t>
            </a:r>
            <a:r>
              <a:rPr lang="en-US" sz="2800" dirty="0"/>
              <a:t> </a:t>
            </a:r>
            <a:r>
              <a:rPr lang="en-US" sz="2800" dirty="0" err="1"/>
              <a:t>mapě</a:t>
            </a:r>
            <a:r>
              <a:rPr lang="en-US" sz="2800" dirty="0"/>
              <a:t>. </a:t>
            </a:r>
            <a:r>
              <a:rPr lang="en-US" sz="2800" dirty="0" err="1"/>
              <a:t>Kolik</a:t>
            </a:r>
            <a:r>
              <a:rPr lang="en-US" sz="2800" dirty="0"/>
              <a:t> </a:t>
            </a:r>
            <a:r>
              <a:rPr lang="en-US" sz="2800" dirty="0" err="1"/>
              <a:t>měří</a:t>
            </a:r>
            <a:r>
              <a:rPr lang="en-US" sz="2800" dirty="0"/>
              <a:t>?</a:t>
            </a:r>
          </a:p>
          <a:p>
            <a:pPr marL="862013" lvl="1" indent="-322263">
              <a:buFont typeface="Times New Roman" pitchFamily="16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endParaRPr lang="en-US" dirty="0"/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Památky</a:t>
            </a:r>
            <a:r>
              <a:rPr lang="en-US" sz="2800" dirty="0"/>
              <a:t> UNESCO: </a:t>
            </a:r>
            <a:r>
              <a:rPr lang="en-US" sz="2800" dirty="0" err="1"/>
              <a:t>Sangay</a:t>
            </a:r>
            <a:r>
              <a:rPr lang="en-US" sz="2800" dirty="0"/>
              <a:t> ….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655936" y="6084093"/>
            <a:ext cx="4883068" cy="378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000" dirty="0">
                <a:solidFill>
                  <a:schemeClr val="tx1"/>
                </a:solidFill>
              </a:rPr>
              <a:t>Cotopaxi - 5897 m, Chimborazo - 6310 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uiExpand="1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92075"/>
            <a:ext cx="9070975" cy="1189038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600" b="1">
                <a:solidFill>
                  <a:srgbClr val="000000"/>
                </a:solidFill>
              </a:rPr>
              <a:t>Podnebí: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384675"/>
          </a:xfrm>
          <a:ln/>
        </p:spPr>
        <p:txBody>
          <a:bodyPr tIns="28080"/>
          <a:lstStyle/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změny</a:t>
            </a:r>
            <a:r>
              <a:rPr lang="en-US" sz="2800" dirty="0"/>
              <a:t> </a:t>
            </a:r>
            <a:r>
              <a:rPr lang="en-US" sz="2800" dirty="0" err="1"/>
              <a:t>teplot</a:t>
            </a:r>
            <a:r>
              <a:rPr lang="en-US" sz="2800" dirty="0"/>
              <a:t> </a:t>
            </a:r>
            <a:r>
              <a:rPr lang="en-US" sz="2800" dirty="0" err="1"/>
              <a:t>během</a:t>
            </a:r>
            <a:r>
              <a:rPr lang="en-US" sz="2800" dirty="0"/>
              <a:t> </a:t>
            </a:r>
            <a:r>
              <a:rPr lang="en-US" sz="2800" dirty="0" err="1"/>
              <a:t>roku</a:t>
            </a:r>
            <a:r>
              <a:rPr lang="en-US" sz="2800" dirty="0"/>
              <a:t> </a:t>
            </a:r>
            <a:r>
              <a:rPr lang="en-US" sz="2800" dirty="0" err="1"/>
              <a:t>nepatrné</a:t>
            </a:r>
            <a:endParaRPr lang="en-US" sz="2800" dirty="0"/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významné</a:t>
            </a:r>
            <a:r>
              <a:rPr lang="en-US" sz="2800" dirty="0"/>
              <a:t> </a:t>
            </a:r>
            <a:r>
              <a:rPr lang="en-US" sz="2800" dirty="0" err="1"/>
              <a:t>klimatické</a:t>
            </a:r>
            <a:r>
              <a:rPr lang="en-US" sz="2800" dirty="0"/>
              <a:t> </a:t>
            </a:r>
            <a:r>
              <a:rPr lang="en-US" sz="2800" dirty="0" err="1"/>
              <a:t>rozdíly</a:t>
            </a:r>
            <a:r>
              <a:rPr lang="en-US" sz="2800" dirty="0"/>
              <a:t> </a:t>
            </a:r>
            <a:r>
              <a:rPr lang="en-US" sz="2800" dirty="0" err="1"/>
              <a:t>mezi</a:t>
            </a:r>
            <a:r>
              <a:rPr lang="en-US" sz="2800" dirty="0"/>
              <a:t> </a:t>
            </a:r>
            <a:r>
              <a:rPr lang="en-US" sz="2800" dirty="0" err="1"/>
              <a:t>rovinatou</a:t>
            </a:r>
            <a:r>
              <a:rPr lang="en-US" sz="2800" dirty="0"/>
              <a:t> </a:t>
            </a:r>
            <a:r>
              <a:rPr lang="en-US" sz="2800" dirty="0" err="1"/>
              <a:t>oblastí</a:t>
            </a:r>
            <a:r>
              <a:rPr lang="en-US" sz="2800" dirty="0"/>
              <a:t> </a:t>
            </a:r>
            <a:r>
              <a:rPr lang="en-US" sz="2800" dirty="0" err="1"/>
              <a:t>při</a:t>
            </a:r>
            <a:r>
              <a:rPr lang="en-US" sz="2800" dirty="0"/>
              <a:t> </a:t>
            </a:r>
            <a:r>
              <a:rPr lang="en-US" sz="2800" dirty="0" err="1"/>
              <a:t>pobřeží</a:t>
            </a:r>
            <a:r>
              <a:rPr lang="en-US" sz="2800" dirty="0"/>
              <a:t> a </a:t>
            </a:r>
            <a:r>
              <a:rPr lang="en-US" sz="2800" dirty="0" err="1"/>
              <a:t>horským</a:t>
            </a:r>
            <a:r>
              <a:rPr lang="en-US" sz="2800" dirty="0"/>
              <a:t> </a:t>
            </a:r>
            <a:r>
              <a:rPr lang="en-US" sz="2800" dirty="0" err="1"/>
              <a:t>masívem</a:t>
            </a:r>
            <a:r>
              <a:rPr lang="en-US" sz="2800" dirty="0"/>
              <a:t> And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530225" y="0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600" b="1">
                <a:solidFill>
                  <a:srgbClr val="000000"/>
                </a:solidFill>
              </a:rPr>
              <a:t>Vegetace</a:t>
            </a:r>
            <a:r>
              <a:rPr lang="en-US" sz="3600">
                <a:solidFill>
                  <a:srgbClr val="000000"/>
                </a:solidFill>
              </a:rPr>
              <a:t>: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384675"/>
          </a:xfrm>
          <a:ln/>
        </p:spPr>
        <p:txBody>
          <a:bodyPr tIns="28080"/>
          <a:lstStyle/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Vyhledejte</a:t>
            </a:r>
            <a:r>
              <a:rPr lang="en-US" sz="2800" dirty="0"/>
              <a:t> </a:t>
            </a:r>
            <a:r>
              <a:rPr lang="en-US" sz="2800" dirty="0" err="1"/>
              <a:t>na</a:t>
            </a:r>
            <a:r>
              <a:rPr lang="en-US" sz="2800" dirty="0"/>
              <a:t> </a:t>
            </a:r>
            <a:r>
              <a:rPr lang="en-US" sz="2800" dirty="0" err="1"/>
              <a:t>mapě</a:t>
            </a:r>
            <a:r>
              <a:rPr lang="en-US" sz="2800" dirty="0"/>
              <a:t> </a:t>
            </a:r>
            <a:r>
              <a:rPr lang="en-US" sz="2800" dirty="0" err="1"/>
              <a:t>Galapágy</a:t>
            </a:r>
            <a:r>
              <a:rPr lang="en-US" sz="2800" dirty="0"/>
              <a:t>.</a:t>
            </a:r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ojedinělá</a:t>
            </a:r>
            <a:r>
              <a:rPr lang="en-US" dirty="0"/>
              <a:t> fauna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souostroví</a:t>
            </a:r>
            <a:r>
              <a:rPr lang="en-US" dirty="0"/>
              <a:t> </a:t>
            </a:r>
            <a:r>
              <a:rPr lang="en-US" dirty="0" err="1"/>
              <a:t>Galapágy</a:t>
            </a:r>
            <a:r>
              <a:rPr lang="en-US" dirty="0"/>
              <a:t> (NP), UNESCO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Vyjmenujte</a:t>
            </a:r>
            <a:r>
              <a:rPr lang="en-US" sz="2800" dirty="0"/>
              <a:t> </a:t>
            </a:r>
            <a:r>
              <a:rPr lang="en-US" sz="2800" dirty="0" err="1"/>
              <a:t>zástupce</a:t>
            </a:r>
            <a:r>
              <a:rPr lang="en-US" sz="2800" dirty="0"/>
              <a:t> </a:t>
            </a:r>
            <a:r>
              <a:rPr lang="en-US" sz="2800" dirty="0" err="1"/>
              <a:t>fauny</a:t>
            </a:r>
            <a:r>
              <a:rPr lang="en-US" sz="2800" dirty="0"/>
              <a:t> </a:t>
            </a:r>
            <a:r>
              <a:rPr lang="en-US" sz="2800" dirty="0" err="1"/>
              <a:t>na</a:t>
            </a:r>
            <a:r>
              <a:rPr lang="en-US" sz="2800" dirty="0"/>
              <a:t> </a:t>
            </a:r>
            <a:r>
              <a:rPr lang="en-US" sz="2800" dirty="0" err="1"/>
              <a:t>souostroví</a:t>
            </a:r>
            <a:r>
              <a:rPr lang="en-US" sz="2800" dirty="0"/>
              <a:t>  </a:t>
            </a:r>
            <a:r>
              <a:rPr lang="en-US" sz="2800" dirty="0" err="1"/>
              <a:t>Galapágy</a:t>
            </a:r>
            <a:r>
              <a:rPr lang="en-US" sz="2800" dirty="0"/>
              <a:t>: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smtClean="0"/>
              <a:t>Charles </a:t>
            </a:r>
            <a:r>
              <a:rPr lang="en-US" sz="2800" dirty="0"/>
              <a:t>Darwin- </a:t>
            </a:r>
            <a:r>
              <a:rPr lang="en-US" sz="2800" dirty="0" err="1"/>
              <a:t>teorie</a:t>
            </a:r>
            <a:r>
              <a:rPr lang="en-US" sz="2800" dirty="0"/>
              <a:t> </a:t>
            </a:r>
            <a:r>
              <a:rPr lang="en-US" sz="2800" dirty="0" err="1"/>
              <a:t>evoluce</a:t>
            </a:r>
            <a:endParaRPr lang="en-US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7463"/>
            <a:ext cx="9070975" cy="1262062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600" b="1">
                <a:solidFill>
                  <a:srgbClr val="000000"/>
                </a:solidFill>
              </a:rPr>
              <a:t>8. Hospodářství: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38150" y="1279525"/>
            <a:ext cx="9070975" cy="6035675"/>
          </a:xfrm>
          <a:ln/>
        </p:spPr>
        <p:txBody>
          <a:bodyPr tIns="28080"/>
          <a:lstStyle/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ekonomicky</a:t>
            </a:r>
            <a:r>
              <a:rPr lang="en-US" sz="2800" dirty="0"/>
              <a:t> </a:t>
            </a:r>
            <a:r>
              <a:rPr lang="en-US" sz="2800" dirty="0" err="1"/>
              <a:t>slabě</a:t>
            </a:r>
            <a:r>
              <a:rPr lang="en-US" sz="2800" dirty="0"/>
              <a:t> </a:t>
            </a:r>
            <a:r>
              <a:rPr lang="en-US" sz="2800" dirty="0" err="1"/>
              <a:t>rozvinutá</a:t>
            </a:r>
            <a:endParaRPr lang="en-US" sz="2800" dirty="0"/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většina</a:t>
            </a:r>
            <a:r>
              <a:rPr lang="en-US" sz="2800" dirty="0"/>
              <a:t> </a:t>
            </a:r>
            <a:r>
              <a:rPr lang="en-US" sz="2800" dirty="0" err="1"/>
              <a:t>ekonomického</a:t>
            </a:r>
            <a:r>
              <a:rPr lang="en-US" sz="2800" dirty="0"/>
              <a:t> </a:t>
            </a:r>
            <a:r>
              <a:rPr lang="en-US" sz="2800" dirty="0" err="1"/>
              <a:t>potenciálu</a:t>
            </a:r>
            <a:r>
              <a:rPr lang="en-US" sz="2800" dirty="0"/>
              <a:t> </a:t>
            </a:r>
            <a:r>
              <a:rPr lang="en-US" sz="2800" dirty="0" err="1"/>
              <a:t>soustředěna</a:t>
            </a:r>
            <a:r>
              <a:rPr lang="en-US" sz="2800" dirty="0"/>
              <a:t> do </a:t>
            </a:r>
            <a:r>
              <a:rPr lang="en-US" sz="2800" dirty="0" err="1"/>
              <a:t>hlavního</a:t>
            </a:r>
            <a:r>
              <a:rPr lang="en-US" sz="2800" dirty="0"/>
              <a:t> </a:t>
            </a:r>
            <a:r>
              <a:rPr lang="en-US" sz="2800" dirty="0" err="1"/>
              <a:t>města</a:t>
            </a:r>
            <a:r>
              <a:rPr lang="en-US" sz="2800" dirty="0"/>
              <a:t> Quito a </a:t>
            </a:r>
            <a:r>
              <a:rPr lang="en-US" sz="2800" dirty="0" err="1"/>
              <a:t>přístavu</a:t>
            </a:r>
            <a:r>
              <a:rPr lang="en-US" sz="2800" dirty="0"/>
              <a:t> Guayaquil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b="1" dirty="0" err="1"/>
              <a:t>Průmysl</a:t>
            </a:r>
            <a:r>
              <a:rPr lang="en-US" sz="2800" b="1" dirty="0"/>
              <a:t>:</a:t>
            </a:r>
            <a:r>
              <a:rPr lang="en-US" sz="2800" dirty="0"/>
              <a:t> </a:t>
            </a:r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především</a:t>
            </a:r>
            <a:r>
              <a:rPr lang="en-US" dirty="0"/>
              <a:t> </a:t>
            </a:r>
            <a:r>
              <a:rPr lang="en-US" dirty="0" err="1"/>
              <a:t>petrochemický</a:t>
            </a:r>
            <a:endParaRPr lang="en-US" dirty="0"/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b="1" dirty="0" err="1"/>
              <a:t>Nerostné</a:t>
            </a:r>
            <a:r>
              <a:rPr lang="en-US" sz="2800" b="1" dirty="0"/>
              <a:t> </a:t>
            </a:r>
            <a:r>
              <a:rPr lang="en-US" sz="2800" b="1" dirty="0" err="1"/>
              <a:t>suroviny</a:t>
            </a:r>
            <a:r>
              <a:rPr lang="en-US" sz="2800" b="1" dirty="0"/>
              <a:t>:</a:t>
            </a:r>
            <a:r>
              <a:rPr lang="en-US" sz="2800" dirty="0"/>
              <a:t> </a:t>
            </a:r>
            <a:r>
              <a:rPr lang="en-US" sz="2800" dirty="0" err="1"/>
              <a:t>ropa</a:t>
            </a:r>
            <a:r>
              <a:rPr lang="en-US" sz="2800" dirty="0"/>
              <a:t>, </a:t>
            </a:r>
            <a:r>
              <a:rPr lang="en-US" sz="2800" dirty="0" err="1"/>
              <a:t>stříbro</a:t>
            </a:r>
            <a:r>
              <a:rPr lang="en-US" sz="2800" dirty="0"/>
              <a:t>, </a:t>
            </a:r>
            <a:r>
              <a:rPr lang="en-US" sz="2800" dirty="0" err="1"/>
              <a:t>zlato</a:t>
            </a:r>
            <a:r>
              <a:rPr lang="en-US" sz="2800" dirty="0"/>
              <a:t>, </a:t>
            </a:r>
            <a:r>
              <a:rPr lang="en-US" sz="2800" dirty="0" err="1"/>
              <a:t>železo</a:t>
            </a:r>
            <a:endParaRPr lang="en-US" sz="2800" dirty="0"/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Víte</a:t>
            </a:r>
            <a:r>
              <a:rPr lang="en-US" dirty="0"/>
              <a:t>, </a:t>
            </a:r>
            <a:r>
              <a:rPr lang="en-US" dirty="0" err="1"/>
              <a:t>že</a:t>
            </a:r>
            <a:r>
              <a:rPr lang="en-US" dirty="0"/>
              <a:t>: </a:t>
            </a:r>
            <a:r>
              <a:rPr lang="en-US" dirty="0" err="1"/>
              <a:t>ropa</a:t>
            </a:r>
            <a:r>
              <a:rPr lang="en-US" dirty="0"/>
              <a:t> je </a:t>
            </a:r>
            <a:r>
              <a:rPr lang="en-US" dirty="0" err="1"/>
              <a:t>nejvýznamnějším</a:t>
            </a:r>
            <a:r>
              <a:rPr lang="en-US" dirty="0"/>
              <a:t> </a:t>
            </a:r>
            <a:r>
              <a:rPr lang="en-US" dirty="0" err="1"/>
              <a:t>vývozním</a:t>
            </a:r>
            <a:r>
              <a:rPr lang="en-US" dirty="0"/>
              <a:t> </a:t>
            </a:r>
            <a:r>
              <a:rPr lang="en-US" dirty="0" err="1"/>
              <a:t>artiklem</a:t>
            </a:r>
            <a:r>
              <a:rPr lang="en-US" dirty="0"/>
              <a:t>?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b="1" dirty="0" err="1"/>
              <a:t>Zemědělství</a:t>
            </a:r>
            <a:r>
              <a:rPr lang="en-US" sz="2800" dirty="0"/>
              <a:t>: </a:t>
            </a:r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ovoce</a:t>
            </a:r>
            <a:r>
              <a:rPr lang="en-US" dirty="0"/>
              <a:t>, </a:t>
            </a:r>
            <a:r>
              <a:rPr lang="en-US" dirty="0" err="1"/>
              <a:t>především</a:t>
            </a:r>
            <a:r>
              <a:rPr lang="en-US" dirty="0"/>
              <a:t> </a:t>
            </a:r>
            <a:r>
              <a:rPr lang="en-US" dirty="0" err="1"/>
              <a:t>banány</a:t>
            </a:r>
            <a:r>
              <a:rPr lang="en-US" dirty="0"/>
              <a:t> a </a:t>
            </a:r>
            <a:r>
              <a:rPr lang="en-US" dirty="0" err="1"/>
              <a:t>kávové</a:t>
            </a:r>
            <a:r>
              <a:rPr lang="en-US" dirty="0"/>
              <a:t> </a:t>
            </a:r>
            <a:r>
              <a:rPr lang="en-US" dirty="0" err="1"/>
              <a:t>boby</a:t>
            </a:r>
            <a:endParaRPr lang="en-US" dirty="0"/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vyvážejí</a:t>
            </a:r>
            <a:r>
              <a:rPr lang="en-US" dirty="0"/>
              <a:t> se </a:t>
            </a:r>
            <a:r>
              <a:rPr lang="en-US" dirty="0" err="1"/>
              <a:t>plody</a:t>
            </a:r>
            <a:r>
              <a:rPr lang="en-US" dirty="0"/>
              <a:t> </a:t>
            </a:r>
            <a:r>
              <a:rPr lang="en-US" dirty="0" err="1"/>
              <a:t>moře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3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body"/>
          </p:nvPr>
        </p:nvSpPr>
        <p:spPr>
          <a:xfrm>
            <a:off x="365125" y="1466850"/>
            <a:ext cx="9070975" cy="4384675"/>
          </a:xfrm>
          <a:ln/>
        </p:spPr>
        <p:txBody>
          <a:bodyPr tIns="28080" anchor="t"/>
          <a:lstStyle/>
          <a:p>
            <a:pPr marL="430213" indent="-323850" algn="l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>
                <a:solidFill>
                  <a:srgbClr val="000000"/>
                </a:solidFill>
              </a:rPr>
              <a:t>Víte</a:t>
            </a:r>
            <a:r>
              <a:rPr lang="en-US" sz="2800" dirty="0">
                <a:solidFill>
                  <a:srgbClr val="000000"/>
                </a:solidFill>
              </a:rPr>
              <a:t>, </a:t>
            </a:r>
            <a:r>
              <a:rPr lang="en-US" sz="2800" dirty="0" err="1">
                <a:solidFill>
                  <a:srgbClr val="000000"/>
                </a:solidFill>
              </a:rPr>
              <a:t>že</a:t>
            </a:r>
            <a:r>
              <a:rPr lang="en-US" sz="2800" dirty="0">
                <a:solidFill>
                  <a:srgbClr val="000000"/>
                </a:solidFill>
              </a:rPr>
              <a:t>:  v </a:t>
            </a:r>
            <a:r>
              <a:rPr lang="en-US" sz="2800" dirty="0" err="1">
                <a:solidFill>
                  <a:srgbClr val="000000"/>
                </a:solidFill>
              </a:rPr>
              <a:t>roce</a:t>
            </a:r>
            <a:r>
              <a:rPr lang="en-US" sz="2800" dirty="0">
                <a:solidFill>
                  <a:srgbClr val="000000"/>
                </a:solidFill>
              </a:rPr>
              <a:t> 1998-99 El Nino </a:t>
            </a:r>
            <a:r>
              <a:rPr lang="en-US" sz="2800" dirty="0" err="1">
                <a:solidFill>
                  <a:srgbClr val="000000"/>
                </a:solidFill>
              </a:rPr>
              <a:t>způsobilo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obrovské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škody</a:t>
            </a:r>
            <a:r>
              <a:rPr lang="en-US" sz="2800" dirty="0">
                <a:solidFill>
                  <a:srgbClr val="000000"/>
                </a:solidFill>
              </a:rPr>
              <a:t>?</a:t>
            </a:r>
          </a:p>
          <a:p>
            <a:pPr marL="430213" indent="-323850" algn="l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>
                <a:solidFill>
                  <a:srgbClr val="000000"/>
                </a:solidFill>
              </a:rPr>
              <a:t>Víte</a:t>
            </a:r>
            <a:r>
              <a:rPr lang="en-US" sz="2800" dirty="0">
                <a:solidFill>
                  <a:srgbClr val="000000"/>
                </a:solidFill>
              </a:rPr>
              <a:t>, </a:t>
            </a:r>
            <a:r>
              <a:rPr lang="en-US" sz="2800" dirty="0" err="1">
                <a:solidFill>
                  <a:srgbClr val="000000"/>
                </a:solidFill>
              </a:rPr>
              <a:t>že</a:t>
            </a:r>
            <a:r>
              <a:rPr lang="en-US" sz="2800" dirty="0">
                <a:solidFill>
                  <a:srgbClr val="000000"/>
                </a:solidFill>
              </a:rPr>
              <a:t>: </a:t>
            </a:r>
            <a:r>
              <a:rPr lang="en-US" sz="2800" dirty="0" err="1">
                <a:solidFill>
                  <a:srgbClr val="000000"/>
                </a:solidFill>
              </a:rPr>
              <a:t>indiánské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obyvatelstvo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žije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ve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velké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bídě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téměř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výlučně</a:t>
            </a:r>
            <a:r>
              <a:rPr lang="en-US" sz="2800" dirty="0">
                <a:solidFill>
                  <a:srgbClr val="000000"/>
                </a:solidFill>
              </a:rPr>
              <a:t> z </a:t>
            </a:r>
            <a:r>
              <a:rPr lang="en-US" sz="2800" dirty="0" err="1">
                <a:solidFill>
                  <a:srgbClr val="000000"/>
                </a:solidFill>
              </a:rPr>
              <a:t>vlastního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zásobování</a:t>
            </a:r>
            <a:endParaRPr lang="en-US" sz="28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xfrm>
            <a:off x="530225" y="109538"/>
            <a:ext cx="9070975" cy="1262062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600" b="1">
                <a:solidFill>
                  <a:srgbClr val="000000"/>
                </a:solidFill>
              </a:rPr>
              <a:t>9. Obyvatelstvo:</a:t>
            </a:r>
            <a:r>
              <a:rPr lang="en-US" sz="3600">
                <a:solidFill>
                  <a:srgbClr val="000000"/>
                </a:solidFill>
              </a:rPr>
              <a:t>  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5454650"/>
          </a:xfrm>
          <a:ln/>
        </p:spPr>
        <p:txBody>
          <a:bodyPr tIns="28080"/>
          <a:lstStyle/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/>
              <a:t>2/5 </a:t>
            </a:r>
            <a:r>
              <a:rPr lang="en-US" sz="2800" dirty="0" err="1"/>
              <a:t>obyvatelstva</a:t>
            </a:r>
            <a:r>
              <a:rPr lang="en-US" sz="2800" dirty="0"/>
              <a:t> = </a:t>
            </a:r>
            <a:r>
              <a:rPr lang="en-US" sz="2800" dirty="0" err="1"/>
              <a:t>mestici</a:t>
            </a:r>
            <a:r>
              <a:rPr lang="en-US" sz="2800" dirty="0"/>
              <a:t> a </a:t>
            </a:r>
            <a:r>
              <a:rPr lang="en-US" sz="2800" dirty="0" err="1"/>
              <a:t>Indios</a:t>
            </a:r>
            <a:r>
              <a:rPr lang="en-US" sz="2800" dirty="0"/>
              <a:t> (</a:t>
            </a:r>
            <a:r>
              <a:rPr lang="en-US" sz="2800" dirty="0" err="1"/>
              <a:t>především</a:t>
            </a:r>
            <a:r>
              <a:rPr lang="en-US" sz="2800" dirty="0"/>
              <a:t> Quechua, </a:t>
            </a:r>
            <a:r>
              <a:rPr lang="en-US" sz="2800" dirty="0" err="1"/>
              <a:t>nejvýznamnější</a:t>
            </a:r>
            <a:r>
              <a:rPr lang="en-US" sz="2800" dirty="0"/>
              <a:t> z </a:t>
            </a:r>
            <a:r>
              <a:rPr lang="en-US" sz="2800" dirty="0" err="1"/>
              <a:t>původních</a:t>
            </a:r>
            <a:r>
              <a:rPr lang="en-US" sz="2800" dirty="0"/>
              <a:t> </a:t>
            </a:r>
            <a:r>
              <a:rPr lang="en-US" sz="2800" dirty="0" err="1"/>
              <a:t>kultur</a:t>
            </a:r>
            <a:r>
              <a:rPr lang="en-US" sz="2800" dirty="0"/>
              <a:t>)</a:t>
            </a:r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b="1" dirty="0" err="1"/>
              <a:t>Náboženství</a:t>
            </a:r>
            <a:r>
              <a:rPr lang="en-US" sz="2800" dirty="0"/>
              <a:t>: </a:t>
            </a:r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/>
              <a:t>85% </a:t>
            </a:r>
            <a:r>
              <a:rPr lang="en-US" dirty="0" err="1"/>
              <a:t>katolíci</a:t>
            </a:r>
            <a:endParaRPr lang="en-US" dirty="0"/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protestantské</a:t>
            </a:r>
            <a:r>
              <a:rPr lang="en-US" dirty="0"/>
              <a:t> </a:t>
            </a:r>
            <a:r>
              <a:rPr lang="en-US" dirty="0" err="1"/>
              <a:t>menšiny</a:t>
            </a:r>
            <a:endParaRPr lang="en-US" dirty="0"/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dále</a:t>
            </a:r>
            <a:r>
              <a:rPr lang="en-US" dirty="0"/>
              <a:t> </a:t>
            </a:r>
            <a:r>
              <a:rPr lang="en-US" dirty="0" err="1"/>
              <a:t>židé</a:t>
            </a:r>
            <a:r>
              <a:rPr lang="en-US" dirty="0"/>
              <a:t> a </a:t>
            </a:r>
            <a:r>
              <a:rPr lang="en-US" dirty="0" err="1"/>
              <a:t>baháisté</a:t>
            </a:r>
            <a:endParaRPr lang="en-US" dirty="0"/>
          </a:p>
          <a:p>
            <a:pPr marL="862013" lvl="1" indent="-322263"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indiáni</a:t>
            </a:r>
            <a:r>
              <a:rPr lang="en-US" dirty="0"/>
              <a:t>-) </a:t>
            </a:r>
            <a:r>
              <a:rPr lang="en-US" dirty="0" err="1"/>
              <a:t>přírodní</a:t>
            </a:r>
            <a:r>
              <a:rPr lang="en-US" dirty="0"/>
              <a:t> </a:t>
            </a:r>
            <a:r>
              <a:rPr lang="en-US" dirty="0" err="1"/>
              <a:t>náboženství</a:t>
            </a:r>
            <a:endParaRPr lang="en-US" dirty="0"/>
          </a:p>
          <a:p>
            <a:pPr marL="430213" indent="-323850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2800" dirty="0" err="1"/>
              <a:t>Střední</a:t>
            </a:r>
            <a:r>
              <a:rPr lang="en-US" sz="2800" dirty="0"/>
              <a:t> </a:t>
            </a:r>
            <a:r>
              <a:rPr lang="en-US" sz="2800" dirty="0" err="1"/>
              <a:t>délka</a:t>
            </a:r>
            <a:r>
              <a:rPr lang="en-US" sz="2800" dirty="0"/>
              <a:t> </a:t>
            </a:r>
            <a:r>
              <a:rPr lang="en-US" sz="2800" dirty="0" err="1"/>
              <a:t>života</a:t>
            </a:r>
            <a:r>
              <a:rPr lang="en-US" sz="2800" dirty="0"/>
              <a:t>:</a:t>
            </a:r>
          </a:p>
          <a:p>
            <a:pPr marL="862013" lvl="1" indent="-322263">
              <a:lnSpc>
                <a:spcPct val="100000"/>
              </a:lnSpc>
              <a:buFont typeface="Times New Roman" pitchFamily="16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Muži</a:t>
            </a:r>
            <a:r>
              <a:rPr lang="en-US" dirty="0"/>
              <a:t> 79,9 let</a:t>
            </a:r>
          </a:p>
          <a:p>
            <a:pPr marL="862013" lvl="1" indent="-322263">
              <a:lnSpc>
                <a:spcPct val="100000"/>
              </a:lnSpc>
              <a:buFont typeface="Times New Roman" pitchFamily="16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Ženy</a:t>
            </a:r>
            <a:r>
              <a:rPr lang="en-US" dirty="0"/>
              <a:t> 82,9 let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3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3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36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body"/>
          </p:nvPr>
        </p:nvSpPr>
        <p:spPr>
          <a:xfrm>
            <a:off x="309563" y="1477963"/>
            <a:ext cx="3897312" cy="5605462"/>
          </a:xfrm>
          <a:ln/>
        </p:spPr>
        <p:txBody>
          <a:bodyPr tIns="28080" anchor="t"/>
          <a:lstStyle/>
          <a:p>
            <a:pPr marL="430213" indent="-323850" algn="l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</a:tabLst>
            </a:pPr>
            <a:r>
              <a:rPr lang="en-US" sz="3200" dirty="0" err="1">
                <a:solidFill>
                  <a:srgbClr val="000000"/>
                </a:solidFill>
              </a:rPr>
              <a:t>Sídla</a:t>
            </a:r>
            <a:r>
              <a:rPr lang="en-US" sz="3200" dirty="0">
                <a:solidFill>
                  <a:srgbClr val="000000"/>
                </a:solidFill>
              </a:rPr>
              <a:t>:</a:t>
            </a:r>
          </a:p>
          <a:p>
            <a:pPr marL="862013" lvl="1" indent="-322263" algn="l">
              <a:spcAft>
                <a:spcPts val="1138"/>
              </a:spcAft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</a:tabLst>
            </a:pPr>
            <a:r>
              <a:rPr lang="en-US" sz="2800" dirty="0" err="1">
                <a:solidFill>
                  <a:srgbClr val="000000"/>
                </a:solidFill>
              </a:rPr>
              <a:t>Vyhledejte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na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mapě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tato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města</a:t>
            </a:r>
            <a:r>
              <a:rPr lang="en-US" sz="2800" dirty="0">
                <a:solidFill>
                  <a:srgbClr val="000000"/>
                </a:solidFill>
              </a:rPr>
              <a:t>: Quito, Guayaquil, Manta, Cuenca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875" y="1906588"/>
            <a:ext cx="5272088" cy="550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9051925" y="6950075"/>
            <a:ext cx="425450" cy="34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/>
              <a:t>5)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3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body"/>
          </p:nvPr>
        </p:nvSpPr>
        <p:spPr>
          <a:xfrm>
            <a:off x="447675" y="1476375"/>
            <a:ext cx="9070975" cy="4384675"/>
          </a:xfrm>
          <a:ln/>
        </p:spPr>
        <p:txBody>
          <a:bodyPr tIns="28080" anchor="t"/>
          <a:lstStyle/>
          <a:p>
            <a:pPr marL="430213" indent="-323850" algn="l">
              <a:spcAft>
                <a:spcPts val="1425"/>
              </a:spcAft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3200">
                <a:solidFill>
                  <a:srgbClr val="000000"/>
                </a:solidFill>
              </a:rPr>
              <a:t>Památky UNESCO - Quito, Cuenca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2311400"/>
            <a:ext cx="3200400" cy="473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400" y="2590800"/>
            <a:ext cx="5989638" cy="399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3382963" y="7061200"/>
            <a:ext cx="457200" cy="34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/>
              <a:t>6)</a:t>
            </a: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9601200" y="6604000"/>
            <a:ext cx="457200" cy="34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1pPr>
            <a:lvl2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2pPr>
            <a:lvl3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3pPr>
            <a:lvl4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4pPr>
            <a:lvl5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5pPr>
            <a:lvl6pPr marL="25146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6pPr>
            <a:lvl7pPr marL="29718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7pPr>
            <a:lvl8pPr marL="34290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8pPr>
            <a:lvl9pPr marL="3886200" indent="-228600" defTabSz="45720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>
                <a:solidFill>
                  <a:srgbClr val="000000"/>
                </a:solidFill>
                <a:latin typeface="Arial" charset="0"/>
                <a:ea typeface="Droid Sans Fallback" charset="0"/>
                <a:cs typeface="Droid Sans Fallback" charset="0"/>
              </a:defRPr>
            </a:lvl9pPr>
          </a:lstStyle>
          <a:p>
            <a:r>
              <a:rPr lang="en-US"/>
              <a:t>7)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790575"/>
          </a:xfrm>
          <a:ln/>
        </p:spPr>
        <p:txBody>
          <a:bodyPr tIns="38808"/>
          <a:lstStyle/>
          <a:p>
            <a:pPr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4400" b="1">
                <a:solidFill>
                  <a:srgbClr val="000000"/>
                </a:solidFill>
              </a:rPr>
              <a:t>Dějiny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69387" cy="5181600"/>
          </a:xfrm>
          <a:ln/>
        </p:spPr>
        <p:txBody>
          <a:bodyPr tIns="28080"/>
          <a:lstStyle/>
          <a:p>
            <a:pPr marL="0" indent="0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artefakty</a:t>
            </a:r>
            <a:r>
              <a:rPr lang="en-US" dirty="0"/>
              <a:t> </a:t>
            </a:r>
            <a:r>
              <a:rPr lang="en-US" dirty="0" err="1"/>
              <a:t>patří</a:t>
            </a:r>
            <a:r>
              <a:rPr lang="en-US" dirty="0"/>
              <a:t> k </a:t>
            </a:r>
            <a:r>
              <a:rPr lang="en-US" dirty="0" err="1"/>
              <a:t>nejstarším</a:t>
            </a:r>
            <a:r>
              <a:rPr lang="en-US" dirty="0"/>
              <a:t> </a:t>
            </a:r>
            <a:r>
              <a:rPr lang="en-US" dirty="0" err="1"/>
              <a:t>nálezům</a:t>
            </a:r>
            <a:r>
              <a:rPr lang="en-US" dirty="0"/>
              <a:t> </a:t>
            </a:r>
            <a:r>
              <a:rPr lang="en-US" dirty="0" err="1"/>
              <a:t>lidské</a:t>
            </a:r>
            <a:r>
              <a:rPr lang="en-US" dirty="0"/>
              <a:t> </a:t>
            </a:r>
            <a:r>
              <a:rPr lang="en-US" dirty="0" err="1"/>
              <a:t>kultury</a:t>
            </a:r>
            <a:r>
              <a:rPr lang="en-US" dirty="0"/>
              <a:t>  v </a:t>
            </a:r>
            <a:r>
              <a:rPr lang="en-US" dirty="0" err="1"/>
              <a:t>Latinské</a:t>
            </a:r>
            <a:r>
              <a:rPr lang="en-US" dirty="0"/>
              <a:t> </a:t>
            </a:r>
            <a:r>
              <a:rPr lang="en-US" dirty="0" err="1"/>
              <a:t>Americe</a:t>
            </a:r>
            <a:endParaRPr lang="en-US" dirty="0"/>
          </a:p>
          <a:p>
            <a:pPr marL="741363" lvl="1" indent="-284163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/>
              <a:t>8000př.n.l.</a:t>
            </a:r>
          </a:p>
          <a:p>
            <a:pPr marL="0" indent="0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období</a:t>
            </a:r>
            <a:r>
              <a:rPr lang="en-US" dirty="0"/>
              <a:t> 500př.n. l.- 500n.l.</a:t>
            </a:r>
          </a:p>
          <a:p>
            <a:pPr marL="741363" lvl="1" indent="-284163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vytváření</a:t>
            </a:r>
            <a:r>
              <a:rPr lang="en-US" dirty="0"/>
              <a:t> </a:t>
            </a:r>
            <a:r>
              <a:rPr lang="en-US" dirty="0" err="1"/>
              <a:t>vysoce</a:t>
            </a:r>
            <a:r>
              <a:rPr lang="en-US" dirty="0"/>
              <a:t> </a:t>
            </a:r>
            <a:r>
              <a:rPr lang="en-US" dirty="0" err="1"/>
              <a:t>vyvinuté</a:t>
            </a:r>
            <a:r>
              <a:rPr lang="en-US" dirty="0"/>
              <a:t> </a:t>
            </a:r>
            <a:r>
              <a:rPr lang="en-US" dirty="0" err="1"/>
              <a:t>keramiky</a:t>
            </a:r>
            <a:endParaRPr lang="en-US" dirty="0"/>
          </a:p>
          <a:p>
            <a:pPr marL="0" indent="0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po</a:t>
            </a:r>
            <a:r>
              <a:rPr lang="en-US" dirty="0"/>
              <a:t> </a:t>
            </a:r>
            <a:r>
              <a:rPr lang="en-US" dirty="0" err="1"/>
              <a:t>porážce</a:t>
            </a:r>
            <a:r>
              <a:rPr lang="en-US" dirty="0"/>
              <a:t> </a:t>
            </a:r>
            <a:r>
              <a:rPr lang="en-US" dirty="0" err="1"/>
              <a:t>říše</a:t>
            </a:r>
            <a:r>
              <a:rPr lang="en-US" dirty="0"/>
              <a:t> </a:t>
            </a:r>
            <a:r>
              <a:rPr lang="en-US" dirty="0" err="1"/>
              <a:t>Inků</a:t>
            </a:r>
            <a:r>
              <a:rPr lang="en-US" dirty="0"/>
              <a:t> (</a:t>
            </a:r>
            <a:r>
              <a:rPr lang="en-US" dirty="0" err="1"/>
              <a:t>počátek</a:t>
            </a:r>
            <a:r>
              <a:rPr lang="en-US" dirty="0"/>
              <a:t> 16. </a:t>
            </a:r>
            <a:r>
              <a:rPr lang="en-US" dirty="0" err="1"/>
              <a:t>stol</a:t>
            </a:r>
            <a:r>
              <a:rPr lang="en-US" dirty="0"/>
              <a:t>.)</a:t>
            </a:r>
          </a:p>
          <a:p>
            <a:pPr marL="741363" lvl="1" indent="-284163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obsazení</a:t>
            </a:r>
            <a:r>
              <a:rPr lang="en-US" dirty="0"/>
              <a:t> </a:t>
            </a:r>
            <a:r>
              <a:rPr lang="en-US" dirty="0" err="1"/>
              <a:t>Španěly</a:t>
            </a:r>
            <a:endParaRPr lang="en-US" dirty="0"/>
          </a:p>
          <a:p>
            <a:pPr marL="0" indent="0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dirty="0" err="1"/>
              <a:t>vnitřní</a:t>
            </a:r>
            <a:r>
              <a:rPr lang="en-US" dirty="0"/>
              <a:t> a </a:t>
            </a:r>
            <a:r>
              <a:rPr lang="en-US" dirty="0" err="1"/>
              <a:t>vnější</a:t>
            </a:r>
            <a:r>
              <a:rPr lang="en-US" dirty="0"/>
              <a:t> </a:t>
            </a:r>
            <a:r>
              <a:rPr lang="en-US" dirty="0" err="1"/>
              <a:t>konflikty</a:t>
            </a:r>
            <a:r>
              <a:rPr lang="en-US" dirty="0"/>
              <a:t> </a:t>
            </a:r>
            <a:r>
              <a:rPr lang="en-US" dirty="0" err="1"/>
              <a:t>přerušeny</a:t>
            </a:r>
            <a:r>
              <a:rPr lang="en-US" dirty="0"/>
              <a:t> </a:t>
            </a:r>
            <a:r>
              <a:rPr lang="en-US" dirty="0" err="1"/>
              <a:t>pouze</a:t>
            </a:r>
            <a:r>
              <a:rPr lang="en-US" dirty="0"/>
              <a:t> </a:t>
            </a:r>
            <a:r>
              <a:rPr lang="en-US" dirty="0" err="1"/>
              <a:t>krátkým</a:t>
            </a:r>
            <a:r>
              <a:rPr lang="en-US" dirty="0"/>
              <a:t> </a:t>
            </a:r>
            <a:r>
              <a:rPr lang="en-US" dirty="0" err="1"/>
              <a:t>obdobím</a:t>
            </a:r>
            <a:r>
              <a:rPr lang="en-US" dirty="0"/>
              <a:t> </a:t>
            </a:r>
            <a:r>
              <a:rPr lang="en-US" dirty="0" err="1"/>
              <a:t>míru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71438"/>
            <a:ext cx="9070975" cy="1250950"/>
          </a:xfrm>
          <a:ln/>
        </p:spPr>
        <p:txBody>
          <a:bodyPr tIns="38808"/>
          <a:lstStyle/>
          <a:p>
            <a:pPr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4400">
                <a:solidFill>
                  <a:srgbClr val="000000"/>
                </a:solidFill>
              </a:rPr>
              <a:t>A na závěr pár slovíček ze španělštiny:</a:t>
            </a:r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8869362" cy="4384675"/>
          </a:xfrm>
          <a:ln/>
        </p:spPr>
        <p:txBody>
          <a:bodyPr tIns="28080"/>
          <a:lstStyle/>
          <a:p>
            <a:pPr marL="0" indent="0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/>
              <a:t> Me gusta 						Líbí se mi</a:t>
            </a:r>
          </a:p>
          <a:p>
            <a:pPr marL="0" indent="0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/>
              <a:t> Hola		 						Ahoj</a:t>
            </a:r>
          </a:p>
          <a:p>
            <a:pPr marL="0" indent="0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/>
              <a:t> ¿Como estas?				Jak se máš?</a:t>
            </a:r>
          </a:p>
          <a:p>
            <a:pPr marL="0" indent="0">
              <a:lnSpc>
                <a:spcPct val="100000"/>
              </a:lnSpc>
              <a:buSzPct val="45000"/>
              <a:buFont typeface="StarSymbol" charset="0"/>
              <a:buChar char="●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/>
              <a:t> Me llamo …					Jmenuji se ….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 noChangeArrowheads="1"/>
          </p:cNvSpPr>
          <p:nvPr>
            <p:ph type="body"/>
          </p:nvPr>
        </p:nvSpPr>
        <p:spPr>
          <a:xfrm>
            <a:off x="349250" y="1279525"/>
            <a:ext cx="9069388" cy="6950075"/>
          </a:xfrm>
          <a:ln/>
        </p:spPr>
        <p:txBody>
          <a:bodyPr tIns="28080" anchor="t"/>
          <a:lstStyle/>
          <a:p>
            <a:pPr marL="342900" indent="-342900" algn="l">
              <a:lnSpc>
                <a:spcPct val="100000"/>
              </a:lnSpc>
              <a:spcAft>
                <a:spcPts val="1413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dirty="0" err="1">
                <a:solidFill>
                  <a:srgbClr val="000000"/>
                </a:solidFill>
              </a:rPr>
              <a:t>Zdroje</a:t>
            </a:r>
            <a:r>
              <a:rPr lang="en-US" sz="1600" dirty="0">
                <a:solidFill>
                  <a:srgbClr val="000000"/>
                </a:solidFill>
              </a:rPr>
              <a:t>:</a:t>
            </a:r>
          </a:p>
          <a:p>
            <a:pPr marL="342900" indent="-342900" algn="l">
              <a:lnSpc>
                <a:spcPct val="100000"/>
              </a:lnSpc>
              <a:spcAft>
                <a:spcPts val="1413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b="1" dirty="0">
                <a:solidFill>
                  <a:srgbClr val="000000"/>
                </a:solidFill>
              </a:rPr>
              <a:t>BAAR, </a:t>
            </a:r>
            <a:r>
              <a:rPr lang="en-US" sz="1600" b="1" dirty="0" err="1">
                <a:solidFill>
                  <a:srgbClr val="000000"/>
                </a:solidFill>
              </a:rPr>
              <a:t>Vladimír</a:t>
            </a:r>
            <a:r>
              <a:rPr lang="en-US" sz="1600" b="1" dirty="0">
                <a:solidFill>
                  <a:srgbClr val="000000"/>
                </a:solidFill>
              </a:rPr>
              <a:t>. </a:t>
            </a:r>
            <a:r>
              <a:rPr lang="en-US" sz="1600" b="1" i="1" dirty="0" err="1">
                <a:solidFill>
                  <a:srgbClr val="000000"/>
                </a:solidFill>
              </a:rPr>
              <a:t>Hospodářský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zeměpis</a:t>
            </a:r>
            <a:r>
              <a:rPr lang="en-US" sz="1600" b="1" i="1" dirty="0">
                <a:solidFill>
                  <a:srgbClr val="000000"/>
                </a:solidFill>
              </a:rPr>
              <a:t>: </a:t>
            </a:r>
            <a:r>
              <a:rPr lang="en-US" sz="1600" b="1" i="1" dirty="0" err="1">
                <a:solidFill>
                  <a:srgbClr val="000000"/>
                </a:solidFill>
              </a:rPr>
              <a:t>regionální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aspekty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světového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hospodářství</a:t>
            </a:r>
            <a:r>
              <a:rPr lang="en-US" sz="1600" b="1" i="1" dirty="0">
                <a:solidFill>
                  <a:srgbClr val="000000"/>
                </a:solidFill>
              </a:rPr>
              <a:t> : </a:t>
            </a:r>
            <a:r>
              <a:rPr lang="en-US" sz="1600" b="1" i="1" dirty="0" err="1">
                <a:solidFill>
                  <a:srgbClr val="000000"/>
                </a:solidFill>
              </a:rPr>
              <a:t>učebnice</a:t>
            </a:r>
            <a:r>
              <a:rPr lang="en-US" sz="1600" b="1" i="1" dirty="0">
                <a:solidFill>
                  <a:srgbClr val="000000"/>
                </a:solidFill>
              </a:rPr>
              <a:t> pro </a:t>
            </a:r>
            <a:r>
              <a:rPr lang="en-US" sz="1600" b="1" i="1" dirty="0" err="1">
                <a:solidFill>
                  <a:srgbClr val="000000"/>
                </a:solidFill>
              </a:rPr>
              <a:t>obchodní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akademie</a:t>
            </a:r>
            <a:r>
              <a:rPr lang="en-US" sz="1600" b="1" i="1" dirty="0">
                <a:solidFill>
                  <a:srgbClr val="000000"/>
                </a:solidFill>
              </a:rPr>
              <a:t> a </a:t>
            </a:r>
            <a:r>
              <a:rPr lang="en-US" sz="1600" b="1" i="1" dirty="0" err="1">
                <a:solidFill>
                  <a:srgbClr val="000000"/>
                </a:solidFill>
              </a:rPr>
              <a:t>jiné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střední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školy</a:t>
            </a:r>
            <a:r>
              <a:rPr lang="en-US" sz="1600" b="1" dirty="0">
                <a:solidFill>
                  <a:srgbClr val="000000"/>
                </a:solidFill>
              </a:rPr>
              <a:t>. 1. </a:t>
            </a:r>
            <a:r>
              <a:rPr lang="en-US" sz="1600" b="1" dirty="0" err="1">
                <a:solidFill>
                  <a:srgbClr val="000000"/>
                </a:solidFill>
              </a:rPr>
              <a:t>vyd</a:t>
            </a:r>
            <a:r>
              <a:rPr lang="en-US" sz="1600" b="1" dirty="0">
                <a:solidFill>
                  <a:srgbClr val="000000"/>
                </a:solidFill>
              </a:rPr>
              <a:t>. </a:t>
            </a:r>
            <a:r>
              <a:rPr lang="en-US" sz="1600" b="1" dirty="0" err="1">
                <a:solidFill>
                  <a:srgbClr val="000000"/>
                </a:solidFill>
              </a:rPr>
              <a:t>Praha</a:t>
            </a:r>
            <a:r>
              <a:rPr lang="en-US" sz="1600" b="1" dirty="0">
                <a:solidFill>
                  <a:srgbClr val="000000"/>
                </a:solidFill>
              </a:rPr>
              <a:t>: </a:t>
            </a:r>
            <a:r>
              <a:rPr lang="en-US" sz="1600" b="1" dirty="0" err="1">
                <a:solidFill>
                  <a:srgbClr val="000000"/>
                </a:solidFill>
              </a:rPr>
              <a:t>Nakladatelství</a:t>
            </a:r>
            <a:r>
              <a:rPr lang="en-US" sz="1600" b="1" dirty="0">
                <a:solidFill>
                  <a:srgbClr val="000000"/>
                </a:solidFill>
              </a:rPr>
              <a:t> </a:t>
            </a:r>
            <a:r>
              <a:rPr lang="en-US" sz="1600" b="1" dirty="0" err="1">
                <a:solidFill>
                  <a:srgbClr val="000000"/>
                </a:solidFill>
              </a:rPr>
              <a:t>České</a:t>
            </a:r>
            <a:r>
              <a:rPr lang="en-US" sz="1600" b="1" dirty="0">
                <a:solidFill>
                  <a:srgbClr val="000000"/>
                </a:solidFill>
              </a:rPr>
              <a:t> </a:t>
            </a:r>
            <a:r>
              <a:rPr lang="en-US" sz="1600" b="1" dirty="0" err="1">
                <a:solidFill>
                  <a:srgbClr val="000000"/>
                </a:solidFill>
              </a:rPr>
              <a:t>geografické</a:t>
            </a:r>
            <a:r>
              <a:rPr lang="en-US" sz="1600" b="1" dirty="0">
                <a:solidFill>
                  <a:srgbClr val="000000"/>
                </a:solidFill>
              </a:rPr>
              <a:t> </a:t>
            </a:r>
            <a:r>
              <a:rPr lang="en-US" sz="1600" b="1" dirty="0" err="1">
                <a:solidFill>
                  <a:srgbClr val="000000"/>
                </a:solidFill>
              </a:rPr>
              <a:t>společnosti</a:t>
            </a:r>
            <a:r>
              <a:rPr lang="en-US" sz="1600" b="1" dirty="0">
                <a:solidFill>
                  <a:srgbClr val="000000"/>
                </a:solidFill>
              </a:rPr>
              <a:t>, 2002, 111 s. ISBN 80-860-3450-X..</a:t>
            </a:r>
          </a:p>
          <a:p>
            <a:pPr marL="342900" indent="-342900" algn="l">
              <a:lnSpc>
                <a:spcPct val="100000"/>
              </a:lnSpc>
              <a:spcAft>
                <a:spcPts val="1413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b="1" dirty="0">
                <a:solidFill>
                  <a:srgbClr val="000000"/>
                </a:solidFill>
              </a:rPr>
              <a:t>KAŠPAROVSKÝ, </a:t>
            </a:r>
            <a:r>
              <a:rPr lang="en-US" sz="1600" b="1" dirty="0" err="1">
                <a:solidFill>
                  <a:srgbClr val="000000"/>
                </a:solidFill>
              </a:rPr>
              <a:t>Karel</a:t>
            </a:r>
            <a:r>
              <a:rPr lang="en-US" sz="1600" b="1" dirty="0">
                <a:solidFill>
                  <a:srgbClr val="000000"/>
                </a:solidFill>
              </a:rPr>
              <a:t>. </a:t>
            </a:r>
            <a:r>
              <a:rPr lang="en-US" sz="1600" b="1" i="1" dirty="0" err="1">
                <a:solidFill>
                  <a:srgbClr val="000000"/>
                </a:solidFill>
              </a:rPr>
              <a:t>Zeměpis</a:t>
            </a:r>
            <a:r>
              <a:rPr lang="en-US" sz="1600" b="1" i="1" dirty="0">
                <a:solidFill>
                  <a:srgbClr val="000000"/>
                </a:solidFill>
              </a:rPr>
              <a:t> II. v </a:t>
            </a:r>
            <a:r>
              <a:rPr lang="en-US" sz="1600" b="1" i="1" dirty="0" err="1">
                <a:solidFill>
                  <a:srgbClr val="000000"/>
                </a:solidFill>
              </a:rPr>
              <a:t>kostce</a:t>
            </a:r>
            <a:r>
              <a:rPr lang="en-US" sz="1600" b="1" i="1" dirty="0">
                <a:solidFill>
                  <a:srgbClr val="000000"/>
                </a:solidFill>
              </a:rPr>
              <a:t>: pro </a:t>
            </a:r>
            <a:r>
              <a:rPr lang="en-US" sz="1600" b="1" i="1" dirty="0" err="1">
                <a:solidFill>
                  <a:srgbClr val="000000"/>
                </a:solidFill>
              </a:rPr>
              <a:t>střední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školy</a:t>
            </a:r>
            <a:r>
              <a:rPr lang="en-US" sz="1600" b="1" i="1" dirty="0">
                <a:solidFill>
                  <a:srgbClr val="000000"/>
                </a:solidFill>
              </a:rPr>
              <a:t> : [</a:t>
            </a:r>
            <a:r>
              <a:rPr lang="en-US" sz="1600" b="1" i="1" dirty="0" err="1">
                <a:solidFill>
                  <a:srgbClr val="000000"/>
                </a:solidFill>
              </a:rPr>
              <a:t>regionální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geografie</a:t>
            </a:r>
            <a:r>
              <a:rPr lang="en-US" sz="1600" b="1" i="1" dirty="0">
                <a:solidFill>
                  <a:srgbClr val="000000"/>
                </a:solidFill>
              </a:rPr>
              <a:t>]</a:t>
            </a:r>
            <a:r>
              <a:rPr lang="en-US" sz="1600" b="1" dirty="0">
                <a:solidFill>
                  <a:srgbClr val="000000"/>
                </a:solidFill>
              </a:rPr>
              <a:t>. 1. </a:t>
            </a:r>
            <a:r>
              <a:rPr lang="en-US" sz="1600" b="1" dirty="0" err="1">
                <a:solidFill>
                  <a:srgbClr val="000000"/>
                </a:solidFill>
              </a:rPr>
              <a:t>vyd</a:t>
            </a:r>
            <a:r>
              <a:rPr lang="en-US" sz="1600" b="1" dirty="0">
                <a:solidFill>
                  <a:srgbClr val="000000"/>
                </a:solidFill>
              </a:rPr>
              <a:t>. </a:t>
            </a:r>
            <a:r>
              <a:rPr lang="en-US" sz="1600" b="1" dirty="0" err="1">
                <a:solidFill>
                  <a:srgbClr val="000000"/>
                </a:solidFill>
              </a:rPr>
              <a:t>Praha</a:t>
            </a:r>
            <a:r>
              <a:rPr lang="en-US" sz="1600" b="1" dirty="0">
                <a:solidFill>
                  <a:srgbClr val="000000"/>
                </a:solidFill>
              </a:rPr>
              <a:t>: Fragment, 2008, 184 s. </a:t>
            </a:r>
            <a:r>
              <a:rPr lang="en-US" sz="1600" b="1" dirty="0" err="1">
                <a:solidFill>
                  <a:srgbClr val="000000"/>
                </a:solidFill>
              </a:rPr>
              <a:t>Maturita</a:t>
            </a:r>
            <a:r>
              <a:rPr lang="en-US" sz="1600" b="1" dirty="0">
                <a:solidFill>
                  <a:srgbClr val="000000"/>
                </a:solidFill>
              </a:rPr>
              <a:t> v </a:t>
            </a:r>
            <a:r>
              <a:rPr lang="en-US" sz="1600" b="1" dirty="0" err="1">
                <a:solidFill>
                  <a:srgbClr val="000000"/>
                </a:solidFill>
              </a:rPr>
              <a:t>kostce</a:t>
            </a:r>
            <a:r>
              <a:rPr lang="en-US" sz="1600" b="1" dirty="0">
                <a:solidFill>
                  <a:srgbClr val="000000"/>
                </a:solidFill>
              </a:rPr>
              <a:t>. ISBN 978-802-5305-850..</a:t>
            </a:r>
          </a:p>
          <a:p>
            <a:pPr marL="342900" indent="-342900" algn="l">
              <a:lnSpc>
                <a:spcPct val="100000"/>
              </a:lnSpc>
              <a:spcAft>
                <a:spcPts val="1413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b="1" dirty="0">
                <a:solidFill>
                  <a:srgbClr val="000000"/>
                </a:solidFill>
              </a:rPr>
              <a:t>[RED. CLP, [</a:t>
            </a:r>
            <a:r>
              <a:rPr lang="en-US" sz="1600" b="1" dirty="0" err="1">
                <a:solidFill>
                  <a:srgbClr val="000000"/>
                </a:solidFill>
              </a:rPr>
              <a:t>Red.Carlo</a:t>
            </a:r>
            <a:r>
              <a:rPr lang="en-US" sz="1600" b="1" dirty="0">
                <a:solidFill>
                  <a:srgbClr val="000000"/>
                </a:solidFill>
              </a:rPr>
              <a:t> Lauer, Milan BURSA a Jana PEŠTOVÁ. </a:t>
            </a:r>
            <a:r>
              <a:rPr lang="en-US" sz="1600" b="1" i="1" dirty="0" err="1">
                <a:solidFill>
                  <a:srgbClr val="000000"/>
                </a:solidFill>
              </a:rPr>
              <a:t>Encyklopedie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Světa</a:t>
            </a:r>
            <a:r>
              <a:rPr lang="en-US" sz="1600" b="1" i="1" dirty="0">
                <a:solidFill>
                  <a:srgbClr val="000000"/>
                </a:solidFill>
              </a:rPr>
              <a:t> pro </a:t>
            </a:r>
            <a:r>
              <a:rPr lang="en-US" sz="1600" b="1" i="1" dirty="0" err="1">
                <a:solidFill>
                  <a:srgbClr val="000000"/>
                </a:solidFill>
              </a:rPr>
              <a:t>střední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školy</a:t>
            </a:r>
            <a:r>
              <a:rPr lang="en-US" sz="1600" b="1" i="1" dirty="0">
                <a:solidFill>
                  <a:srgbClr val="000000"/>
                </a:solidFill>
              </a:rPr>
              <a:t> : [</a:t>
            </a:r>
            <a:r>
              <a:rPr lang="en-US" sz="1600" b="1" i="1" dirty="0" err="1">
                <a:solidFill>
                  <a:srgbClr val="000000"/>
                </a:solidFill>
              </a:rPr>
              <a:t>regionální</a:t>
            </a:r>
            <a:r>
              <a:rPr lang="en-US" sz="1600" b="1" i="1" dirty="0">
                <a:solidFill>
                  <a:srgbClr val="000000"/>
                </a:solidFill>
              </a:rPr>
              <a:t> </a:t>
            </a:r>
            <a:r>
              <a:rPr lang="en-US" sz="1600" b="1" i="1" dirty="0" err="1">
                <a:solidFill>
                  <a:srgbClr val="000000"/>
                </a:solidFill>
              </a:rPr>
              <a:t>geografie</a:t>
            </a:r>
            <a:r>
              <a:rPr lang="en-US" sz="1600" b="1" i="1" dirty="0">
                <a:solidFill>
                  <a:srgbClr val="000000"/>
                </a:solidFill>
              </a:rPr>
              <a:t>]</a:t>
            </a:r>
            <a:r>
              <a:rPr lang="en-US" sz="1600" b="1" dirty="0">
                <a:solidFill>
                  <a:srgbClr val="000000"/>
                </a:solidFill>
              </a:rPr>
              <a:t>. 1. </a:t>
            </a:r>
            <a:r>
              <a:rPr lang="en-US" sz="1600" b="1" dirty="0" err="1">
                <a:solidFill>
                  <a:srgbClr val="000000"/>
                </a:solidFill>
              </a:rPr>
              <a:t>vyd</a:t>
            </a:r>
            <a:r>
              <a:rPr lang="en-US" sz="1600" b="1" dirty="0">
                <a:solidFill>
                  <a:srgbClr val="000000"/>
                </a:solidFill>
              </a:rPr>
              <a:t>. </a:t>
            </a:r>
            <a:r>
              <a:rPr lang="en-US" sz="1600" b="1" dirty="0" err="1">
                <a:solidFill>
                  <a:srgbClr val="000000"/>
                </a:solidFill>
              </a:rPr>
              <a:t>Mnichov</a:t>
            </a:r>
            <a:r>
              <a:rPr lang="en-US" sz="1600" b="1" dirty="0">
                <a:solidFill>
                  <a:srgbClr val="000000"/>
                </a:solidFill>
              </a:rPr>
              <a:t>. Marco Polo, 2005, 207. ISBN 38-279-0006-9.</a:t>
            </a:r>
          </a:p>
          <a:p>
            <a:pPr marL="342900" indent="-342900" algn="l">
              <a:lnSpc>
                <a:spcPct val="100000"/>
              </a:lnSpc>
              <a:spcAft>
                <a:spcPts val="1413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b="1" dirty="0" err="1">
                <a:solidFill>
                  <a:srgbClr val="000000"/>
                </a:solidFill>
              </a:rPr>
              <a:t>Otevřená</a:t>
            </a:r>
            <a:r>
              <a:rPr lang="en-US" sz="1600" b="1" dirty="0">
                <a:solidFill>
                  <a:srgbClr val="000000"/>
                </a:solidFill>
              </a:rPr>
              <a:t> </a:t>
            </a:r>
            <a:r>
              <a:rPr lang="en-US" sz="1600" b="1" dirty="0" err="1">
                <a:solidFill>
                  <a:srgbClr val="000000"/>
                </a:solidFill>
              </a:rPr>
              <a:t>encyklopedie</a:t>
            </a:r>
            <a:r>
              <a:rPr lang="en-US" sz="1600" b="1" dirty="0">
                <a:solidFill>
                  <a:srgbClr val="000000"/>
                </a:solidFill>
              </a:rPr>
              <a:t> </a:t>
            </a:r>
            <a:r>
              <a:rPr lang="en-US" sz="1600" b="1" dirty="0" err="1">
                <a:solidFill>
                  <a:srgbClr val="000000"/>
                </a:solidFill>
              </a:rPr>
              <a:t>Wikipedie</a:t>
            </a:r>
            <a:r>
              <a:rPr lang="en-US" sz="1600" b="1" dirty="0">
                <a:solidFill>
                  <a:srgbClr val="000000"/>
                </a:solidFill>
              </a:rPr>
              <a:t> [online]. [cit. 2013-06-28]. </a:t>
            </a:r>
            <a:r>
              <a:rPr lang="en-US" sz="1600" b="1" dirty="0" err="1">
                <a:solidFill>
                  <a:srgbClr val="000000"/>
                </a:solidFill>
              </a:rPr>
              <a:t>Dostupné</a:t>
            </a:r>
            <a:r>
              <a:rPr lang="en-US" sz="1600" b="1" dirty="0">
                <a:solidFill>
                  <a:srgbClr val="000000"/>
                </a:solidFill>
              </a:rPr>
              <a:t> z WWW:</a:t>
            </a:r>
          </a:p>
          <a:p>
            <a:pPr marL="863600" lvl="1" indent="-323850" algn="l">
              <a:lnSpc>
                <a:spcPct val="100000"/>
              </a:lnSpc>
              <a:spcAft>
                <a:spcPts val="1138"/>
              </a:spcAft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dirty="0">
                <a:solidFill>
                  <a:srgbClr val="000000"/>
                </a:solidFill>
              </a:rPr>
              <a:t>1) </a:t>
            </a:r>
            <a:r>
              <a:rPr lang="en-US" sz="1600" dirty="0">
                <a:solidFill>
                  <a:srgbClr val="000000"/>
                </a:solidFill>
                <a:hlinkClick r:id="rId3"/>
              </a:rPr>
              <a:t>http://cs.wikipedia.org/wiki/Soubor:Coat_of_arms_of_Ecuador.svg</a:t>
            </a:r>
          </a:p>
          <a:p>
            <a:pPr marL="863600" lvl="1" indent="-323850" algn="l">
              <a:lnSpc>
                <a:spcPct val="100000"/>
              </a:lnSpc>
              <a:spcAft>
                <a:spcPts val="1138"/>
              </a:spcAft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dirty="0">
                <a:solidFill>
                  <a:srgbClr val="000000"/>
                </a:solidFill>
              </a:rPr>
              <a:t>2) </a:t>
            </a:r>
            <a:r>
              <a:rPr lang="en-US" sz="1600" dirty="0">
                <a:solidFill>
                  <a:srgbClr val="000000"/>
                </a:solidFill>
                <a:hlinkClick r:id="rId4"/>
              </a:rPr>
              <a:t>http://cs.wikipedia.org/wiki/Soubor:Flag_of_Ecuador.svg</a:t>
            </a:r>
          </a:p>
          <a:p>
            <a:pPr marL="863600" lvl="1" indent="-323850" algn="l">
              <a:lnSpc>
                <a:spcPct val="100000"/>
              </a:lnSpc>
              <a:spcAft>
                <a:spcPts val="1138"/>
              </a:spcAft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dirty="0">
                <a:solidFill>
                  <a:srgbClr val="000000"/>
                </a:solidFill>
              </a:rPr>
              <a:t>3) </a:t>
            </a:r>
            <a:r>
              <a:rPr lang="en-US" sz="1600" dirty="0">
                <a:solidFill>
                  <a:srgbClr val="000000"/>
                </a:solidFill>
                <a:hlinkClick r:id="rId5"/>
              </a:rPr>
              <a:t>http://cs.wikipedia.org/wiki/Soubor:Ec-map.png</a:t>
            </a:r>
          </a:p>
          <a:p>
            <a:pPr marL="863600" lvl="1" indent="-323850" algn="l">
              <a:lnSpc>
                <a:spcPct val="100000"/>
              </a:lnSpc>
              <a:spcAft>
                <a:spcPts val="1138"/>
              </a:spcAft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dirty="0">
                <a:solidFill>
                  <a:srgbClr val="000000"/>
                </a:solidFill>
              </a:rPr>
              <a:t>4), 5) </a:t>
            </a:r>
            <a:r>
              <a:rPr lang="en-US" sz="1600" dirty="0">
                <a:solidFill>
                  <a:srgbClr val="000000"/>
                </a:solidFill>
                <a:hlinkClick r:id="rId6"/>
              </a:rPr>
              <a:t>http://cs.wikipedia.org/wiki/Soubor:Ecuadorenumerado.PNG</a:t>
            </a:r>
          </a:p>
          <a:p>
            <a:pPr marL="863600" lvl="1" indent="-323850" algn="l">
              <a:lnSpc>
                <a:spcPct val="100000"/>
              </a:lnSpc>
              <a:spcAft>
                <a:spcPts val="1138"/>
              </a:spcAft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dirty="0">
                <a:solidFill>
                  <a:srgbClr val="000000"/>
                </a:solidFill>
              </a:rPr>
              <a:t>6) </a:t>
            </a:r>
            <a:r>
              <a:rPr lang="en-US" sz="1600" dirty="0">
                <a:solidFill>
                  <a:srgbClr val="000000"/>
                </a:solidFill>
                <a:hlinkClick r:id="rId7"/>
              </a:rPr>
              <a:t>http://cs.wikipedia.org/wiki/Soubor:Quito_Centro_Hist%C3%B3rico.JPG</a:t>
            </a:r>
          </a:p>
          <a:p>
            <a:pPr marL="863600" lvl="1" indent="-323850" algn="l">
              <a:lnSpc>
                <a:spcPct val="100000"/>
              </a:lnSpc>
              <a:spcAft>
                <a:spcPts val="1138"/>
              </a:spcAft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r>
              <a:rPr lang="en-US" sz="1600" dirty="0">
                <a:solidFill>
                  <a:srgbClr val="000000"/>
                </a:solidFill>
              </a:rPr>
              <a:t>7) </a:t>
            </a:r>
            <a:r>
              <a:rPr lang="en-US" sz="1600" dirty="0">
                <a:solidFill>
                  <a:srgbClr val="000000"/>
                </a:solidFill>
                <a:hlinkClick r:id="rId8"/>
              </a:rPr>
              <a:t>http://</a:t>
            </a:r>
            <a:r>
              <a:rPr lang="en-US" sz="1600" dirty="0" smtClean="0">
                <a:solidFill>
                  <a:srgbClr val="000000"/>
                </a:solidFill>
                <a:hlinkClick r:id="rId8"/>
              </a:rPr>
              <a:t>cs.wikipedia.org/wiki/Soubor:Cuenca-panoramica4.JPG</a:t>
            </a:r>
            <a:endParaRPr lang="cs-CZ" sz="1600" dirty="0" smtClean="0">
              <a:solidFill>
                <a:srgbClr val="000000"/>
              </a:solidFill>
            </a:endParaRPr>
          </a:p>
          <a:p>
            <a:pPr marL="863600" lvl="1" indent="-323850" algn="l">
              <a:lnSpc>
                <a:spcPct val="100000"/>
              </a:lnSpc>
              <a:spcAft>
                <a:spcPts val="1138"/>
              </a:spcAft>
              <a:buSzPct val="75000"/>
              <a:buFont typeface="StarSymbol" charset="0"/>
              <a:buChar char="–"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lnSpc>
                <a:spcPct val="100000"/>
              </a:lnSpc>
              <a:spcAft>
                <a:spcPts val="1413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endParaRPr lang="en-US" sz="1600" b="1" dirty="0">
              <a:solidFill>
                <a:srgbClr val="000000"/>
              </a:solidFill>
            </a:endParaRPr>
          </a:p>
          <a:p>
            <a:pPr marL="342900" indent="-342900" algn="l">
              <a:lnSpc>
                <a:spcPct val="100000"/>
              </a:lnSpc>
              <a:spcAft>
                <a:spcPts val="1413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</a:tabLst>
            </a:pPr>
            <a:endParaRPr lang="en-US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Droid Sans Fallback"/>
        <a:cs typeface="Droid Sans Fallback"/>
      </a:majorFont>
      <a:minorFont>
        <a:latin typeface="Arial"/>
        <a:ea typeface="Droid Sans Fallback"/>
        <a:cs typeface="Droid Sans Fallback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Droid Sans Fallback"/>
        <a:cs typeface="Droid Sans Fallback"/>
      </a:majorFont>
      <a:minorFont>
        <a:latin typeface="Arial"/>
        <a:ea typeface="Droid Sans Fallback"/>
        <a:cs typeface="Droid Sans Fallback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34516</TotalTime>
  <Words>617</Words>
  <Application>Microsoft Office PowerPoint</Application>
  <PresentationFormat>Vlastní</PresentationFormat>
  <Paragraphs>138</Paragraphs>
  <Slides>18</Slides>
  <Notes>17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5" baseType="lpstr">
      <vt:lpstr>Arial</vt:lpstr>
      <vt:lpstr>DejaVu Sans</vt:lpstr>
      <vt:lpstr>Droid Sans Fallback</vt:lpstr>
      <vt:lpstr>StarSymbol</vt:lpstr>
      <vt:lpstr>Times New Roman</vt:lpstr>
      <vt:lpstr>Motiv systému Office</vt:lpstr>
      <vt:lpstr>Motiv systému Office</vt:lpstr>
      <vt:lpstr>Prezentace aplikace PowerPoint</vt:lpstr>
      <vt:lpstr>Ekvádor</vt:lpstr>
      <vt:lpstr>Prezentace aplikace PowerPoint</vt:lpstr>
      <vt:lpstr>3. Sousedící státy</vt:lpstr>
      <vt:lpstr>Přiřaďte</vt:lpstr>
      <vt:lpstr>5. Členství v organizacích</vt:lpstr>
      <vt:lpstr>6. Administrativní členění: </vt:lpstr>
      <vt:lpstr>7. Přírodní poměry </vt:lpstr>
      <vt:lpstr>Podnebí:</vt:lpstr>
      <vt:lpstr>Vegetace:</vt:lpstr>
      <vt:lpstr>8. Hospodářství:</vt:lpstr>
      <vt:lpstr>Prezentace aplikace PowerPoint</vt:lpstr>
      <vt:lpstr>9. Obyvatelstvo:  </vt:lpstr>
      <vt:lpstr>Prezentace aplikace PowerPoint</vt:lpstr>
      <vt:lpstr>Prezentace aplikace PowerPoint</vt:lpstr>
      <vt:lpstr>Dějiny</vt:lpstr>
      <vt:lpstr>A na závěr pár slovíček ze španělštiny: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Ekvádor</dc:title>
  <dc:creator>Jan Koniarik</dc:creator>
  <cp:lastModifiedBy>Fismol Tomáš</cp:lastModifiedBy>
  <cp:revision>7</cp:revision>
  <cp:lastPrinted>1601-01-01T00:00:00Z</cp:lastPrinted>
  <dcterms:created xsi:type="dcterms:W3CDTF">2013-06-29T08:24:46Z</dcterms:created>
  <dcterms:modified xsi:type="dcterms:W3CDTF">2013-07-01T06:34:25Z</dcterms:modified>
</cp:coreProperties>
</file>