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0" autoAdjust="0"/>
    <p:restoredTop sz="94660"/>
  </p:normalViewPr>
  <p:slideViewPr>
    <p:cSldViewPr>
      <p:cViewPr varScale="1">
        <p:scale>
          <a:sx n="70" d="100"/>
          <a:sy n="70" d="100"/>
        </p:scale>
        <p:origin x="138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864D0D-F306-45F4-9D6F-DAE9166FE460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4885A-FCFB-4AFA-8B4F-5ABC11BACC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752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4885A-FCFB-4AFA-8B4F-5ABC11BACC3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059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4885A-FCFB-4AFA-8B4F-5ABC11BACC3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113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13CC5-62EB-40BD-9388-2F00D997A22B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CCAAD-8D8C-4509-901F-10B101681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Uruguay_fisico.png" TargetMode="External"/><Relationship Id="rId13" Type="http://schemas.openxmlformats.org/officeDocument/2006/relationships/hyperlink" Target="http://cs.wikipedia.org/wiki/Soubor:Colo_do_sac_1.jpg" TargetMode="External"/><Relationship Id="rId3" Type="http://schemas.openxmlformats.org/officeDocument/2006/relationships/hyperlink" Target="http://cs.wikipedia.org/wiki/Soubor:Coat_of_arms_of_Uruguay.svg" TargetMode="External"/><Relationship Id="rId7" Type="http://schemas.openxmlformats.org/officeDocument/2006/relationships/hyperlink" Target="http://cs.wikipedia.org/wiki/Soubor:Departments_of_Uruguay_(map).png" TargetMode="External"/><Relationship Id="rId12" Type="http://schemas.openxmlformats.org/officeDocument/2006/relationships/hyperlink" Target="http://commons.wikimedia.org/wiki/File:Estacion_Central_Montevideo.jpg" TargetMode="External"/><Relationship Id="rId2" Type="http://schemas.openxmlformats.org/officeDocument/2006/relationships/hyperlink" Target="http://cs.wikipedia.org/wiki/Soubor:Flag_of_Urugua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Flag_of_the_Organization_of_American_States.png" TargetMode="External"/><Relationship Id="rId11" Type="http://schemas.openxmlformats.org/officeDocument/2006/relationships/hyperlink" Target="http://commons.wikimedia.org/wiki/File:Montevideo_Collage2.png" TargetMode="External"/><Relationship Id="rId5" Type="http://schemas.openxmlformats.org/officeDocument/2006/relationships/hyperlink" Target="http://en.wikipedia.org/wiki/File:ALADI.jpg" TargetMode="External"/><Relationship Id="rId15" Type="http://schemas.openxmlformats.org/officeDocument/2006/relationships/hyperlink" Target="http://commons.wikimedia.org/wiki/File:Juan_Manuel_Blanes_-_El_Juramento_de_los_Treinta_y_Tres_Orientales.jpg" TargetMode="External"/><Relationship Id="rId10" Type="http://schemas.openxmlformats.org/officeDocument/2006/relationships/hyperlink" Target="http://commons.wikimedia.org/wiki/File:Dia_del_candombe.jpg" TargetMode="External"/><Relationship Id="rId4" Type="http://schemas.openxmlformats.org/officeDocument/2006/relationships/hyperlink" Target="http://en.wikipedia.org/wiki/File:Emblem_of_the_United_Nations.svg" TargetMode="External"/><Relationship Id="rId9" Type="http://schemas.openxmlformats.org/officeDocument/2006/relationships/hyperlink" Target="http://cs.wikipedia.org/wiki/Soubor:Uruguay_T2.png" TargetMode="External"/><Relationship Id="rId14" Type="http://schemas.openxmlformats.org/officeDocument/2006/relationships/hyperlink" Target="http://cs.wikipedia.org/wiki/Soubor:ColoniaSacramento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279462"/>
              </p:ext>
            </p:extLst>
          </p:nvPr>
        </p:nvGraphicFramePr>
        <p:xfrm>
          <a:off x="665163" y="836613"/>
          <a:ext cx="7813675" cy="42945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Dr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Šmerala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Uruguay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06.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 obsahuje geografickou charakteristiku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Uruguae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Uruguay</a:t>
            </a:r>
            <a:endParaRPr lang="cs-CZ" sz="8000" dirty="0"/>
          </a:p>
        </p:txBody>
      </p:sp>
      <p:pic>
        <p:nvPicPr>
          <p:cNvPr id="1026" name="Picture 2" descr="Soubor:Flag of Urugua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852936"/>
            <a:ext cx="4320480" cy="2878520"/>
          </a:xfrm>
          <a:prstGeom prst="rect">
            <a:avLst/>
          </a:prstGeom>
          <a:noFill/>
        </p:spPr>
      </p:pic>
      <p:pic>
        <p:nvPicPr>
          <p:cNvPr id="1028" name="Picture 4" descr="Soubor:Coat of arms of Uruguay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556792"/>
            <a:ext cx="3494065" cy="46304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404664"/>
            <a:ext cx="20011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Víte, že: 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467544" y="13407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lovo </a:t>
            </a:r>
            <a:r>
              <a:rPr lang="cs-CZ" dirty="0"/>
              <a:t>Uruguay pochází z indiánského jazyka </a:t>
            </a:r>
            <a:r>
              <a:rPr lang="cs-CZ" dirty="0" err="1"/>
              <a:t>guaraní</a:t>
            </a:r>
            <a:r>
              <a:rPr lang="cs-CZ" dirty="0"/>
              <a:t> (co přesně označuje, není úplně jisté, podle španělského přírodovědce </a:t>
            </a:r>
            <a:r>
              <a:rPr lang="cs-CZ" dirty="0" err="1"/>
              <a:t>Félixe</a:t>
            </a:r>
            <a:r>
              <a:rPr lang="cs-CZ" dirty="0"/>
              <a:t> de </a:t>
            </a:r>
            <a:r>
              <a:rPr lang="cs-CZ" dirty="0" err="1"/>
              <a:t>Azara</a:t>
            </a:r>
            <a:r>
              <a:rPr lang="cs-CZ" dirty="0"/>
              <a:t> se jedná o malého ptáka nazývaného </a:t>
            </a:r>
            <a:r>
              <a:rPr lang="cs-CZ" dirty="0" err="1"/>
              <a:t>el</a:t>
            </a:r>
            <a:r>
              <a:rPr lang="cs-CZ" dirty="0"/>
              <a:t> </a:t>
            </a:r>
            <a:r>
              <a:rPr lang="cs-CZ" dirty="0" err="1"/>
              <a:t>urú</a:t>
            </a:r>
            <a:r>
              <a:rPr lang="cs-CZ" dirty="0"/>
              <a:t>, jenž žije na březích řeky Uruguay.)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15616" y="3284984"/>
            <a:ext cx="27363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Río</a:t>
            </a:r>
            <a:r>
              <a:rPr lang="cs-CZ" dirty="0" smtClean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país</a:t>
            </a:r>
            <a:r>
              <a:rPr lang="cs-CZ" dirty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urú</a:t>
            </a:r>
            <a:r>
              <a:rPr lang="cs-CZ" dirty="0"/>
              <a:t> by tedy znamenalo Země řeky (ptáka) </a:t>
            </a:r>
            <a:r>
              <a:rPr lang="cs-CZ" dirty="0" err="1"/>
              <a:t>urú</a:t>
            </a:r>
            <a:r>
              <a:rPr lang="cs-CZ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4509120"/>
            <a:ext cx="37444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eden </a:t>
            </a:r>
            <a:r>
              <a:rPr lang="cs-CZ" dirty="0"/>
              <a:t>z </a:t>
            </a:r>
            <a:r>
              <a:rPr lang="cs-CZ" dirty="0" err="1"/>
              <a:t>Azarových</a:t>
            </a:r>
            <a:r>
              <a:rPr lang="cs-CZ" dirty="0"/>
              <a:t> průvodců ale zastával názor, že se slovo Uruguay skládá ze dvou částí - </a:t>
            </a:r>
            <a:r>
              <a:rPr lang="cs-CZ" dirty="0" err="1"/>
              <a:t>uruguá</a:t>
            </a:r>
            <a:r>
              <a:rPr lang="cs-CZ" dirty="0"/>
              <a:t> (česky šnek, hlemýžď) a ï (řeka) =) „řeka hlemýžďů“ (</a:t>
            </a:r>
            <a:r>
              <a:rPr lang="cs-CZ" dirty="0" err="1"/>
              <a:t>Río</a:t>
            </a:r>
            <a:r>
              <a:rPr lang="cs-CZ" dirty="0"/>
              <a:t> de los </a:t>
            </a:r>
            <a:r>
              <a:rPr lang="cs-CZ" dirty="0" err="1"/>
              <a:t>caracoles</a:t>
            </a:r>
            <a:r>
              <a:rPr lang="cs-CZ" dirty="0"/>
              <a:t>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76056" y="4293096"/>
            <a:ext cx="34563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Uruguayský </a:t>
            </a:r>
            <a:r>
              <a:rPr lang="cs-CZ" dirty="0"/>
              <a:t>básník Juan </a:t>
            </a:r>
            <a:r>
              <a:rPr lang="cs-CZ" dirty="0" err="1"/>
              <a:t>Zorrilla</a:t>
            </a:r>
            <a:r>
              <a:rPr lang="cs-CZ" dirty="0"/>
              <a:t> de San </a:t>
            </a:r>
            <a:r>
              <a:rPr lang="cs-CZ" dirty="0" err="1"/>
              <a:t>Martín</a:t>
            </a:r>
            <a:r>
              <a:rPr lang="cs-CZ" dirty="0"/>
              <a:t> dokonce uváděl, že se jedná o spojení tří slov, jejichž doslovný překlad by znamenal Země pestrých ptáků (</a:t>
            </a:r>
            <a:r>
              <a:rPr lang="cs-CZ" dirty="0" err="1"/>
              <a:t>río</a:t>
            </a:r>
            <a:r>
              <a:rPr lang="cs-CZ" dirty="0"/>
              <a:t> de los </a:t>
            </a:r>
            <a:r>
              <a:rPr lang="cs-CZ" dirty="0" err="1"/>
              <a:t>pájaros</a:t>
            </a:r>
            <a:r>
              <a:rPr lang="cs-CZ" dirty="0"/>
              <a:t> </a:t>
            </a:r>
            <a:r>
              <a:rPr lang="cs-CZ" dirty="0" err="1"/>
              <a:t>pintados</a:t>
            </a:r>
            <a:r>
              <a:rPr lang="cs-CZ" dirty="0"/>
              <a:t>).</a:t>
            </a:r>
          </a:p>
        </p:txBody>
      </p:sp>
      <p:pic>
        <p:nvPicPr>
          <p:cNvPr id="3074" name="Picture 2" descr="File:Uruguay (orthographic projection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32656"/>
            <a:ext cx="3740249" cy="3740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82709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Vyberte hodnoty, které náleží Uruguay: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916832"/>
            <a:ext cx="9848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Rozloha: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1916832"/>
            <a:ext cx="14462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176,2 tis.km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1916832"/>
            <a:ext cx="14462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190,9 tis.km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228184" y="1916832"/>
            <a:ext cx="1398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200,6 tis.km</a:t>
            </a:r>
            <a:r>
              <a:rPr lang="cs-CZ" sz="1600" baseline="30000" dirty="0" smtClean="0"/>
              <a:t>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2780928"/>
            <a:ext cx="16249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Počet obyvatel:</a:t>
            </a:r>
          </a:p>
          <a:p>
            <a:pPr algn="ctr"/>
            <a:r>
              <a:rPr lang="cs-CZ" dirty="0" smtClean="0"/>
              <a:t>(2009)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016" y="2780928"/>
            <a:ext cx="930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3,5 mil.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2780928"/>
            <a:ext cx="930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2,9 mil.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516216" y="2780928"/>
            <a:ext cx="930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3,7 mil.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55576" y="3933056"/>
            <a:ext cx="17640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Hustota osídlení: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059832" y="3933056"/>
            <a:ext cx="18199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19 obyvatel /km2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80112" y="3933056"/>
            <a:ext cx="18199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24 obyvatel /km2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195736" y="4797152"/>
            <a:ext cx="46417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Měna - uruguayské peso (UYP) = 100 </a:t>
            </a:r>
            <a:r>
              <a:rPr lang="cs-CZ" dirty="0" err="1" smtClean="0"/>
              <a:t>centesimů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43608" y="5733256"/>
            <a:ext cx="26709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Hlavní město- Montevideo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580112" y="5661248"/>
            <a:ext cx="1949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Jazyk – španělština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6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Členství v mezinárodních organizacích: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81128"/>
            <a:ext cx="726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OSN</a:t>
            </a:r>
            <a:endParaRPr lang="cs-CZ" dirty="0"/>
          </a:p>
        </p:txBody>
      </p:sp>
      <p:pic>
        <p:nvPicPr>
          <p:cNvPr id="1030" name="Picture 6" descr="File:ALAD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501008"/>
            <a:ext cx="2736304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948264" y="3717032"/>
            <a:ext cx="726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OAS</a:t>
            </a:r>
            <a:endParaRPr lang="cs-CZ" dirty="0"/>
          </a:p>
        </p:txBody>
      </p:sp>
      <p:pic>
        <p:nvPicPr>
          <p:cNvPr id="1026" name="Picture 2" descr="File:Emblem of the United Nation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2741705" cy="2333366"/>
          </a:xfrm>
          <a:prstGeom prst="rect">
            <a:avLst/>
          </a:prstGeom>
          <a:noFill/>
        </p:spPr>
      </p:pic>
      <p:pic>
        <p:nvPicPr>
          <p:cNvPr id="1028" name="Picture 4" descr="File:Flag of the Organization of American State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412776"/>
            <a:ext cx="2851914" cy="21523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259632" y="45811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37170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Administrativní členění:</a:t>
            </a:r>
            <a:endParaRPr lang="cs-CZ" dirty="0"/>
          </a:p>
        </p:txBody>
      </p:sp>
      <p:pic>
        <p:nvPicPr>
          <p:cNvPr id="17410" name="Picture 2" descr="Soubor:Departments of Uruguay (map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844824"/>
            <a:ext cx="4286250" cy="41529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191683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Uruguay sousedí na severu s Brazílií a na jihu s Argentinou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3284984"/>
            <a:ext cx="3888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Dělí se celkem na 19 departementů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437112"/>
            <a:ext cx="4211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Vzhledem k centralistickému státu mají departementy jen poměrně málo pravomocí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59632" y="5949280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Víte, že</a:t>
            </a:r>
            <a:r>
              <a:rPr lang="cs-CZ" dirty="0" smtClean="0"/>
              <a:t>: název Uruguayská východní republika se vztahuje ke skutečnosti, že se země nachází na východním pobřeží řeky Uruguay?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11952" y="54452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File:Uruguay fisic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548680"/>
            <a:ext cx="4680520" cy="595250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3671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poměry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772816"/>
            <a:ext cx="3672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Území je součástí Brazilského štítu (zasahuje hlavně do jižní části, nízké 200-400m vysoké hřbety)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3284984"/>
            <a:ext cx="2475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Převážně rovinaté území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43651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Víte, že</a:t>
            </a:r>
            <a:r>
              <a:rPr lang="cs-CZ" dirty="0" smtClean="0"/>
              <a:t>: nejvyšším bodem země je </a:t>
            </a:r>
            <a:r>
              <a:rPr lang="cs-CZ" dirty="0" err="1" smtClean="0"/>
              <a:t>Cerro</a:t>
            </a:r>
            <a:r>
              <a:rPr lang="cs-CZ" dirty="0" smtClean="0"/>
              <a:t> </a:t>
            </a:r>
            <a:r>
              <a:rPr lang="cs-CZ" dirty="0" err="1" smtClean="0"/>
              <a:t>Catedral</a:t>
            </a:r>
            <a:r>
              <a:rPr lang="cs-CZ" dirty="0" smtClean="0"/>
              <a:t> v pohoří </a:t>
            </a:r>
            <a:r>
              <a:rPr lang="cs-CZ" dirty="0" err="1" smtClean="0"/>
              <a:t>Carapé</a:t>
            </a:r>
            <a:r>
              <a:rPr lang="cs-CZ" dirty="0" smtClean="0"/>
              <a:t> (514 m)?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5445224"/>
            <a:ext cx="4104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dirty="0" smtClean="0"/>
              <a:t>Vyhledejte na mapě: řeku Uruguay, Negro, La Plata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60432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772816"/>
            <a:ext cx="26116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sever země = subtropické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4" y="4797152"/>
            <a:ext cx="15969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jihu = mírné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212976"/>
            <a:ext cx="2952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průměrná teplota je 17,5 °C</a:t>
            </a:r>
            <a:endParaRPr lang="cs-CZ" dirty="0"/>
          </a:p>
        </p:txBody>
      </p:sp>
      <p:pic>
        <p:nvPicPr>
          <p:cNvPr id="7" name="Picture 2" descr="Soubor:Uruguay T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412776"/>
            <a:ext cx="4464496" cy="50744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460432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Středně rozvinutá země specializovaná na zemědělskou produkci a její zpracování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1988840"/>
            <a:ext cx="2771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chudá na přírodní bohatství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2852936"/>
            <a:ext cx="1377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Zemědělství: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11760" y="2852936"/>
            <a:ext cx="39417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-nejdůležitějším odvětvím hospodářství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11760" y="3356992"/>
            <a:ext cx="27830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-živočišná výroba: skot,ovce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1760" y="3933056"/>
            <a:ext cx="25234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-export: maso, vlna, kůže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4653136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Průmysl: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39752" y="46531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-strojírenský (zemědělské stroje, zařízení pro jatka a zpracování masa)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39752" y="5445224"/>
            <a:ext cx="39752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-potravinářský (masné i mléčné výrobky)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39752" y="6093296"/>
            <a:ext cx="204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-kožedělný a textilní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Obyvatelstvo:</a:t>
            </a:r>
            <a:endParaRPr lang="cs-CZ" dirty="0"/>
          </a:p>
        </p:txBody>
      </p:sp>
      <p:pic>
        <p:nvPicPr>
          <p:cNvPr id="22530" name="Picture 2" descr="http://upload.wikimedia.org/wikipedia/commons/1/1e/Dia_del_candom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484784"/>
            <a:ext cx="3119669" cy="233975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1560" y="16288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Největší část evropského, hlavně španělského a italského původu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3212976"/>
            <a:ext cx="4110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Původní indiánské obyvatelstvo vyhubeno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45811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Víte, že</a:t>
            </a:r>
            <a:r>
              <a:rPr lang="cs-CZ" dirty="0" smtClean="0"/>
              <a:t>: Uruguay má nejvyšší procento gramotnosti v Jižní Americe?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064" y="4509120"/>
            <a:ext cx="360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Náboženství: 66% římští katolíci, </a:t>
            </a:r>
            <a:r>
              <a:rPr lang="cs-CZ" smtClean="0"/>
              <a:t> protestanti </a:t>
            </a:r>
            <a:r>
              <a:rPr lang="cs-CZ" dirty="0" smtClean="0"/>
              <a:t>2%, Židé 1%, nevěřící nebo jiní 31%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79712" y="5805264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Vyhledejte na mapě tato města:  Montevideo, </a:t>
            </a:r>
            <a:r>
              <a:rPr lang="cs-CZ" dirty="0" err="1" smtClean="0"/>
              <a:t>Concordia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2360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Montevideo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268760"/>
            <a:ext cx="3744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pochází údajně od zvolání námořníka ve strážním koši lodi: "Vidím zemi!"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2564904"/>
            <a:ext cx="3384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Srdcem města je fotbalový stadion </a:t>
            </a:r>
            <a:r>
              <a:rPr lang="cs-CZ" dirty="0" err="1" smtClean="0"/>
              <a:t>Peňarolu</a:t>
            </a:r>
            <a:r>
              <a:rPr lang="cs-CZ" dirty="0" smtClean="0"/>
              <a:t> Montevideo, několikanásobného vítěze světového fotbalového poháru.</a:t>
            </a:r>
            <a:endParaRPr lang="cs-CZ" dirty="0"/>
          </a:p>
        </p:txBody>
      </p:sp>
      <p:pic>
        <p:nvPicPr>
          <p:cNvPr id="25602" name="Picture 2" descr="File:Montevideo Collage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908720"/>
            <a:ext cx="4286250" cy="5705476"/>
          </a:xfrm>
          <a:prstGeom prst="rect">
            <a:avLst/>
          </a:prstGeom>
          <a:noFill/>
        </p:spPr>
      </p:pic>
      <p:pic>
        <p:nvPicPr>
          <p:cNvPr id="25604" name="Picture 4" descr="File:Estacion Central Montevide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933056"/>
            <a:ext cx="3546821" cy="263351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552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11952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(10)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Colonia</a:t>
            </a:r>
            <a:r>
              <a:rPr lang="cs-CZ" b="1" dirty="0" smtClean="0"/>
              <a:t> </a:t>
            </a:r>
            <a:r>
              <a:rPr lang="cs-CZ" dirty="0" err="1" smtClean="0"/>
              <a:t>del</a:t>
            </a:r>
            <a:r>
              <a:rPr lang="cs-CZ" b="1" dirty="0" smtClean="0"/>
              <a:t> </a:t>
            </a:r>
            <a:r>
              <a:rPr lang="cs-CZ" dirty="0" err="1" smtClean="0"/>
              <a:t>Sacramento</a:t>
            </a: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Je město na jihovýchodě </a:t>
            </a:r>
            <a:r>
              <a:rPr lang="cs-CZ" dirty="0" err="1" smtClean="0"/>
              <a:t>Uruguaye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0" y="177281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Město bylo založeno Portugalci již v roce 1680 a je nejstarší na území dnešní </a:t>
            </a:r>
            <a:r>
              <a:rPr lang="cs-CZ" dirty="0" err="1" smtClean="0"/>
              <a:t>Uruguaye</a:t>
            </a:r>
            <a:endParaRPr lang="cs-CZ" dirty="0"/>
          </a:p>
        </p:txBody>
      </p:sp>
      <p:pic>
        <p:nvPicPr>
          <p:cNvPr id="26626" name="Picture 2" descr="Soubor:Colo do sac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56992"/>
            <a:ext cx="3456384" cy="3131485"/>
          </a:xfrm>
          <a:prstGeom prst="rect">
            <a:avLst/>
          </a:prstGeom>
          <a:noFill/>
        </p:spPr>
      </p:pic>
      <p:pic>
        <p:nvPicPr>
          <p:cNvPr id="26628" name="Picture 4" descr="Soubor:ColoniaSacramen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068960"/>
            <a:ext cx="4668011" cy="350100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67544" y="2204864"/>
            <a:ext cx="3240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 roku 1995 </a:t>
            </a:r>
            <a:r>
              <a:rPr lang="cs-CZ" dirty="0" err="1" smtClean="0"/>
              <a:t>Colonia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Sacramento</a:t>
            </a:r>
            <a:r>
              <a:rPr lang="cs-CZ" dirty="0" smtClean="0"/>
              <a:t> figuruje na seznamu světového kulturního dědictví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(12)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9904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556792"/>
            <a:ext cx="3835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území osídleno již od 10000let př. n. l.</a:t>
            </a:r>
            <a:endParaRPr lang="cs-CZ" dirty="0"/>
          </a:p>
        </p:txBody>
      </p:sp>
      <p:pic>
        <p:nvPicPr>
          <p:cNvPr id="27650" name="Picture 2" descr="File:Juan Manuel Blanes - El Juramento de los Treinta y Tres Orienta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84984"/>
            <a:ext cx="4464496" cy="319211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9552" y="22768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-konec 17.stol. – pod nadvládou Portugalců (pronikli sem přes Brazílii)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12160" y="1988840"/>
            <a:ext cx="1900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-válka proti Brazílii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9584" y="3212976"/>
            <a:ext cx="3744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-1825 nezávislost, zpečetěna</a:t>
            </a:r>
            <a:r>
              <a:rPr lang="cs-CZ" dirty="0" smtClean="0"/>
              <a:t> </a:t>
            </a:r>
            <a:r>
              <a:rPr lang="pt-BR" dirty="0" smtClean="0"/>
              <a:t>1828 mírem z Rio de Janeira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652120" y="4869160"/>
            <a:ext cx="3029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-1976-1984 vojenská diktatura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(14)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Použité</a:t>
            </a:r>
            <a:r>
              <a:rPr lang="en-US" dirty="0" smtClean="0"/>
              <a:t> </a:t>
            </a:r>
            <a:r>
              <a:rPr lang="en-US" dirty="0" err="1" smtClean="0"/>
              <a:t>zdroje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sp>
        <p:nvSpPr>
          <p:cNvPr id="4" name="TextShape 2"/>
          <p:cNvSpPr txBox="1"/>
          <p:nvPr/>
        </p:nvSpPr>
        <p:spPr>
          <a:xfrm>
            <a:off x="640080" y="914400"/>
            <a:ext cx="8870040" cy="6035040"/>
          </a:xfrm>
          <a:prstGeom prst="rect">
            <a:avLst/>
          </a:prstGeom>
        </p:spPr>
        <p:txBody>
          <a:bodyPr wrap="none" lIns="0" tIns="0" rIns="0" bIns="0"/>
          <a:lstStyle/>
          <a:p>
            <a:pPr marL="228600" indent="-228600">
              <a:lnSpc>
                <a:spcPct val="115000"/>
              </a:lnSpc>
              <a:buAutoNum type="arabicParenR"/>
            </a:pPr>
            <a:r>
              <a:rPr lang="en-US" sz="1200" dirty="0" err="1" smtClean="0">
                <a:latin typeface="Arial"/>
                <a:ea typeface="Calibri"/>
              </a:rPr>
              <a:t>Otevřená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encyklopedie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Wikipedie</a:t>
            </a:r>
            <a:r>
              <a:rPr lang="en-US" sz="1200" dirty="0">
                <a:latin typeface="Arial"/>
                <a:ea typeface="Calibri"/>
              </a:rPr>
              <a:t> [online]. [cit. 2013-03-30]. </a:t>
            </a:r>
            <a:r>
              <a:rPr lang="en-US" sz="1200" dirty="0" err="1">
                <a:latin typeface="Arial"/>
                <a:ea typeface="Calibri"/>
              </a:rPr>
              <a:t>Dostupné</a:t>
            </a:r>
            <a:r>
              <a:rPr lang="en-US" sz="1200" dirty="0">
                <a:latin typeface="Arial"/>
                <a:ea typeface="Calibri"/>
              </a:rPr>
              <a:t> z WWW</a:t>
            </a:r>
            <a:r>
              <a:rPr lang="en-US" sz="1200" dirty="0" smtClean="0">
                <a:latin typeface="Arial"/>
                <a:ea typeface="Calibri"/>
              </a:rPr>
              <a:t>:</a:t>
            </a:r>
            <a:endParaRPr lang="cs-CZ" sz="1200" dirty="0" smtClean="0">
              <a:latin typeface="Arial"/>
              <a:ea typeface="Calibri"/>
            </a:endParaRPr>
          </a:p>
          <a:p>
            <a:pPr marL="228600" indent="-228600"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		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cs-CZ" sz="1200" dirty="0" smtClean="0">
                <a:hlinkClick r:id="rId2"/>
              </a:rPr>
              <a:t>http://cs.wikipedia.org/wiki/Soubor:Flag_of_Uruguay.svg</a:t>
            </a:r>
            <a:endParaRPr sz="1200" dirty="0"/>
          </a:p>
          <a:p>
            <a:pPr>
              <a:lnSpc>
                <a:spcPct val="115000"/>
              </a:lnSpc>
            </a:pPr>
            <a:r>
              <a:rPr lang="en-US" sz="1200" dirty="0">
                <a:latin typeface="Arial"/>
                <a:ea typeface="Calibri"/>
              </a:rPr>
              <a:t>2) </a:t>
            </a:r>
            <a:r>
              <a:rPr lang="en-US" sz="1200" dirty="0" err="1">
                <a:latin typeface="Arial"/>
                <a:ea typeface="Calibri"/>
              </a:rPr>
              <a:t>Otevřená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encyklopedie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Wikipedie</a:t>
            </a:r>
            <a:r>
              <a:rPr lang="en-US" sz="1200" dirty="0">
                <a:latin typeface="Arial"/>
                <a:ea typeface="Calibri"/>
              </a:rPr>
              <a:t> [online]. [cit. 2013-03-30]. </a:t>
            </a:r>
            <a:r>
              <a:rPr lang="en-US" sz="1200" dirty="0" err="1">
                <a:latin typeface="Arial"/>
                <a:ea typeface="Calibri"/>
              </a:rPr>
              <a:t>Dostupné</a:t>
            </a:r>
            <a:r>
              <a:rPr lang="en-US" sz="1200" dirty="0">
                <a:latin typeface="Arial"/>
                <a:ea typeface="Calibri"/>
              </a:rPr>
              <a:t> z WWW</a:t>
            </a:r>
            <a:r>
              <a:rPr lang="en-US" sz="1200" dirty="0" smtClean="0">
                <a:latin typeface="Arial"/>
                <a:ea typeface="Calibri"/>
              </a:rPr>
              <a:t>:</a:t>
            </a:r>
            <a:endParaRPr lang="cs-CZ" sz="1200" dirty="0" smtClean="0">
              <a:latin typeface="Arial"/>
              <a:ea typeface="Calibri"/>
            </a:endParaRPr>
          </a:p>
          <a:p>
            <a:pPr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	</a:t>
            </a:r>
            <a:r>
              <a:rPr lang="cs-CZ" sz="1200" dirty="0" smtClean="0">
                <a:hlinkClick r:id="rId3"/>
              </a:rPr>
              <a:t> http://cs.wikipedia.org/wiki/Soubor:Coat_of_arms_of_Uruguay.svg</a:t>
            </a:r>
            <a:endParaRPr sz="1200" dirty="0"/>
          </a:p>
          <a:p>
            <a:pPr>
              <a:lnSpc>
                <a:spcPct val="115000"/>
              </a:lnSpc>
            </a:pPr>
            <a:r>
              <a:rPr lang="en-US" sz="1200" dirty="0">
                <a:latin typeface="Arial"/>
                <a:ea typeface="Calibri"/>
              </a:rPr>
              <a:t>3) </a:t>
            </a:r>
            <a:r>
              <a:rPr lang="en-US" sz="1200" dirty="0" err="1">
                <a:latin typeface="Arial"/>
                <a:ea typeface="Calibri"/>
              </a:rPr>
              <a:t>Otevřená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encyklopedie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Wikipedie</a:t>
            </a:r>
            <a:r>
              <a:rPr lang="en-US" sz="1200" dirty="0">
                <a:latin typeface="Arial"/>
                <a:ea typeface="Calibri"/>
              </a:rPr>
              <a:t> [online]. [cit. 2013-03-30]. </a:t>
            </a:r>
            <a:r>
              <a:rPr lang="en-US" sz="1200" dirty="0" err="1">
                <a:latin typeface="Arial"/>
                <a:ea typeface="Calibri"/>
              </a:rPr>
              <a:t>Dostupné</a:t>
            </a:r>
            <a:r>
              <a:rPr lang="en-US" sz="1200" dirty="0">
                <a:latin typeface="Arial"/>
                <a:ea typeface="Calibri"/>
              </a:rPr>
              <a:t> z WWW</a:t>
            </a:r>
            <a:r>
              <a:rPr lang="en-US" sz="1200" dirty="0" smtClean="0">
                <a:latin typeface="Arial"/>
                <a:ea typeface="Calibri"/>
              </a:rPr>
              <a:t>:</a:t>
            </a:r>
            <a:endParaRPr lang="cs-CZ" sz="1200" dirty="0" smtClean="0">
              <a:latin typeface="Arial"/>
              <a:ea typeface="Calibri"/>
            </a:endParaRPr>
          </a:p>
          <a:p>
            <a:pPr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	</a:t>
            </a:r>
            <a:r>
              <a:rPr lang="cs-CZ" sz="1200" dirty="0" smtClean="0">
                <a:hlinkClick r:id="rId4"/>
              </a:rPr>
              <a:t> http://en.wikipedia.org/wiki/File:Emblem_of_the_United_Nations.svg</a:t>
            </a:r>
            <a:endParaRPr sz="1200" dirty="0"/>
          </a:p>
          <a:p>
            <a:pPr>
              <a:lnSpc>
                <a:spcPct val="115000"/>
              </a:lnSpc>
            </a:pPr>
            <a:r>
              <a:rPr lang="en-US" sz="1200" dirty="0">
                <a:latin typeface="Arial"/>
                <a:ea typeface="Calibri"/>
              </a:rPr>
              <a:t>4) </a:t>
            </a:r>
            <a:r>
              <a:rPr lang="en-US" sz="1200" dirty="0" err="1">
                <a:latin typeface="Arial"/>
                <a:ea typeface="Calibri"/>
              </a:rPr>
              <a:t>Otevřená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encyklopedie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Wikipedie</a:t>
            </a:r>
            <a:r>
              <a:rPr lang="en-US" sz="1200" dirty="0">
                <a:latin typeface="Arial"/>
                <a:ea typeface="Calibri"/>
              </a:rPr>
              <a:t> [online]. [cit. 2013-03-30]. </a:t>
            </a:r>
            <a:r>
              <a:rPr lang="en-US" sz="1200" dirty="0" err="1">
                <a:latin typeface="Arial"/>
                <a:ea typeface="Calibri"/>
              </a:rPr>
              <a:t>Dostupné</a:t>
            </a:r>
            <a:r>
              <a:rPr lang="en-US" sz="1200" dirty="0">
                <a:latin typeface="Arial"/>
                <a:ea typeface="Calibri"/>
              </a:rPr>
              <a:t> z WWW</a:t>
            </a:r>
            <a:r>
              <a:rPr lang="en-US" sz="1200" dirty="0" smtClean="0">
                <a:latin typeface="Arial"/>
                <a:ea typeface="Calibri"/>
              </a:rPr>
              <a:t>:</a:t>
            </a:r>
            <a:endParaRPr lang="cs-CZ" sz="1200" dirty="0" smtClean="0">
              <a:latin typeface="Arial"/>
              <a:ea typeface="Calibri"/>
            </a:endParaRPr>
          </a:p>
          <a:p>
            <a:pPr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	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cs-CZ" sz="1200" dirty="0" smtClean="0">
                <a:hlinkClick r:id="rId5"/>
              </a:rPr>
              <a:t>http://en.wikipedia.org/wiki/File:ALADI.jpg</a:t>
            </a:r>
            <a:endParaRPr sz="1200" dirty="0"/>
          </a:p>
          <a:p>
            <a:pPr>
              <a:lnSpc>
                <a:spcPct val="115000"/>
              </a:lnSpc>
            </a:pPr>
            <a:r>
              <a:rPr lang="en-US" sz="1200" dirty="0">
                <a:latin typeface="Arial"/>
                <a:ea typeface="Calibri"/>
              </a:rPr>
              <a:t>5) </a:t>
            </a:r>
            <a:r>
              <a:rPr lang="en-US" sz="1200" dirty="0" err="1">
                <a:latin typeface="Arial"/>
                <a:ea typeface="Calibri"/>
              </a:rPr>
              <a:t>Otevřená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encyklopedie</a:t>
            </a:r>
            <a:r>
              <a:rPr lang="en-US" sz="1200" dirty="0">
                <a:latin typeface="Arial"/>
                <a:ea typeface="Calibri"/>
              </a:rPr>
              <a:t> </a:t>
            </a:r>
            <a:r>
              <a:rPr lang="en-US" sz="1200" dirty="0" err="1">
                <a:latin typeface="Arial"/>
                <a:ea typeface="Calibri"/>
              </a:rPr>
              <a:t>Wikipedie</a:t>
            </a:r>
            <a:r>
              <a:rPr lang="en-US" sz="1200" dirty="0">
                <a:latin typeface="Arial"/>
                <a:ea typeface="Calibri"/>
              </a:rPr>
              <a:t> [online]. [cit. 2013-03-30]. </a:t>
            </a:r>
            <a:r>
              <a:rPr lang="en-US" sz="1200" dirty="0" err="1">
                <a:latin typeface="Arial"/>
                <a:ea typeface="Calibri"/>
              </a:rPr>
              <a:t>Dostupné</a:t>
            </a:r>
            <a:r>
              <a:rPr lang="en-US" sz="1200" dirty="0">
                <a:latin typeface="Arial"/>
                <a:ea typeface="Calibri"/>
              </a:rPr>
              <a:t> z WWW</a:t>
            </a:r>
            <a:r>
              <a:rPr lang="en-US" sz="1200" dirty="0" smtClean="0">
                <a:latin typeface="Arial"/>
                <a:ea typeface="Calibri"/>
              </a:rPr>
              <a:t>:</a:t>
            </a:r>
            <a:endParaRPr lang="cs-CZ" sz="1200" dirty="0" smtClean="0">
              <a:latin typeface="Arial"/>
              <a:ea typeface="Calibri"/>
            </a:endParaRPr>
          </a:p>
          <a:p>
            <a:pPr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	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cs-CZ" sz="1200" dirty="0" smtClean="0">
                <a:hlinkClick r:id="rId6"/>
              </a:rPr>
              <a:t>http://en.wikipedia.org/wiki/File:Flag_of_the_Organization_of_American_States.png</a:t>
            </a:r>
            <a:endParaRPr sz="1200" dirty="0"/>
          </a:p>
          <a:p>
            <a:r>
              <a:rPr lang="en-US" sz="1200" dirty="0">
                <a:latin typeface="Arial"/>
                <a:ea typeface="Calibri"/>
              </a:rPr>
              <a:t>6) </a:t>
            </a:r>
            <a:r>
              <a:rPr lang="en-US" sz="1200" dirty="0" err="1">
                <a:latin typeface="Arial"/>
              </a:rPr>
              <a:t>Otevřená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encyklopedie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Wikipedie</a:t>
            </a:r>
            <a:r>
              <a:rPr lang="en-US" sz="1200" dirty="0">
                <a:latin typeface="Arial"/>
              </a:rPr>
              <a:t> [online]. [cit. 2013-03-30]. </a:t>
            </a:r>
            <a:r>
              <a:rPr lang="en-US" sz="1200" dirty="0" err="1">
                <a:latin typeface="Arial"/>
              </a:rPr>
              <a:t>Dostupné</a:t>
            </a:r>
            <a:r>
              <a:rPr lang="en-US" sz="1200" dirty="0">
                <a:latin typeface="Arial"/>
              </a:rPr>
              <a:t> z WWW</a:t>
            </a:r>
            <a:r>
              <a:rPr lang="en-US" sz="1200" dirty="0" smtClean="0">
                <a:latin typeface="Arial"/>
              </a:rPr>
              <a:t>:</a:t>
            </a:r>
            <a:endParaRPr lang="cs-CZ" sz="1200" dirty="0" smtClean="0">
              <a:latin typeface="Arial"/>
            </a:endParaRPr>
          </a:p>
          <a:p>
            <a:r>
              <a:rPr lang="cs-CZ" sz="1200" dirty="0" smtClean="0">
                <a:latin typeface="Arial"/>
              </a:rPr>
              <a:t>	</a:t>
            </a:r>
            <a:r>
              <a:rPr lang="en-US" sz="1200" dirty="0" smtClean="0">
                <a:latin typeface="Arial"/>
              </a:rPr>
              <a:t> </a:t>
            </a:r>
            <a:r>
              <a:rPr lang="cs-CZ" sz="1200" dirty="0" smtClean="0">
                <a:hlinkClick r:id="rId7"/>
              </a:rPr>
              <a:t>http://cs.wikipedia.org/wiki/Soubor:Departments_of_Uruguay_(map).png</a:t>
            </a:r>
            <a:endParaRPr sz="1200" dirty="0"/>
          </a:p>
          <a:p>
            <a:r>
              <a:rPr lang="en-US" sz="1200" dirty="0">
                <a:latin typeface="Arial"/>
                <a:ea typeface="Calibri"/>
              </a:rPr>
              <a:t>7) </a:t>
            </a:r>
            <a:r>
              <a:rPr lang="en-US" sz="1200" dirty="0" err="1">
                <a:latin typeface="Arial"/>
              </a:rPr>
              <a:t>Otevřená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encyklopedie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Wikipedie</a:t>
            </a:r>
            <a:r>
              <a:rPr lang="en-US" sz="1200" dirty="0">
                <a:latin typeface="Arial"/>
              </a:rPr>
              <a:t> [online]. [cit. 2013-03-30]. </a:t>
            </a:r>
            <a:r>
              <a:rPr lang="en-US" sz="1200" dirty="0" err="1">
                <a:latin typeface="Arial"/>
              </a:rPr>
              <a:t>Dostupné</a:t>
            </a:r>
            <a:r>
              <a:rPr lang="en-US" sz="1200" dirty="0">
                <a:latin typeface="Arial"/>
              </a:rPr>
              <a:t> z WWW</a:t>
            </a:r>
            <a:r>
              <a:rPr lang="en-US" sz="1200" dirty="0" smtClean="0">
                <a:latin typeface="Arial"/>
              </a:rPr>
              <a:t>:</a:t>
            </a:r>
            <a:endParaRPr lang="cs-CZ" sz="1200" dirty="0" smtClean="0">
              <a:latin typeface="Arial"/>
            </a:endParaRPr>
          </a:p>
          <a:p>
            <a:r>
              <a:rPr lang="cs-CZ" sz="1200" dirty="0" smtClean="0">
                <a:latin typeface="Arial"/>
              </a:rPr>
              <a:t>	</a:t>
            </a:r>
            <a:r>
              <a:rPr lang="en-US" sz="1200" dirty="0" smtClean="0">
                <a:latin typeface="Arial"/>
              </a:rPr>
              <a:t> </a:t>
            </a:r>
            <a:r>
              <a:rPr lang="cs-CZ" sz="1200" dirty="0" smtClean="0">
                <a:hlinkClick r:id="rId8"/>
              </a:rPr>
              <a:t>http://commons.wikimedia.org/wiki/File:Uruguay_fisico.png</a:t>
            </a:r>
            <a:endParaRPr sz="1200" dirty="0"/>
          </a:p>
          <a:p>
            <a:r>
              <a:rPr lang="en-US" sz="1200" dirty="0">
                <a:latin typeface="Arial"/>
                <a:ea typeface="Calibri"/>
              </a:rPr>
              <a:t>8) </a:t>
            </a:r>
            <a:r>
              <a:rPr lang="en-US" sz="1200" dirty="0" err="1">
                <a:latin typeface="Arial"/>
              </a:rPr>
              <a:t>Otevřená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encyklopedie</a:t>
            </a:r>
            <a:r>
              <a:rPr lang="en-US" sz="1200" dirty="0">
                <a:latin typeface="Arial"/>
              </a:rPr>
              <a:t> </a:t>
            </a:r>
            <a:r>
              <a:rPr lang="en-US" sz="1200" dirty="0" err="1">
                <a:latin typeface="Arial"/>
              </a:rPr>
              <a:t>Wikipedie</a:t>
            </a:r>
            <a:r>
              <a:rPr lang="en-US" sz="1200" dirty="0">
                <a:latin typeface="Arial"/>
              </a:rPr>
              <a:t> [online]. [cit. 2013-03-30]. </a:t>
            </a:r>
            <a:r>
              <a:rPr lang="en-US" sz="1200" dirty="0" err="1">
                <a:latin typeface="Arial"/>
              </a:rPr>
              <a:t>Dostupné</a:t>
            </a:r>
            <a:r>
              <a:rPr lang="en-US" sz="1200" dirty="0">
                <a:latin typeface="Arial"/>
              </a:rPr>
              <a:t> z WWW</a:t>
            </a:r>
            <a:r>
              <a:rPr lang="en-US" sz="1200" dirty="0" smtClean="0">
                <a:latin typeface="Arial"/>
              </a:rPr>
              <a:t>:</a:t>
            </a:r>
            <a:endParaRPr lang="cs-CZ" sz="1200" dirty="0" smtClean="0">
              <a:latin typeface="Arial"/>
            </a:endParaRPr>
          </a:p>
          <a:p>
            <a:r>
              <a:rPr lang="cs-CZ" sz="1200" dirty="0" smtClean="0">
                <a:latin typeface="Arial"/>
              </a:rPr>
              <a:t>	</a:t>
            </a:r>
            <a:r>
              <a:rPr lang="en-US" sz="1200" dirty="0" smtClean="0">
                <a:latin typeface="Arial"/>
              </a:rPr>
              <a:t> </a:t>
            </a:r>
            <a:r>
              <a:rPr lang="cs-CZ" sz="1200" dirty="0" smtClean="0">
                <a:hlinkClick r:id="rId9"/>
              </a:rPr>
              <a:t>http://cs.wikipedia.org/wiki/Soubor:Uruguay_T2.png</a:t>
            </a:r>
            <a:endParaRPr lang="cs-CZ" sz="1200" dirty="0" smtClean="0"/>
          </a:p>
          <a:p>
            <a:pPr>
              <a:lnSpc>
                <a:spcPct val="115000"/>
              </a:lnSpc>
            </a:pPr>
            <a:r>
              <a:rPr lang="cs-CZ" sz="1200" dirty="0" smtClean="0">
                <a:latin typeface="Arial"/>
                <a:ea typeface="Calibri"/>
              </a:rPr>
              <a:t>9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  <a:ea typeface="Calibri"/>
              </a:rPr>
              <a:t>Otevřená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en-US" sz="1200" dirty="0" err="1" smtClean="0">
                <a:latin typeface="Arial"/>
                <a:ea typeface="Calibri"/>
              </a:rPr>
              <a:t>encyklopedie</a:t>
            </a:r>
            <a:r>
              <a:rPr lang="en-US" sz="1200" dirty="0" smtClean="0">
                <a:latin typeface="Arial"/>
                <a:ea typeface="Calibri"/>
              </a:rPr>
              <a:t> </a:t>
            </a:r>
            <a:r>
              <a:rPr lang="en-US" sz="1200" dirty="0" err="1" smtClean="0">
                <a:latin typeface="Arial"/>
                <a:ea typeface="Calibri"/>
              </a:rPr>
              <a:t>Wikipedie</a:t>
            </a:r>
            <a:r>
              <a:rPr lang="en-US" sz="1200" dirty="0" smtClean="0">
                <a:latin typeface="Arial"/>
                <a:ea typeface="Calibri"/>
              </a:rPr>
              <a:t> [online]. [cit. 2013-03-30]. </a:t>
            </a:r>
            <a:r>
              <a:rPr lang="en-US" sz="1200" dirty="0" err="1" smtClean="0">
                <a:latin typeface="Arial"/>
                <a:ea typeface="Calibri"/>
              </a:rPr>
              <a:t>Dostupné</a:t>
            </a:r>
            <a:r>
              <a:rPr lang="en-US" sz="1200" dirty="0" smtClean="0">
                <a:latin typeface="Arial"/>
                <a:ea typeface="Calibri"/>
              </a:rPr>
              <a:t> z WWW:</a:t>
            </a:r>
          </a:p>
          <a:p>
            <a:pPr>
              <a:lnSpc>
                <a:spcPct val="115000"/>
              </a:lnSpc>
            </a:pPr>
            <a:r>
              <a:rPr lang="en-US" sz="1200" dirty="0" smtClean="0">
                <a:latin typeface="Arial"/>
                <a:ea typeface="Calibri"/>
              </a:rPr>
              <a:t>	 </a:t>
            </a:r>
            <a:r>
              <a:rPr lang="cs-CZ" sz="1200" dirty="0" smtClean="0">
                <a:hlinkClick r:id="rId10"/>
              </a:rPr>
              <a:t>http://commons.wikimedia.org/wiki/File:Dia_del_candombe.jpg</a:t>
            </a:r>
            <a:endParaRPr lang="en-US" sz="1200" dirty="0" smtClean="0"/>
          </a:p>
          <a:p>
            <a:r>
              <a:rPr lang="cs-CZ" sz="1200" dirty="0" smtClean="0">
                <a:latin typeface="Arial"/>
                <a:ea typeface="Calibri"/>
              </a:rPr>
              <a:t>10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</a:rPr>
              <a:t>Otevřená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encyklopedie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Wikipedie</a:t>
            </a:r>
            <a:r>
              <a:rPr lang="en-US" sz="1200" dirty="0" smtClean="0">
                <a:latin typeface="Arial"/>
              </a:rPr>
              <a:t> [online]. [cit. 2013-03-30]. </a:t>
            </a:r>
            <a:r>
              <a:rPr lang="en-US" sz="1200" dirty="0" err="1" smtClean="0">
                <a:latin typeface="Arial"/>
              </a:rPr>
              <a:t>Dostupné</a:t>
            </a:r>
            <a:r>
              <a:rPr lang="en-US" sz="1200" dirty="0" smtClean="0">
                <a:latin typeface="Arial"/>
              </a:rPr>
              <a:t> z WWW:</a:t>
            </a:r>
          </a:p>
          <a:p>
            <a:r>
              <a:rPr lang="en-US" sz="1200" dirty="0" smtClean="0">
                <a:latin typeface="Arial"/>
              </a:rPr>
              <a:t>	 </a:t>
            </a:r>
            <a:r>
              <a:rPr lang="cs-CZ" sz="1200" dirty="0" smtClean="0">
                <a:hlinkClick r:id="rId11"/>
              </a:rPr>
              <a:t>http://commons.wikimedia.org/wiki/File:Montevideo_Collage2.png</a:t>
            </a:r>
            <a:endParaRPr lang="en-US" sz="1200" dirty="0" smtClean="0"/>
          </a:p>
          <a:p>
            <a:r>
              <a:rPr lang="cs-CZ" sz="1200" dirty="0" smtClean="0">
                <a:latin typeface="Arial"/>
                <a:ea typeface="Calibri"/>
              </a:rPr>
              <a:t>11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</a:rPr>
              <a:t>Otevřená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encyklopedie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Wikipedie</a:t>
            </a:r>
            <a:r>
              <a:rPr lang="en-US" sz="1200" dirty="0" smtClean="0">
                <a:latin typeface="Arial"/>
              </a:rPr>
              <a:t> [online]. [cit. 2013-03-30]. </a:t>
            </a:r>
            <a:r>
              <a:rPr lang="en-US" sz="1200" dirty="0" err="1" smtClean="0">
                <a:latin typeface="Arial"/>
              </a:rPr>
              <a:t>Dostupné</a:t>
            </a:r>
            <a:r>
              <a:rPr lang="en-US" sz="1200" dirty="0" smtClean="0">
                <a:latin typeface="Arial"/>
              </a:rPr>
              <a:t> z WWW:</a:t>
            </a:r>
          </a:p>
          <a:p>
            <a:r>
              <a:rPr lang="en-US" sz="1200" dirty="0" smtClean="0">
                <a:latin typeface="Arial"/>
              </a:rPr>
              <a:t>	 </a:t>
            </a:r>
            <a:r>
              <a:rPr lang="cs-CZ" sz="1200" dirty="0" smtClean="0">
                <a:hlinkClick r:id="rId12"/>
              </a:rPr>
              <a:t>http://commons.wikimedia.org/wiki/File:Estacion_Central_Montevideo.jpg</a:t>
            </a:r>
            <a:endParaRPr lang="en-US" sz="1200" dirty="0" smtClean="0"/>
          </a:p>
          <a:p>
            <a:r>
              <a:rPr lang="cs-CZ" sz="1200" dirty="0" smtClean="0">
                <a:latin typeface="Arial"/>
                <a:ea typeface="Calibri"/>
              </a:rPr>
              <a:t>12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</a:rPr>
              <a:t>Otevřená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encyklopedie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Wikipedie</a:t>
            </a:r>
            <a:r>
              <a:rPr lang="en-US" sz="1200" dirty="0" smtClean="0">
                <a:latin typeface="Arial"/>
              </a:rPr>
              <a:t> [online]. [cit. 2013-03-30]. </a:t>
            </a:r>
            <a:r>
              <a:rPr lang="en-US" sz="1200" dirty="0" err="1" smtClean="0">
                <a:latin typeface="Arial"/>
              </a:rPr>
              <a:t>Dostupné</a:t>
            </a:r>
            <a:r>
              <a:rPr lang="en-US" sz="1200" dirty="0" smtClean="0">
                <a:latin typeface="Arial"/>
              </a:rPr>
              <a:t> z WWW:</a:t>
            </a:r>
          </a:p>
          <a:p>
            <a:r>
              <a:rPr lang="en-US" sz="1200" dirty="0" smtClean="0">
                <a:latin typeface="Arial"/>
              </a:rPr>
              <a:t>	</a:t>
            </a:r>
            <a:r>
              <a:rPr lang="cs-CZ" sz="1200" dirty="0" smtClean="0">
                <a:hlinkClick r:id="rId13"/>
              </a:rPr>
              <a:t>http://cs.wikipedia.org/wiki/Soubor:Colo_do_sac_1.jpg</a:t>
            </a:r>
            <a:endParaRPr lang="cs-CZ" sz="1200" dirty="0" smtClean="0"/>
          </a:p>
          <a:p>
            <a:r>
              <a:rPr lang="cs-CZ" sz="1200" dirty="0" smtClean="0">
                <a:latin typeface="Arial"/>
                <a:ea typeface="Calibri"/>
              </a:rPr>
              <a:t>13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</a:rPr>
              <a:t>Otevřená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encyklopedie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Wikipedie</a:t>
            </a:r>
            <a:r>
              <a:rPr lang="en-US" sz="1200" dirty="0" smtClean="0">
                <a:latin typeface="Arial"/>
              </a:rPr>
              <a:t> [online]. [cit. 2013-03-30]. </a:t>
            </a:r>
            <a:r>
              <a:rPr lang="en-US" sz="1200" dirty="0" err="1" smtClean="0">
                <a:latin typeface="Arial"/>
              </a:rPr>
              <a:t>Dostupné</a:t>
            </a:r>
            <a:r>
              <a:rPr lang="en-US" sz="1200" dirty="0" smtClean="0">
                <a:latin typeface="Arial"/>
              </a:rPr>
              <a:t> z WWW:</a:t>
            </a:r>
          </a:p>
          <a:p>
            <a:r>
              <a:rPr lang="en-US" sz="1200" dirty="0" smtClean="0">
                <a:latin typeface="Arial"/>
              </a:rPr>
              <a:t>	</a:t>
            </a:r>
            <a:r>
              <a:rPr lang="cs-CZ" sz="1200" dirty="0" smtClean="0">
                <a:hlinkClick r:id="rId14"/>
              </a:rPr>
              <a:t>http://cs.wikipedia.org/wiki/Soubor:ColoniaSacramento.JPG</a:t>
            </a:r>
            <a:endParaRPr lang="en-US" sz="1200" dirty="0" smtClean="0"/>
          </a:p>
          <a:p>
            <a:r>
              <a:rPr lang="cs-CZ" sz="1200" dirty="0" smtClean="0">
                <a:latin typeface="Arial"/>
                <a:ea typeface="Calibri"/>
              </a:rPr>
              <a:t>14</a:t>
            </a:r>
            <a:r>
              <a:rPr lang="en-US" sz="1200" dirty="0" smtClean="0">
                <a:latin typeface="Arial"/>
                <a:ea typeface="Calibri"/>
              </a:rPr>
              <a:t>) </a:t>
            </a:r>
            <a:r>
              <a:rPr lang="en-US" sz="1200" dirty="0" err="1" smtClean="0">
                <a:latin typeface="Arial"/>
              </a:rPr>
              <a:t>Otevřená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encyklopedie</a:t>
            </a:r>
            <a:r>
              <a:rPr lang="en-US" sz="1200" dirty="0" smtClean="0">
                <a:latin typeface="Arial"/>
              </a:rPr>
              <a:t> </a:t>
            </a:r>
            <a:r>
              <a:rPr lang="en-US" sz="1200" dirty="0" err="1" smtClean="0">
                <a:latin typeface="Arial"/>
              </a:rPr>
              <a:t>Wikipedie</a:t>
            </a:r>
            <a:r>
              <a:rPr lang="en-US" sz="1200" dirty="0" smtClean="0">
                <a:latin typeface="Arial"/>
              </a:rPr>
              <a:t> [online]. [cit. 2013-03-30]. </a:t>
            </a:r>
            <a:r>
              <a:rPr lang="en-US" sz="1200" dirty="0" err="1" smtClean="0">
                <a:latin typeface="Arial"/>
              </a:rPr>
              <a:t>Dostupné</a:t>
            </a:r>
            <a:r>
              <a:rPr lang="en-US" sz="1200" dirty="0" smtClean="0">
                <a:latin typeface="Arial"/>
              </a:rPr>
              <a:t> z WWW:</a:t>
            </a:r>
          </a:p>
          <a:p>
            <a:r>
              <a:rPr lang="en-US" sz="1200" dirty="0" smtClean="0">
                <a:latin typeface="Arial"/>
              </a:rPr>
              <a:t>	</a:t>
            </a:r>
            <a:r>
              <a:rPr lang="cs-CZ" sz="1200" dirty="0" smtClean="0">
                <a:hlinkClick r:id="rId15"/>
              </a:rPr>
              <a:t>http://commons.wikimedia.org/wiki/File:Juan_Manuel_Blanes_-_El_Juramento_de_los_Treinta_y_Tres_Orientales.jpg</a:t>
            </a:r>
            <a:endParaRPr lang="en-US" sz="1200" dirty="0" smtClean="0"/>
          </a:p>
          <a:p>
            <a:endParaRPr lang="en-US" sz="1200" dirty="0" smtClean="0"/>
          </a:p>
          <a:p>
            <a:endParaRPr lang="en-US" sz="1200" dirty="0" smtClean="0"/>
          </a:p>
          <a:p>
            <a:endParaRPr sz="1200" dirty="0"/>
          </a:p>
          <a:p>
            <a:endParaRPr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Použité</a:t>
            </a:r>
            <a:r>
              <a:rPr lang="en-US" dirty="0" smtClean="0"/>
              <a:t> </a:t>
            </a:r>
            <a:r>
              <a:rPr lang="en-US" dirty="0" err="1" smtClean="0"/>
              <a:t>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74888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819</Words>
  <Application>Microsoft Office PowerPoint</Application>
  <PresentationFormat>Předvádění na obrazovce (4:3)</PresentationFormat>
  <Paragraphs>145</Paragraphs>
  <Slides>15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Motiv sady Office</vt:lpstr>
      <vt:lpstr>Prezentace aplikace PowerPoint</vt:lpstr>
      <vt:lpstr>Uruguay</vt:lpstr>
      <vt:lpstr>Prezentace aplikace PowerPoint</vt:lpstr>
      <vt:lpstr>Prezentace aplikace PowerPoint</vt:lpstr>
      <vt:lpstr>Členství v mezinárodních organizacích:</vt:lpstr>
      <vt:lpstr>Administrativní členění:</vt:lpstr>
      <vt:lpstr>Přírodní poměry</vt:lpstr>
      <vt:lpstr>Podnebí</vt:lpstr>
      <vt:lpstr>Hospodářství:</vt:lpstr>
      <vt:lpstr>Obyvatelstvo:</vt:lpstr>
      <vt:lpstr>Montevideo</vt:lpstr>
      <vt:lpstr>Colonia del Sacramento </vt:lpstr>
      <vt:lpstr>Dějiny:</vt:lpstr>
      <vt:lpstr>Použité zdroje </vt:lpstr>
      <vt:lpstr>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Uruguay</dc:title>
  <dc:creator>michal</dc:creator>
  <cp:lastModifiedBy>Fismol Tomáš</cp:lastModifiedBy>
  <cp:revision>68</cp:revision>
  <dcterms:created xsi:type="dcterms:W3CDTF">2013-06-29T13:23:50Z</dcterms:created>
  <dcterms:modified xsi:type="dcterms:W3CDTF">2013-07-01T06:35:49Z</dcterms:modified>
</cp:coreProperties>
</file>