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3" r:id="rId7"/>
    <p:sldId id="262" r:id="rId8"/>
    <p:sldId id="266" r:id="rId9"/>
    <p:sldId id="267" r:id="rId10"/>
    <p:sldId id="268" r:id="rId11"/>
    <p:sldId id="269" r:id="rId12"/>
    <p:sldId id="265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516" y="123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2A1F58-85AA-41AB-BE40-4A36EEE182C3}" type="datetimeFigureOut">
              <a:rPr lang="cs-CZ" smtClean="0"/>
              <a:t>10.4.2012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9E8D22-DA17-4E03-8B0C-065B217EC25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351437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2A1F58-85AA-41AB-BE40-4A36EEE182C3}" type="datetimeFigureOut">
              <a:rPr lang="cs-CZ" smtClean="0"/>
              <a:t>10.4.2012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9E8D22-DA17-4E03-8B0C-065B217EC25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76415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2A1F58-85AA-41AB-BE40-4A36EEE182C3}" type="datetimeFigureOut">
              <a:rPr lang="cs-CZ" smtClean="0"/>
              <a:t>10.4.2012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9E8D22-DA17-4E03-8B0C-065B217EC25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978844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2A1F58-85AA-41AB-BE40-4A36EEE182C3}" type="datetimeFigureOut">
              <a:rPr lang="cs-CZ" smtClean="0"/>
              <a:t>10.4.2012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9E8D22-DA17-4E03-8B0C-065B217EC25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53817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2A1F58-85AA-41AB-BE40-4A36EEE182C3}" type="datetimeFigureOut">
              <a:rPr lang="cs-CZ" smtClean="0"/>
              <a:t>10.4.2012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9E8D22-DA17-4E03-8B0C-065B217EC25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740989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2A1F58-85AA-41AB-BE40-4A36EEE182C3}" type="datetimeFigureOut">
              <a:rPr lang="cs-CZ" smtClean="0"/>
              <a:t>10.4.2012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9E8D22-DA17-4E03-8B0C-065B217EC25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787717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2A1F58-85AA-41AB-BE40-4A36EEE182C3}" type="datetimeFigureOut">
              <a:rPr lang="cs-CZ" smtClean="0"/>
              <a:t>10.4.2012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9E8D22-DA17-4E03-8B0C-065B217EC25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019081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2A1F58-85AA-41AB-BE40-4A36EEE182C3}" type="datetimeFigureOut">
              <a:rPr lang="cs-CZ" smtClean="0"/>
              <a:t>10.4.2012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9E8D22-DA17-4E03-8B0C-065B217EC25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257878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2A1F58-85AA-41AB-BE40-4A36EEE182C3}" type="datetimeFigureOut">
              <a:rPr lang="cs-CZ" smtClean="0"/>
              <a:t>10.4.2012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9E8D22-DA17-4E03-8B0C-065B217EC25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685633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2A1F58-85AA-41AB-BE40-4A36EEE182C3}" type="datetimeFigureOut">
              <a:rPr lang="cs-CZ" smtClean="0"/>
              <a:t>10.4.2012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9E8D22-DA17-4E03-8B0C-065B217EC25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45510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2A1F58-85AA-41AB-BE40-4A36EEE182C3}" type="datetimeFigureOut">
              <a:rPr lang="cs-CZ" smtClean="0"/>
              <a:t>10.4.2012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9E8D22-DA17-4E03-8B0C-065B217EC25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251542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2A1F58-85AA-41AB-BE40-4A36EEE182C3}" type="datetimeFigureOut">
              <a:rPr lang="cs-CZ" smtClean="0"/>
              <a:t>10.4.2012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9E8D22-DA17-4E03-8B0C-065B217EC25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725017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1644" y="5085184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Podnadpis 2"/>
          <p:cNvSpPr txBox="1">
            <a:spLocks/>
          </p:cNvSpPr>
          <p:nvPr/>
        </p:nvSpPr>
        <p:spPr>
          <a:xfrm>
            <a:off x="1308744" y="4221088"/>
            <a:ext cx="6400800" cy="456456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2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>
                <a:solidFill>
                  <a:schemeClr val="tx1"/>
                </a:solidFill>
              </a:rPr>
              <a:t>VY_32_INOVACE_05-49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3131840" y="692696"/>
            <a:ext cx="250485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Termika</a:t>
            </a:r>
            <a:endParaRPr lang="cs-CZ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13366500"/>
              </p:ext>
            </p:extLst>
          </p:nvPr>
        </p:nvGraphicFramePr>
        <p:xfrm>
          <a:off x="1331322" y="1916832"/>
          <a:ext cx="6208395" cy="192024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08760"/>
                <a:gridCol w="4699635"/>
              </a:tblGrid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Ročník: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VIII. r.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Vzdělávací oblast: 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 smtClean="0">
                          <a:effectLst/>
                        </a:rPr>
                        <a:t>Člověk a příroda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Vzdělávací obor: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 smtClean="0">
                          <a:effectLst/>
                        </a:rPr>
                        <a:t>Fyzika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Tematický okruh: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 smtClean="0">
                          <a:effectLst/>
                        </a:rPr>
                        <a:t>Termika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Téma: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b="1" kern="50" dirty="0" smtClean="0">
                          <a:effectLst/>
                        </a:rPr>
                        <a:t>Změny skupenství – kapalnění</a:t>
                      </a:r>
                      <a:r>
                        <a:rPr lang="cs-CZ" sz="1400" b="1" kern="50" smtClean="0">
                          <a:effectLst/>
                        </a:rPr>
                        <a:t>, sublimace</a:t>
                      </a:r>
                      <a:endParaRPr lang="cs-CZ" sz="1200" b="1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Jméno autora: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 smtClean="0">
                          <a:effectLst/>
                        </a:rPr>
                        <a:t>Jaroslava Vondráčková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Vytvořeno dne: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smtClean="0">
                          <a:effectLst/>
                        </a:rPr>
                        <a:t>20.6.2011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Metodický popis,</a:t>
                      </a:r>
                      <a:endParaRPr lang="cs-CZ" sz="1200" kern="50">
                        <a:effectLst/>
                      </a:endParaRPr>
                    </a:p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(anotace):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Materiál obsahuje informace o sytých</a:t>
                      </a:r>
                      <a:r>
                        <a:rPr lang="cs-CZ" sz="1400" kern="50" baseline="0" dirty="0" smtClean="0">
                          <a:effectLst/>
                        </a:rPr>
                        <a:t> párách, kapalnění, kondenzaci a otázky k procvičení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59702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>
            <a:solidFill>
              <a:schemeClr val="accent3">
                <a:lumMod val="50000"/>
              </a:schemeClr>
            </a:solidFill>
          </a:ln>
        </p:spPr>
        <p:txBody>
          <a:bodyPr>
            <a:normAutofit/>
          </a:bodyPr>
          <a:lstStyle/>
          <a:p>
            <a:r>
              <a:rPr lang="cs-CZ" sz="3200" b="1" dirty="0" smtClean="0"/>
              <a:t>Kapalnění</a:t>
            </a:r>
            <a:endParaRPr lang="cs-CZ" sz="3200" b="1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ln>
            <a:solidFill>
              <a:schemeClr val="accent3">
                <a:lumMod val="50000"/>
              </a:schemeClr>
            </a:solidFill>
          </a:ln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000" b="1" dirty="0" smtClean="0"/>
              <a:t>	</a:t>
            </a:r>
            <a:r>
              <a:rPr lang="cs-CZ" sz="2000" b="1" dirty="0" smtClean="0">
                <a:solidFill>
                  <a:srgbClr val="0070C0"/>
                </a:solidFill>
              </a:rPr>
              <a:t>Začneme otázkami.</a:t>
            </a:r>
          </a:p>
          <a:p>
            <a:endParaRPr lang="cs-CZ" sz="2000" dirty="0" smtClean="0"/>
          </a:p>
          <a:p>
            <a:r>
              <a:rPr lang="cs-CZ" sz="2000" b="1" dirty="0" smtClean="0"/>
              <a:t>Proč se v zimě při vstupu z venkovního prostředí do vytopené místnosti zamlžují brýle?</a:t>
            </a:r>
          </a:p>
          <a:p>
            <a:endParaRPr lang="cs-CZ" sz="2000" b="1" dirty="0" smtClean="0"/>
          </a:p>
          <a:p>
            <a:endParaRPr lang="cs-CZ" sz="2000" dirty="0" smtClean="0"/>
          </a:p>
          <a:p>
            <a:r>
              <a:rPr lang="cs-CZ" sz="2000" b="1" dirty="0" smtClean="0"/>
              <a:t>Co jsou mraky a jak vznikají?</a:t>
            </a:r>
          </a:p>
          <a:p>
            <a:endParaRPr lang="cs-CZ" sz="2000" dirty="0"/>
          </a:p>
          <a:p>
            <a:endParaRPr lang="cs-CZ" sz="2000" dirty="0" smtClean="0"/>
          </a:p>
          <a:p>
            <a:endParaRPr lang="cs-CZ" sz="2000" dirty="0"/>
          </a:p>
          <a:p>
            <a:r>
              <a:rPr lang="cs-CZ" sz="2000" b="1" dirty="0" smtClean="0"/>
              <a:t>Proč se zpravidla před sněžením nebo před deštěm oteplí?</a:t>
            </a:r>
            <a:endParaRPr lang="cs-CZ" sz="2000" b="1" dirty="0"/>
          </a:p>
        </p:txBody>
      </p:sp>
      <p:pic>
        <p:nvPicPr>
          <p:cNvPr id="1028" name="Picture 4" descr="C:\Documents and Settings\Jaroslava\Local Settings\Temporary Internet Files\Content.IE5\WVSIALUT\MC90025022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615648">
            <a:off x="5565611" y="2780928"/>
            <a:ext cx="2088333" cy="24142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765271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  <a:ln>
            <a:solidFill>
              <a:schemeClr val="accent3">
                <a:lumMod val="50000"/>
              </a:schemeClr>
            </a:solidFill>
          </a:ln>
        </p:spPr>
        <p:txBody>
          <a:bodyPr>
            <a:normAutofit/>
          </a:bodyPr>
          <a:lstStyle/>
          <a:p>
            <a:r>
              <a:rPr lang="cs-CZ" sz="2400" b="1" dirty="0" smtClean="0"/>
              <a:t>Odpovědi</a:t>
            </a:r>
            <a:endParaRPr lang="cs-CZ" sz="24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ln>
            <a:solidFill>
              <a:schemeClr val="accent3">
                <a:lumMod val="50000"/>
              </a:schemeClr>
            </a:solidFill>
          </a:ln>
        </p:spPr>
        <p:txBody>
          <a:bodyPr>
            <a:normAutofit/>
          </a:bodyPr>
          <a:lstStyle/>
          <a:p>
            <a:endParaRPr lang="cs-CZ" sz="2000" dirty="0" smtClean="0"/>
          </a:p>
          <a:p>
            <a:endParaRPr lang="cs-CZ" sz="2000" dirty="0" smtClean="0"/>
          </a:p>
          <a:p>
            <a:r>
              <a:rPr lang="cs-CZ" sz="2000" dirty="0" smtClean="0"/>
              <a:t>Neviditelná vodní pára, která je v místnosti, se při dotyku studených skel brýlí ochladí a tím se změní zase v kapalinu (v drobné kapičky).</a:t>
            </a:r>
          </a:p>
          <a:p>
            <a:endParaRPr lang="cs-CZ" sz="2000" dirty="0" smtClean="0"/>
          </a:p>
          <a:p>
            <a:r>
              <a:rPr lang="cs-CZ" sz="2000" dirty="0" smtClean="0"/>
              <a:t>Mraky jsou tvořeny různě velkými kapkami vody (někdy kroupami). Vznikají  z vodní páry, která vystoupala do velké výšky, kde se ochladila </a:t>
            </a:r>
            <a:br>
              <a:rPr lang="cs-CZ" sz="2000" dirty="0" smtClean="0"/>
            </a:br>
            <a:r>
              <a:rPr lang="cs-CZ" sz="2000" dirty="0" smtClean="0"/>
              <a:t>a změnila se v kapalinu.</a:t>
            </a:r>
          </a:p>
          <a:p>
            <a:endParaRPr lang="cs-CZ" sz="2000" dirty="0" smtClean="0"/>
          </a:p>
          <a:p>
            <a:r>
              <a:rPr lang="cs-CZ" sz="2000" dirty="0" smtClean="0"/>
              <a:t>Přeměnou vodní páry ve vodu se uvolňuje teplo.</a:t>
            </a:r>
          </a:p>
          <a:p>
            <a:endParaRPr lang="cs-CZ" sz="2000" dirty="0" smtClean="0"/>
          </a:p>
          <a:p>
            <a:pPr marL="0" indent="0">
              <a:buNone/>
            </a:pPr>
            <a:endParaRPr lang="cs-CZ" sz="2000" dirty="0" smtClean="0"/>
          </a:p>
          <a:p>
            <a:endParaRPr lang="cs-CZ" sz="2000" dirty="0"/>
          </a:p>
        </p:txBody>
      </p:sp>
      <p:sp>
        <p:nvSpPr>
          <p:cNvPr id="4" name="Zaoblený obdélník 3"/>
          <p:cNvSpPr/>
          <p:nvPr/>
        </p:nvSpPr>
        <p:spPr>
          <a:xfrm>
            <a:off x="804164" y="2348880"/>
            <a:ext cx="7560840" cy="6480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Zaoblený obdélník 4"/>
          <p:cNvSpPr/>
          <p:nvPr/>
        </p:nvSpPr>
        <p:spPr>
          <a:xfrm>
            <a:off x="816748" y="3429000"/>
            <a:ext cx="7488832" cy="864096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Zaoblený obdélník 5"/>
          <p:cNvSpPr/>
          <p:nvPr/>
        </p:nvSpPr>
        <p:spPr>
          <a:xfrm>
            <a:off x="816748" y="4797152"/>
            <a:ext cx="5040560" cy="288032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90405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>
            <a:solidFill>
              <a:schemeClr val="accent3">
                <a:lumMod val="50000"/>
              </a:schemeClr>
            </a:solidFill>
          </a:ln>
        </p:spPr>
        <p:txBody>
          <a:bodyPr>
            <a:normAutofit/>
          </a:bodyPr>
          <a:lstStyle/>
          <a:p>
            <a:r>
              <a:rPr lang="cs-CZ" sz="2400" b="1" dirty="0" smtClean="0"/>
              <a:t>Nasycené páry</a:t>
            </a:r>
            <a:endParaRPr lang="cs-CZ" sz="2400" b="1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>
              <a:ln>
                <a:solidFill>
                  <a:schemeClr val="accent3">
                    <a:lumMod val="50000"/>
                  </a:schemeClr>
                </a:solidFill>
              </a:ln>
            </p:spPr>
            <p:txBody>
              <a:bodyPr>
                <a:normAutofit/>
              </a:bodyPr>
              <a:lstStyle/>
              <a:p>
                <a:endParaRPr lang="cs-CZ" sz="2000" dirty="0" smtClean="0"/>
              </a:p>
              <a:p>
                <a:r>
                  <a:rPr lang="cs-CZ" sz="2000" b="1" dirty="0" smtClean="0"/>
                  <a:t>Vzduch může při určité teplotě obsahovat jen omezené množství vodní páry.</a:t>
                </a:r>
              </a:p>
              <a:p>
                <a:endParaRPr lang="cs-CZ" sz="2000" b="1" dirty="0" smtClean="0"/>
              </a:p>
              <a:p>
                <a:r>
                  <a:rPr lang="cs-CZ" sz="2000" b="1" dirty="0" smtClean="0"/>
                  <a:t>Čím je vzduch teplejší, tím více vodní páry může obsahovat</a:t>
                </a:r>
                <a:r>
                  <a:rPr lang="cs-CZ" sz="2000" dirty="0" smtClean="0"/>
                  <a:t>.</a:t>
                </a:r>
              </a:p>
              <a:p>
                <a:endParaRPr lang="cs-CZ" sz="2000" b="1" dirty="0" smtClean="0"/>
              </a:p>
              <a:p>
                <a:r>
                  <a:rPr lang="cs-CZ" sz="2000" b="1" dirty="0" smtClean="0">
                    <a:solidFill>
                      <a:srgbClr val="FF0000"/>
                    </a:solidFill>
                  </a:rPr>
                  <a:t>Absolutn</a:t>
                </a:r>
                <a:r>
                  <a:rPr lang="cs-CZ" sz="2000" dirty="0" smtClean="0">
                    <a:solidFill>
                      <a:srgbClr val="FF0000"/>
                    </a:solidFill>
                  </a:rPr>
                  <a:t>í </a:t>
                </a:r>
                <a:r>
                  <a:rPr lang="cs-CZ" sz="2000" b="1" dirty="0" smtClean="0">
                    <a:solidFill>
                      <a:srgbClr val="FF0000"/>
                    </a:solidFill>
                  </a:rPr>
                  <a:t>vlhkost vzduchu </a:t>
                </a:r>
                <a:r>
                  <a:rPr lang="cs-CZ" sz="2000" dirty="0" smtClean="0"/>
                  <a:t>– hmotnost vodní páry, kterou obsahuje 1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2000" i="1" smtClean="0">
                            <a:latin typeface="Cambria Math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sz="2000" b="0" i="0" smtClean="0">
                            <a:latin typeface="Cambria Math"/>
                          </a:rPr>
                          <m:t>m</m:t>
                        </m:r>
                      </m:e>
                      <m:sup>
                        <m:r>
                          <a:rPr lang="cs-CZ" sz="2000" b="0" i="0" smtClean="0">
                            <a:latin typeface="Cambria Math"/>
                          </a:rPr>
                          <m:t>3</m:t>
                        </m:r>
                      </m:sup>
                    </m:sSup>
                  </m:oMath>
                </a14:m>
                <a:r>
                  <a:rPr lang="cs-CZ" sz="2000" dirty="0" smtClean="0"/>
                  <a:t> vzduchu.</a:t>
                </a:r>
              </a:p>
              <a:p>
                <a:endParaRPr lang="cs-CZ" sz="2000" dirty="0" smtClean="0"/>
              </a:p>
              <a:p>
                <a:r>
                  <a:rPr lang="cs-CZ" sz="2000" dirty="0" smtClean="0"/>
                  <a:t>V praxi se používá častěji </a:t>
                </a:r>
                <a:r>
                  <a:rPr lang="cs-CZ" sz="2000" b="1" dirty="0" smtClean="0">
                    <a:solidFill>
                      <a:srgbClr val="FF0000"/>
                    </a:solidFill>
                  </a:rPr>
                  <a:t>relativní vlhkost</a:t>
                </a:r>
                <a:r>
                  <a:rPr lang="cs-CZ" sz="2000" b="1" dirty="0" smtClean="0"/>
                  <a:t>.</a:t>
                </a:r>
                <a:r>
                  <a:rPr lang="cs-CZ" sz="2000" dirty="0" smtClean="0"/>
                  <a:t> Vyjadřujeme ji v procentech.</a:t>
                </a:r>
              </a:p>
              <a:p>
                <a:endParaRPr lang="cs-CZ" sz="2000" dirty="0" smtClean="0"/>
              </a:p>
              <a:p>
                <a:r>
                  <a:rPr lang="cs-CZ" sz="2000" b="1" dirty="0" smtClean="0">
                    <a:solidFill>
                      <a:srgbClr val="0070C0"/>
                    </a:solidFill>
                  </a:rPr>
                  <a:t>Nasycený vzduch má relativní vlhkost 100 %.</a:t>
                </a:r>
                <a:endParaRPr lang="cs-CZ" sz="2000" b="1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518"/>
                </a:stretch>
              </a:blipFill>
              <a:ln>
                <a:solidFill>
                  <a:schemeClr val="accent3">
                    <a:lumMod val="50000"/>
                  </a:schemeClr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3456697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>
            <a:solidFill>
              <a:schemeClr val="accent3">
                <a:lumMod val="50000"/>
              </a:schemeClr>
            </a:solidFill>
          </a:ln>
        </p:spPr>
        <p:txBody>
          <a:bodyPr>
            <a:normAutofit/>
          </a:bodyPr>
          <a:lstStyle/>
          <a:p>
            <a:r>
              <a:rPr lang="cs-CZ" sz="2400" b="1" dirty="0" smtClean="0"/>
              <a:t>Kondenzace (</a:t>
            </a:r>
            <a:r>
              <a:rPr lang="cs-CZ" sz="2400" dirty="0"/>
              <a:t>A</a:t>
            </a:r>
            <a:r>
              <a:rPr lang="cs-CZ" sz="2400" dirty="0" smtClean="0"/>
              <a:t> to je co?)</a:t>
            </a:r>
            <a:endParaRPr lang="cs-CZ" sz="24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ln>
            <a:solidFill>
              <a:schemeClr val="accent3">
                <a:lumMod val="50000"/>
              </a:schemeClr>
            </a:solidFill>
          </a:ln>
        </p:spPr>
        <p:txBody>
          <a:bodyPr>
            <a:normAutofit/>
          </a:bodyPr>
          <a:lstStyle/>
          <a:p>
            <a:endParaRPr lang="cs-CZ" sz="2000" b="1" dirty="0" smtClean="0"/>
          </a:p>
          <a:p>
            <a:r>
              <a:rPr lang="cs-CZ" sz="2000" b="1" dirty="0" smtClean="0"/>
              <a:t>Kondenzace je totéž co kapalnění.</a:t>
            </a:r>
          </a:p>
          <a:p>
            <a:endParaRPr lang="cs-CZ" sz="2000" b="1" dirty="0"/>
          </a:p>
          <a:p>
            <a:r>
              <a:rPr lang="cs-CZ" sz="2000" b="1" dirty="0" smtClean="0">
                <a:solidFill>
                  <a:srgbClr val="FF0000"/>
                </a:solidFill>
              </a:rPr>
              <a:t>Je to přeměna plynu v kapalinu. Tedy opačný děj k vypařování.</a:t>
            </a:r>
          </a:p>
          <a:p>
            <a:endParaRPr lang="cs-CZ" sz="2000" b="1" dirty="0" smtClean="0"/>
          </a:p>
          <a:p>
            <a:r>
              <a:rPr lang="cs-CZ" sz="2000" b="1" dirty="0" smtClean="0"/>
              <a:t>Při ochlazování se pára ve vzduchu již nemůže udržet, dochází ke skupenské přeměně – pára se mění ve vodu.</a:t>
            </a:r>
          </a:p>
          <a:p>
            <a:endParaRPr lang="cs-CZ" sz="2000" b="1" dirty="0" smtClean="0"/>
          </a:p>
          <a:p>
            <a:r>
              <a:rPr lang="cs-CZ" sz="2000" b="1" dirty="0" smtClean="0"/>
              <a:t>Objeví se drobné kapičky, a to buď rozptýlené ve vzduchu </a:t>
            </a:r>
            <a:r>
              <a:rPr lang="cs-CZ" sz="2000" b="1" dirty="0" smtClean="0">
                <a:solidFill>
                  <a:srgbClr val="0070C0"/>
                </a:solidFill>
              </a:rPr>
              <a:t>(mlha), </a:t>
            </a:r>
            <a:r>
              <a:rPr lang="cs-CZ" sz="2000" b="1" dirty="0" smtClean="0"/>
              <a:t>nebo na povrchu studenějšího předmětu </a:t>
            </a:r>
            <a:r>
              <a:rPr lang="cs-CZ" sz="2000" b="1" dirty="0" smtClean="0">
                <a:solidFill>
                  <a:srgbClr val="0070C0"/>
                </a:solidFill>
              </a:rPr>
              <a:t>(rosa).</a:t>
            </a:r>
            <a:endParaRPr lang="cs-CZ" sz="2000" b="1" dirty="0">
              <a:solidFill>
                <a:srgbClr val="0070C0"/>
              </a:solidFill>
            </a:endParaRPr>
          </a:p>
        </p:txBody>
      </p:sp>
      <p:pic>
        <p:nvPicPr>
          <p:cNvPr id="2050" name="Picture 2" descr="C:\Documents and Settings\Jaroslava\Local Settings\Temporary Internet Files\Content.IE5\T2UJXCPS\MC90043440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332655"/>
            <a:ext cx="864096" cy="936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760716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3" name="Picture 9" descr="C:\Documents and Settings\Jaroslava\Local Settings\Temporary Internet Files\Content.IE5\J4TFFFTT\MP900400065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2304829"/>
            <a:ext cx="3096344" cy="3816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Documents and Settings\Jaroslava\Local Settings\Temporary Internet Files\Content.IE5\T2UJXCPS\MP900401540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3521309"/>
            <a:ext cx="3901440" cy="2599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C:\Documents and Settings\Jaroslava\Local Settings\Temporary Internet Files\Content.IE5\WVSIALUT\MP900179002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764704"/>
            <a:ext cx="3901440" cy="2432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1013403" y="1118216"/>
            <a:ext cx="6799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Mlha</a:t>
            </a:r>
            <a:endParaRPr lang="cs-CZ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2731303" y="1138014"/>
            <a:ext cx="6390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Rosa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132001297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>
            <a:solidFill>
              <a:schemeClr val="accent3">
                <a:lumMod val="50000"/>
              </a:schemeClr>
            </a:solidFill>
          </a:ln>
        </p:spPr>
        <p:txBody>
          <a:bodyPr>
            <a:normAutofit/>
          </a:bodyPr>
          <a:lstStyle/>
          <a:p>
            <a:r>
              <a:rPr lang="cs-CZ" sz="2400" b="1" dirty="0" smtClean="0"/>
              <a:t>Není pára jako pára  </a:t>
            </a:r>
            <a:r>
              <a:rPr lang="cs-CZ" b="1" dirty="0" smtClean="0">
                <a:solidFill>
                  <a:srgbClr val="0070C0"/>
                </a:solidFill>
                <a:sym typeface="Wingdings" pitchFamily="2" charset="2"/>
              </a:rPr>
              <a:t></a:t>
            </a:r>
            <a:endParaRPr lang="cs-CZ" b="1" dirty="0">
              <a:solidFill>
                <a:srgbClr val="0070C0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ln>
            <a:solidFill>
              <a:schemeClr val="accent3">
                <a:lumMod val="50000"/>
              </a:schemeClr>
            </a:solidFill>
          </a:ln>
        </p:spPr>
        <p:txBody>
          <a:bodyPr>
            <a:normAutofit/>
          </a:bodyPr>
          <a:lstStyle/>
          <a:p>
            <a:r>
              <a:rPr lang="cs-CZ" sz="2000" b="1" dirty="0" smtClean="0"/>
              <a:t>Při kondenzaci se molekuly, které v plynu volně poletovaly, shlukují </a:t>
            </a:r>
            <a:br>
              <a:rPr lang="cs-CZ" sz="2000" b="1" dirty="0" smtClean="0"/>
            </a:br>
            <a:r>
              <a:rPr lang="cs-CZ" sz="2000" b="1" dirty="0" smtClean="0"/>
              <a:t>a vytvářejí malé kapičky – plyn nebo pára se </a:t>
            </a:r>
            <a:r>
              <a:rPr lang="cs-CZ" sz="2000" b="1" dirty="0" smtClean="0">
                <a:solidFill>
                  <a:srgbClr val="FF0000"/>
                </a:solidFill>
              </a:rPr>
              <a:t>sráží.</a:t>
            </a:r>
          </a:p>
          <a:p>
            <a:endParaRPr lang="cs-CZ" sz="2000" b="1" dirty="0" smtClean="0"/>
          </a:p>
          <a:p>
            <a:r>
              <a:rPr lang="cs-CZ" sz="2000" b="1" dirty="0" smtClean="0">
                <a:solidFill>
                  <a:srgbClr val="FF0000"/>
                </a:solidFill>
              </a:rPr>
              <a:t>Kdy se to stane?</a:t>
            </a:r>
          </a:p>
          <a:p>
            <a:endParaRPr lang="cs-CZ" sz="2000" dirty="0" smtClean="0"/>
          </a:p>
          <a:p>
            <a:r>
              <a:rPr lang="cs-CZ" sz="2000" b="1" dirty="0" smtClean="0"/>
              <a:t>Molekuly musí být dost blízko u sebe, aby se mohly často setkat a utvořit kapičku. A teplota musí být dostatečně nízká, jinak by se kapičky hned zase odpařily.</a:t>
            </a:r>
          </a:p>
          <a:p>
            <a:endParaRPr lang="cs-CZ" sz="2000" dirty="0" smtClean="0"/>
          </a:p>
          <a:p>
            <a:r>
              <a:rPr lang="cs-CZ" sz="2000" b="1" dirty="0" smtClean="0"/>
              <a:t>Když řekneme v běžném životě </a:t>
            </a:r>
            <a:r>
              <a:rPr lang="cs-CZ" sz="2000" b="1" dirty="0" smtClean="0">
                <a:solidFill>
                  <a:srgbClr val="0070C0"/>
                </a:solidFill>
              </a:rPr>
              <a:t>„z talíře stoupá pára“, </a:t>
            </a:r>
            <a:r>
              <a:rPr lang="cs-CZ" sz="2000" b="1" dirty="0" smtClean="0"/>
              <a:t>myslíme tím bílou „mlhu“, kterou nad talířem vidíme. To ale pára není – skutečná pára, která je ve vzduchu kolem nás vždy obsažena,</a:t>
            </a:r>
            <a:r>
              <a:rPr lang="cs-CZ" sz="2000" dirty="0" smtClean="0"/>
              <a:t> </a:t>
            </a:r>
            <a:r>
              <a:rPr lang="cs-CZ" sz="2000" b="1" dirty="0" smtClean="0"/>
              <a:t>je</a:t>
            </a:r>
            <a:r>
              <a:rPr lang="cs-CZ" sz="2000" dirty="0" smtClean="0"/>
              <a:t> </a:t>
            </a:r>
            <a:r>
              <a:rPr lang="cs-CZ" sz="2000" b="1" i="1" dirty="0" smtClean="0">
                <a:solidFill>
                  <a:srgbClr val="FF0000"/>
                </a:solidFill>
              </a:rPr>
              <a:t>neviditelný plyn. </a:t>
            </a:r>
            <a:endParaRPr lang="cs-CZ" sz="2000" b="1" i="1" dirty="0">
              <a:solidFill>
                <a:srgbClr val="FF0000"/>
              </a:solidFill>
            </a:endParaRPr>
          </a:p>
        </p:txBody>
      </p:sp>
      <p:pic>
        <p:nvPicPr>
          <p:cNvPr id="3082" name="Picture 10" descr="C:\Documents and Settings\Jaroslava\Local Settings\Temporary Internet Files\Content.IE5\J4TFFFTT\MC90033295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1916832"/>
            <a:ext cx="1836115" cy="15965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493069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>
            <a:solidFill>
              <a:schemeClr val="accent3">
                <a:lumMod val="50000"/>
              </a:schemeClr>
            </a:solidFill>
          </a:ln>
        </p:spPr>
        <p:txBody>
          <a:bodyPr>
            <a:normAutofit/>
          </a:bodyPr>
          <a:lstStyle/>
          <a:p>
            <a:r>
              <a:rPr lang="cs-CZ" sz="2400" b="1" dirty="0" smtClean="0"/>
              <a:t>Záhada. Záhada?</a:t>
            </a:r>
            <a:endParaRPr lang="cs-CZ" sz="24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ln>
            <a:solidFill>
              <a:schemeClr val="accent3">
                <a:lumMod val="50000"/>
              </a:schemeClr>
            </a:solidFill>
          </a:ln>
        </p:spPr>
        <p:txBody>
          <a:bodyPr>
            <a:normAutofit/>
          </a:bodyPr>
          <a:lstStyle/>
          <a:p>
            <a:pPr marL="0" indent="0">
              <a:buNone/>
            </a:pPr>
            <a:endParaRPr lang="cs-CZ" sz="2000" b="1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sz="2000" b="1" dirty="0" smtClean="0">
                <a:solidFill>
                  <a:srgbClr val="FF0000"/>
                </a:solidFill>
              </a:rPr>
              <a:t>Stalo se i vám?</a:t>
            </a:r>
          </a:p>
          <a:p>
            <a:pPr marL="0" indent="0">
              <a:buNone/>
            </a:pPr>
            <a:endParaRPr lang="cs-CZ" sz="2000" b="1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sz="2000" b="1" dirty="0" smtClean="0"/>
              <a:t>Karlova maminka dala v zimě uschnout mokré prádlo přes noc ven na šňůru.  </a:t>
            </a:r>
          </a:p>
          <a:p>
            <a:pPr marL="0" indent="0">
              <a:buNone/>
            </a:pPr>
            <a:r>
              <a:rPr lang="cs-CZ" sz="2000" b="1" dirty="0" smtClean="0"/>
              <a:t>V noci se však hodně ochladilo a ráno našla maminka prádlo úplně zmrzlé. </a:t>
            </a:r>
          </a:p>
          <a:p>
            <a:pPr marL="0" indent="0">
              <a:buNone/>
            </a:pPr>
            <a:r>
              <a:rPr lang="cs-CZ" sz="2000" b="1" dirty="0" smtClean="0"/>
              <a:t>Měla již málo času, a tak prádlo na šňůře ještě nechala.</a:t>
            </a:r>
          </a:p>
          <a:p>
            <a:pPr marL="0" indent="0">
              <a:buNone/>
            </a:pPr>
            <a:endParaRPr lang="cs-CZ" sz="2000" b="1" i="1" dirty="0" smtClean="0"/>
          </a:p>
          <a:p>
            <a:pPr marL="0" indent="0">
              <a:buNone/>
            </a:pPr>
            <a:endParaRPr lang="cs-CZ" sz="2000" b="1" i="1" dirty="0"/>
          </a:p>
          <a:p>
            <a:pPr marL="0" indent="0">
              <a:buNone/>
            </a:pPr>
            <a:r>
              <a:rPr lang="cs-CZ" sz="2000" b="1" i="1" dirty="0" smtClean="0"/>
              <a:t>Jak to, že do večera prádlo i v mrazivém počasí uschlo?</a:t>
            </a:r>
            <a:endParaRPr lang="cs-CZ" sz="2000" b="1" i="1" dirty="0"/>
          </a:p>
        </p:txBody>
      </p:sp>
    </p:spTree>
    <p:extLst>
      <p:ext uri="{BB962C8B-B14F-4D97-AF65-F5344CB8AC3E}">
        <p14:creationId xmlns:p14="http://schemas.microsoft.com/office/powerpoint/2010/main" val="20294786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>
            <a:solidFill>
              <a:schemeClr val="accent3">
                <a:lumMod val="50000"/>
              </a:schemeClr>
            </a:solidFill>
          </a:ln>
        </p:spPr>
        <p:txBody>
          <a:bodyPr>
            <a:normAutofit/>
          </a:bodyPr>
          <a:lstStyle/>
          <a:p>
            <a:r>
              <a:rPr lang="cs-CZ" sz="2400" b="1" dirty="0" smtClean="0"/>
              <a:t>Vysvětlení</a:t>
            </a:r>
            <a:endParaRPr lang="cs-CZ" sz="24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ln>
            <a:solidFill>
              <a:schemeClr val="accent3">
                <a:lumMod val="50000"/>
              </a:schemeClr>
            </a:solidFill>
          </a:ln>
        </p:spPr>
        <p:txBody>
          <a:bodyPr>
            <a:normAutofit/>
          </a:bodyPr>
          <a:lstStyle/>
          <a:p>
            <a:endParaRPr lang="cs-CZ" sz="2000" dirty="0" smtClean="0"/>
          </a:p>
          <a:p>
            <a:endParaRPr lang="cs-CZ" sz="2000" b="1" dirty="0" smtClean="0"/>
          </a:p>
          <a:p>
            <a:r>
              <a:rPr lang="cs-CZ" sz="2000" b="1" dirty="0" smtClean="0"/>
              <a:t>Některé látky se mohou přímo (bez tání) měnit v plyn.</a:t>
            </a:r>
          </a:p>
          <a:p>
            <a:endParaRPr lang="cs-CZ" sz="2000" dirty="0" smtClean="0"/>
          </a:p>
          <a:p>
            <a:r>
              <a:rPr lang="cs-CZ" sz="2000" b="1" dirty="0" smtClean="0"/>
              <a:t>Patří k nim i led.</a:t>
            </a:r>
          </a:p>
          <a:p>
            <a:endParaRPr lang="cs-CZ" sz="2000" dirty="0" smtClean="0"/>
          </a:p>
          <a:p>
            <a:r>
              <a:rPr lang="cs-CZ" sz="2000" b="1" dirty="0" smtClean="0"/>
              <a:t>Zmrzlé prádlo uschne díky tomu, že krystalky ledu se z prádla přímo přemění ve vodní páru.</a:t>
            </a:r>
          </a:p>
          <a:p>
            <a:endParaRPr lang="cs-CZ" sz="2000" b="1" dirty="0" smtClean="0"/>
          </a:p>
          <a:p>
            <a:endParaRPr lang="cs-CZ" sz="2000" dirty="0"/>
          </a:p>
          <a:p>
            <a:r>
              <a:rPr lang="cs-CZ" sz="2000" b="1" dirty="0" smtClean="0">
                <a:solidFill>
                  <a:srgbClr val="FF0000"/>
                </a:solidFill>
              </a:rPr>
              <a:t>Děj, při kterém se pevná látka mění přímo v plyn, nazýváme </a:t>
            </a:r>
            <a:r>
              <a:rPr lang="cs-CZ" sz="2000" b="1" dirty="0" smtClean="0">
                <a:solidFill>
                  <a:srgbClr val="002060"/>
                </a:solidFill>
              </a:rPr>
              <a:t>sublimace.</a:t>
            </a:r>
            <a:endParaRPr lang="cs-CZ" sz="20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73469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>
            <a:solidFill>
              <a:schemeClr val="accent3">
                <a:lumMod val="50000"/>
              </a:schemeClr>
            </a:solidFill>
          </a:ln>
        </p:spPr>
        <p:txBody>
          <a:bodyPr>
            <a:normAutofit/>
          </a:bodyPr>
          <a:lstStyle/>
          <a:p>
            <a:r>
              <a:rPr lang="cs-CZ" sz="2400" b="1" dirty="0" smtClean="0"/>
              <a:t>Sublimace v praxi</a:t>
            </a:r>
            <a:endParaRPr lang="cs-CZ" sz="24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ln>
            <a:solidFill>
              <a:schemeClr val="accent3">
                <a:lumMod val="50000"/>
              </a:schemeClr>
            </a:solidFill>
          </a:ln>
        </p:spPr>
        <p:txBody>
          <a:bodyPr>
            <a:normAutofit/>
          </a:bodyPr>
          <a:lstStyle/>
          <a:p>
            <a:r>
              <a:rPr lang="cs-CZ" sz="2000" b="1" dirty="0" smtClean="0">
                <a:solidFill>
                  <a:srgbClr val="FF0000"/>
                </a:solidFill>
              </a:rPr>
              <a:t>Víš co je </a:t>
            </a:r>
            <a:r>
              <a:rPr lang="cs-CZ" sz="2000" b="1" dirty="0" smtClean="0">
                <a:solidFill>
                  <a:srgbClr val="00B050"/>
                </a:solidFill>
              </a:rPr>
              <a:t>naftalín</a:t>
            </a:r>
            <a:r>
              <a:rPr lang="cs-CZ" sz="2000" b="1" dirty="0" smtClean="0">
                <a:solidFill>
                  <a:srgbClr val="FF0000"/>
                </a:solidFill>
              </a:rPr>
              <a:t> a k čemu ho užíváme v domácnostech?</a:t>
            </a:r>
          </a:p>
          <a:p>
            <a:r>
              <a:rPr lang="cs-CZ" sz="2000" b="1" dirty="0" smtClean="0"/>
              <a:t>Ano, odhání z našich šatníků moly. </a:t>
            </a:r>
          </a:p>
          <a:p>
            <a:r>
              <a:rPr lang="cs-CZ" sz="2000" b="1" dirty="0" smtClean="0">
                <a:solidFill>
                  <a:srgbClr val="FF0000"/>
                </a:solidFill>
              </a:rPr>
              <a:t>A čím?</a:t>
            </a:r>
          </a:p>
          <a:p>
            <a:r>
              <a:rPr lang="cs-CZ" sz="2000" b="1" dirty="0" smtClean="0"/>
              <a:t>Ano, výpary. Za nějaký čas kulička naftalínu zmizí. Vypaří se.</a:t>
            </a:r>
          </a:p>
          <a:p>
            <a:endParaRPr lang="cs-CZ" sz="2000" b="1" dirty="0" smtClean="0">
              <a:solidFill>
                <a:srgbClr val="FF0000"/>
              </a:solidFill>
            </a:endParaRPr>
          </a:p>
          <a:p>
            <a:r>
              <a:rPr lang="cs-CZ" sz="2000" b="1" dirty="0" smtClean="0">
                <a:solidFill>
                  <a:srgbClr val="FF0000"/>
                </a:solidFill>
              </a:rPr>
              <a:t>Suchý led </a:t>
            </a:r>
            <a:r>
              <a:rPr lang="cs-CZ" sz="2000" b="1" dirty="0" smtClean="0"/>
              <a:t>(oxid uhličitý v pevném skupenství), </a:t>
            </a:r>
            <a:r>
              <a:rPr lang="cs-CZ" sz="2000" b="1" dirty="0" smtClean="0">
                <a:solidFill>
                  <a:srgbClr val="FF0000"/>
                </a:solidFill>
              </a:rPr>
              <a:t>salmiak</a:t>
            </a:r>
            <a:r>
              <a:rPr lang="cs-CZ" sz="2000" b="1" dirty="0" smtClean="0"/>
              <a:t> (chlorid amonný)</a:t>
            </a:r>
          </a:p>
          <a:p>
            <a:endParaRPr lang="cs-CZ" sz="2000" b="1" dirty="0"/>
          </a:p>
          <a:p>
            <a:r>
              <a:rPr lang="cs-CZ" sz="2000" b="1" dirty="0" smtClean="0"/>
              <a:t>Na jaře mizí sníh z polí, i když je teplota pod nulou a sníh netaje. </a:t>
            </a:r>
            <a:br>
              <a:rPr lang="cs-CZ" sz="2000" b="1" dirty="0" smtClean="0"/>
            </a:br>
            <a:r>
              <a:rPr lang="cs-CZ" sz="2000" b="1" dirty="0" smtClean="0"/>
              <a:t>To znamená, že se mění přímo </a:t>
            </a:r>
            <a:r>
              <a:rPr lang="cs-CZ" sz="2000" b="1" dirty="0" smtClean="0">
                <a:solidFill>
                  <a:srgbClr val="002060"/>
                </a:solidFill>
              </a:rPr>
              <a:t>ve vodní páru.</a:t>
            </a:r>
          </a:p>
          <a:p>
            <a:endParaRPr lang="cs-CZ" sz="2000" b="1" dirty="0" smtClean="0"/>
          </a:p>
          <a:p>
            <a:r>
              <a:rPr lang="cs-CZ" sz="2000" b="1" dirty="0" smtClean="0"/>
              <a:t>Zvýšíme-li teplotu látek, některé pevné látky roztají a jiné začnou sublimovat rychleji.</a:t>
            </a:r>
          </a:p>
        </p:txBody>
      </p:sp>
    </p:spTree>
    <p:extLst>
      <p:ext uri="{BB962C8B-B14F-4D97-AF65-F5344CB8AC3E}">
        <p14:creationId xmlns:p14="http://schemas.microsoft.com/office/powerpoint/2010/main" val="13778661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143000"/>
          </a:xfrm>
          <a:ln>
            <a:solidFill>
              <a:schemeClr val="accent3">
                <a:lumMod val="50000"/>
              </a:schemeClr>
            </a:solidFill>
          </a:ln>
        </p:spPr>
        <p:txBody>
          <a:bodyPr>
            <a:normAutofit/>
          </a:bodyPr>
          <a:lstStyle/>
          <a:p>
            <a:r>
              <a:rPr lang="cs-CZ" sz="2400" b="1" dirty="0" smtClean="0"/>
              <a:t>Desublimace</a:t>
            </a:r>
            <a:endParaRPr lang="cs-CZ" sz="24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ln>
            <a:solidFill>
              <a:schemeClr val="accent3">
                <a:lumMod val="50000"/>
              </a:schemeClr>
            </a:solidFill>
          </a:ln>
        </p:spPr>
        <p:txBody>
          <a:bodyPr>
            <a:normAutofit/>
          </a:bodyPr>
          <a:lstStyle/>
          <a:p>
            <a:endParaRPr lang="cs-CZ" sz="1400" b="1" dirty="0" smtClean="0"/>
          </a:p>
          <a:p>
            <a:endParaRPr lang="cs-CZ" sz="1400" b="1" dirty="0"/>
          </a:p>
          <a:p>
            <a:r>
              <a:rPr lang="cs-CZ" sz="1400" b="1" dirty="0" smtClean="0"/>
              <a:t>Sirný květ z italské sopky </a:t>
            </a:r>
            <a:r>
              <a:rPr lang="cs-CZ" sz="1400" b="1" dirty="0" err="1" smtClean="0"/>
              <a:t>Vulkano</a:t>
            </a:r>
            <a:endParaRPr lang="cs-CZ" sz="1400" b="1" dirty="0"/>
          </a:p>
        </p:txBody>
      </p:sp>
      <p:pic>
        <p:nvPicPr>
          <p:cNvPr id="2061" name="Picture 13" descr="C:\Documents and Settings\Jaroslava\Local Settings\Temporary Internet Files\Content.IE5\T2UJXCPS\MP900433279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3140968"/>
            <a:ext cx="3816424" cy="28045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4499992" y="1928657"/>
            <a:ext cx="4297908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b="1" dirty="0" smtClean="0"/>
              <a:t>Projevy desublimace vodní páry můžeme </a:t>
            </a:r>
          </a:p>
          <a:p>
            <a:r>
              <a:rPr lang="cs-CZ" sz="1400" b="1" dirty="0" smtClean="0"/>
              <a:t>za mrazivého počasí vidět na trávě a větvích stromů, </a:t>
            </a:r>
          </a:p>
          <a:p>
            <a:r>
              <a:rPr lang="cs-CZ" sz="1400" b="1" dirty="0"/>
              <a:t>n</a:t>
            </a:r>
            <a:r>
              <a:rPr lang="cs-CZ" sz="1400" b="1" dirty="0" smtClean="0"/>
              <a:t>a drátech elektrického vedení, na střechách a </a:t>
            </a:r>
            <a:r>
              <a:rPr lang="cs-CZ" sz="1400" b="1" u="sng" dirty="0" smtClean="0"/>
              <a:t>oknech.</a:t>
            </a:r>
            <a:r>
              <a:rPr lang="cs-CZ" sz="1400" b="1" dirty="0" smtClean="0"/>
              <a:t> </a:t>
            </a:r>
            <a:endParaRPr lang="cs-CZ" sz="1400" b="1" dirty="0"/>
          </a:p>
        </p:txBody>
      </p:sp>
      <p:pic>
        <p:nvPicPr>
          <p:cNvPr id="2062" name="Picture 14" descr="C:\Documents and Settings\Jaroslava\Plocha\2011_06_26\IMG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996952"/>
            <a:ext cx="4464496" cy="29485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510627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b="1" dirty="0" smtClean="0"/>
              <a:t>Použitá literatura</a:t>
            </a:r>
            <a:endParaRPr lang="cs-CZ" sz="24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000" dirty="0"/>
              <a:t>RAUNER, Karel – hlavní autor. </a:t>
            </a:r>
            <a:r>
              <a:rPr lang="cs-CZ" sz="2000" i="1" dirty="0"/>
              <a:t>Fyzika 8 učebnice pro základní školy a víceletá gymnázia.</a:t>
            </a:r>
            <a:r>
              <a:rPr lang="cs-CZ" sz="2000" dirty="0"/>
              <a:t> 1. vydání. Plzeň: Nakladatelství Fraus, 2006. </a:t>
            </a:r>
          </a:p>
          <a:p>
            <a:pPr marL="0" indent="0">
              <a:buNone/>
            </a:pPr>
            <a:r>
              <a:rPr lang="cs-CZ" sz="2000" dirty="0"/>
              <a:t>      ISBN 80-7238-525-9</a:t>
            </a:r>
          </a:p>
          <a:p>
            <a:r>
              <a:rPr lang="cs-CZ" sz="2000" dirty="0"/>
              <a:t>MACHÁČEK, Martin. </a:t>
            </a:r>
            <a:r>
              <a:rPr lang="cs-CZ" sz="2000" i="1" dirty="0"/>
              <a:t>Fyzika 8 pro základní školy a víceletá gymnázia. </a:t>
            </a:r>
          </a:p>
          <a:p>
            <a:pPr marL="0" indent="0">
              <a:buNone/>
            </a:pPr>
            <a:r>
              <a:rPr lang="cs-CZ" sz="2000" i="1" dirty="0"/>
              <a:t>      </a:t>
            </a:r>
            <a:r>
              <a:rPr lang="cs-CZ" sz="2000" dirty="0"/>
              <a:t>Dotisk 2. vydání. Praha: Prometheus, 2001. ISBN 80-7196-220-1</a:t>
            </a:r>
          </a:p>
          <a:p>
            <a:r>
              <a:rPr lang="cs-CZ" sz="2000" dirty="0"/>
              <a:t>Použité obrázky: www.office.microsoft.com [online]. c2011 [cit. </a:t>
            </a:r>
            <a:r>
              <a:rPr lang="cs-CZ" sz="2000" dirty="0" smtClean="0"/>
              <a:t>2011-046-20]. </a:t>
            </a:r>
          </a:p>
          <a:p>
            <a:r>
              <a:rPr lang="cs-CZ" sz="2000" dirty="0" smtClean="0"/>
              <a:t>BOHUNĚK</a:t>
            </a:r>
            <a:r>
              <a:rPr lang="cs-CZ" sz="2000" dirty="0" smtClean="0"/>
              <a:t>, Jiří. </a:t>
            </a:r>
            <a:r>
              <a:rPr lang="cs-CZ" sz="2000" i="1" dirty="0" smtClean="0"/>
              <a:t>Sbírka úloh z fyziky pro ZŠ, 2. díl.</a:t>
            </a:r>
            <a:r>
              <a:rPr lang="cs-CZ" sz="2000" dirty="0" smtClean="0"/>
              <a:t> 2. vydání. Praha: Prometheus, 1993. ISBN 80-85849-15-1</a:t>
            </a:r>
          </a:p>
          <a:p>
            <a:r>
              <a:rPr lang="cs-CZ" sz="2000" dirty="0" smtClean="0"/>
              <a:t>Foto autora prezentace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1744813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294</TotalTime>
  <Words>570</Words>
  <Application>Microsoft Office PowerPoint</Application>
  <PresentationFormat>Předvádění na obrazovce (4:3)</PresentationFormat>
  <Paragraphs>116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systému Office</vt:lpstr>
      <vt:lpstr>Prezentace aplikace PowerPoint</vt:lpstr>
      <vt:lpstr>Kapalnění</vt:lpstr>
      <vt:lpstr>Odpovědi</vt:lpstr>
      <vt:lpstr>Nasycené páry</vt:lpstr>
      <vt:lpstr>Kondenzace (A to je co?)</vt:lpstr>
      <vt:lpstr>Prezentace aplikace PowerPoint</vt:lpstr>
      <vt:lpstr>Není pára jako pára  </vt:lpstr>
      <vt:lpstr>Záhada. Záhada?</vt:lpstr>
      <vt:lpstr>Vysvětlení</vt:lpstr>
      <vt:lpstr>Sublimace v praxi</vt:lpstr>
      <vt:lpstr>Desublimace</vt:lpstr>
      <vt:lpstr>Použitá literatura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Jaroslava Vondráčková</dc:creator>
  <cp:lastModifiedBy>Petr Chvojka</cp:lastModifiedBy>
  <cp:revision>37</cp:revision>
  <dcterms:created xsi:type="dcterms:W3CDTF">2011-06-20T18:40:15Z</dcterms:created>
  <dcterms:modified xsi:type="dcterms:W3CDTF">2012-04-10T17:58:08Z</dcterms:modified>
</cp:coreProperties>
</file>