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sldIdLst>
    <p:sldId id="267" r:id="rId3"/>
    <p:sldId id="256" r:id="rId4"/>
    <p:sldId id="258" r:id="rId5"/>
    <p:sldId id="260" r:id="rId6"/>
    <p:sldId id="261" r:id="rId7"/>
    <p:sldId id="262" r:id="rId8"/>
    <p:sldId id="257" r:id="rId9"/>
    <p:sldId id="263" r:id="rId10"/>
    <p:sldId id="264" r:id="rId11"/>
    <p:sldId id="265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8E4277-7E09-4836-98F7-0E5D3F90917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9824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801E49-ABFB-4BC5-A804-2322DE2AAAA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242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FE3FAC-BAC2-4D62-8A8C-B3B9A9F7027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2524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6B3765-A2D6-4DB9-9306-EC721319DFF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183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2BB8D6-1A48-4EC7-9675-C4143CF58B3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289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CC2E6B-0BB7-4E43-BCAB-050A5F6E7C1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756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428D9C-1534-43AF-9461-830754EBDED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553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AD164-6931-435E-9E3C-FDB5C77CA1F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4400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BB03C-2A8A-4FBB-B6D4-B9B7FA1CFE8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1421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6002F5-3BDE-4DB6-94EC-82849B1CD04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338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47E966-4FB7-4D7D-871F-08401FDA19B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642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201D993-62A7-4665-B696-E4838E83B509}" type="datetimeFigureOut">
              <a:rPr lang="cs-CZ" smtClean="0"/>
              <a:t>14. 5. 2014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D97477-B236-4BD1-B73A-E019684E1EC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499F84D-7FF2-4080-9AC8-30DE95AD7C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935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ruz.svg" TargetMode="External"/><Relationship Id="rId2" Type="http://schemas.openxmlformats.org/officeDocument/2006/relationships/hyperlink" Target="http://commons.wikimedia.org/wiki/File:WLA_jewishmuseum_Bauhaus_Seven_branch_Candelabru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Islamic_star_and_crescent_electric_blue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703396"/>
              </p:ext>
            </p:extLst>
          </p:nvPr>
        </p:nvGraphicFramePr>
        <p:xfrm>
          <a:off x="665163" y="836613"/>
          <a:ext cx="7813675" cy="447738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Řešení testu – judaismus, křesťanství, islám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religionistika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25. 3. 2013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tohoto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je prohloubit znalosti tohoto učiva a zároveň zkontrolovat řešení Testu – judaismus, křesťanství, islám.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ve formátu PowerPoint 2010. Při použití není potřeba připojení k internetu a neobsahuje zvukové soubory. DUM lze použít samostatně, nebo jako kontrolu navazujícího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Test – judaismus, křesťanství, islám, který je ve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formátu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Microsoft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Word 2010 a žáci ho mohou v předchozí hodině zpracovat.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670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 TESTU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– judaismus, křesťanství, islám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50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Otázka č. 1 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(Doplňte tabulku)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1065411"/>
              </p:ext>
            </p:extLst>
          </p:nvPr>
        </p:nvGraphicFramePr>
        <p:xfrm>
          <a:off x="-1" y="1196752"/>
          <a:ext cx="9036497" cy="55446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95237"/>
                <a:gridCol w="2014694"/>
                <a:gridCol w="2163732"/>
                <a:gridCol w="2162834"/>
              </a:tblGrid>
              <a:tr h="371977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JUDAISMUS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KŘESŤANSTVÍ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ISLÁM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66712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Namaluj symbol, který se obvykle spojuje s……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9344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Počátek letopočtu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</a:rPr>
                        <a:t>Od</a:t>
                      </a:r>
                      <a:r>
                        <a:rPr lang="cs-CZ" sz="1400" b="1" baseline="0" dirty="0" smtClean="0">
                          <a:effectLst/>
                        </a:rPr>
                        <a:t> stvoření světa r.2013  =  r.5773</a:t>
                      </a:r>
                      <a:r>
                        <a:rPr lang="cs-CZ" sz="1400" b="1" dirty="0">
                          <a:effectLst/>
                        </a:rPr>
                        <a:t> 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Od zrození Krista 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</a:rPr>
                        <a:t>Odchod</a:t>
                      </a:r>
                      <a:r>
                        <a:rPr lang="cs-CZ" sz="1400" b="1" baseline="0" dirty="0" smtClean="0">
                          <a:effectLst/>
                        </a:rPr>
                        <a:t> Mohameda z Mekky do Mediny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r. 622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9344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Posvátný text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Tóra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Bible (Starý a Nový zákon)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Korán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9344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Svatostánek, kde se věřící modlí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Synagoga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Kostel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Mešita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28551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Kdo vede modlitbu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Rabín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Kněz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I</a:t>
                      </a:r>
                      <a:r>
                        <a:rPr lang="cs-CZ" sz="1400" b="1" i="1" dirty="0" smtClean="0">
                          <a:effectLst/>
                        </a:rPr>
                        <a:t>mám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9344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Přibližný počet vyznavačů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14 milionů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2 miliardy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r>
                        <a:rPr lang="cs-CZ" sz="1400" b="1" dirty="0" smtClean="0">
                          <a:effectLst/>
                        </a:rPr>
                        <a:t>1,5</a:t>
                      </a:r>
                      <a:r>
                        <a:rPr lang="cs-CZ" sz="1400" b="1" baseline="0" dirty="0" smtClean="0">
                          <a:effectLst/>
                        </a:rPr>
                        <a:t> miliardy</a:t>
                      </a:r>
                      <a:endParaRPr lang="cs-CZ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52563" y="24669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629039"/>
            <a:ext cx="1034818" cy="102288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355976" y="2466975"/>
            <a:ext cx="27603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1)</a:t>
            </a:r>
            <a:endParaRPr lang="cs-CZ" sz="8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22648"/>
            <a:ext cx="720080" cy="138208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509502" y="2486825"/>
            <a:ext cx="27603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2)</a:t>
            </a:r>
            <a:endParaRPr lang="cs-CZ" sz="8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6881" y="1556792"/>
            <a:ext cx="1095131" cy="1095131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748464" y="2486825"/>
            <a:ext cx="27603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3)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69851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Otázka č.2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628800"/>
            <a:ext cx="8784976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/>
              <a:t>Který svátek je zde popisován</a:t>
            </a:r>
            <a:r>
              <a:rPr lang="cs-CZ" sz="2800" b="1" dirty="0" smtClean="0"/>
              <a:t>?</a:t>
            </a:r>
          </a:p>
          <a:p>
            <a:pPr lvl="0"/>
            <a:endParaRPr lang="cs-CZ" b="1" dirty="0"/>
          </a:p>
          <a:p>
            <a:pPr lvl="0"/>
            <a:endParaRPr lang="cs-CZ" b="1" dirty="0" smtClean="0"/>
          </a:p>
          <a:p>
            <a:pPr lvl="0"/>
            <a:endParaRPr lang="cs-CZ" b="1" dirty="0"/>
          </a:p>
          <a:p>
            <a:pPr lvl="0"/>
            <a:r>
              <a:rPr lang="cs-CZ" dirty="0" smtClean="0"/>
              <a:t> </a:t>
            </a:r>
            <a:r>
              <a:rPr lang="cs-CZ" sz="2800" dirty="0" smtClean="0"/>
              <a:t>„….</a:t>
            </a:r>
            <a:r>
              <a:rPr lang="cs-CZ" sz="2800" dirty="0"/>
              <a:t>židé nesmějí žádným způsobem pracovat: používat stroje, vařit, obchodovat a používat dopravní prostředky. Pro mne je dnem, na který se velmi těším, dnem fyzické </a:t>
            </a:r>
            <a:endParaRPr lang="cs-CZ" sz="2800" dirty="0" smtClean="0"/>
          </a:p>
          <a:p>
            <a:pPr lvl="0"/>
            <a:r>
              <a:rPr lang="cs-CZ" sz="2800" dirty="0" smtClean="0"/>
              <a:t>a </a:t>
            </a:r>
            <a:r>
              <a:rPr lang="cs-CZ" sz="2800" dirty="0"/>
              <a:t>duchovní obnovy“. </a:t>
            </a:r>
            <a:endParaRPr lang="cs-CZ" sz="2800" dirty="0" smtClean="0"/>
          </a:p>
          <a:p>
            <a:pPr lvl="0"/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D</a:t>
            </a:r>
            <a:r>
              <a:rPr lang="cs-CZ" dirty="0"/>
              <a:t>. </a:t>
            </a:r>
            <a:r>
              <a:rPr lang="cs-CZ" dirty="0" smtClean="0"/>
              <a:t>Arnold     </a:t>
            </a:r>
            <a:r>
              <a:rPr lang="cs-CZ" sz="800" dirty="0" smtClean="0"/>
              <a:t>4)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sz="2800" dirty="0" smtClean="0"/>
              <a:t>Odpověď:</a:t>
            </a:r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1907704" y="5733256"/>
            <a:ext cx="2448272" cy="512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ŠÁBES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49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Otázka č.3</a:t>
            </a:r>
            <a:r>
              <a:rPr lang="cs-CZ" sz="2400" dirty="0" smtClean="0">
                <a:solidFill>
                  <a:schemeClr val="tx1"/>
                </a:solidFill>
              </a:rPr>
              <a:t>  (Napište alespoň 4 křesťanské svátosti)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Křesťanské svátosti:</a:t>
            </a:r>
          </a:p>
          <a:p>
            <a:pPr marL="0" indent="0">
              <a:buNone/>
            </a:pPr>
            <a:r>
              <a:rPr lang="cs-CZ" sz="2800" u="sng" dirty="0">
                <a:solidFill>
                  <a:schemeClr val="tx1"/>
                </a:solidFill>
              </a:rPr>
              <a:t>... jsou efektivní prostředek pro dobro a spásu člověka. Je jich sedm: </a:t>
            </a:r>
            <a:endParaRPr lang="cs-CZ" sz="2800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První tři jsou svátosti iniciační, tzn. uvádějí člověka do křesťanského života.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Svátost </a:t>
            </a:r>
            <a:r>
              <a:rPr lang="cs-CZ" sz="2800" dirty="0">
                <a:solidFill>
                  <a:schemeClr val="tx1"/>
                </a:solidFill>
              </a:rPr>
              <a:t>křtu. </a:t>
            </a:r>
          </a:p>
          <a:p>
            <a:r>
              <a:rPr lang="cs-CZ" sz="2800" dirty="0">
                <a:solidFill>
                  <a:schemeClr val="tx1"/>
                </a:solidFill>
              </a:rPr>
              <a:t>Svátost biřmování. </a:t>
            </a:r>
          </a:p>
          <a:p>
            <a:r>
              <a:rPr lang="cs-CZ" sz="2800" dirty="0">
                <a:solidFill>
                  <a:schemeClr val="tx1"/>
                </a:solidFill>
              </a:rPr>
              <a:t>Svátost eucharistie. 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Čtvrtá </a:t>
            </a:r>
            <a:r>
              <a:rPr lang="cs-CZ" sz="2800" dirty="0">
                <a:solidFill>
                  <a:schemeClr val="tx1"/>
                </a:solidFill>
              </a:rPr>
              <a:t>a pátá jsou svátosti uzdravování. 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Svátost </a:t>
            </a:r>
            <a:r>
              <a:rPr lang="cs-CZ" sz="2800" dirty="0">
                <a:solidFill>
                  <a:schemeClr val="tx1"/>
                </a:solidFill>
              </a:rPr>
              <a:t>pokání a smíření. </a:t>
            </a:r>
          </a:p>
          <a:p>
            <a:r>
              <a:rPr lang="cs-CZ" sz="2800" dirty="0">
                <a:solidFill>
                  <a:schemeClr val="tx1"/>
                </a:solidFill>
              </a:rPr>
              <a:t>Svátost pomazání nemocných. 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Šestá </a:t>
            </a:r>
            <a:r>
              <a:rPr lang="cs-CZ" sz="2800" dirty="0">
                <a:solidFill>
                  <a:schemeClr val="tx1"/>
                </a:solidFill>
              </a:rPr>
              <a:t>a sedmá jsou svátosti ke službě společenství.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Svátost </a:t>
            </a:r>
            <a:r>
              <a:rPr lang="cs-CZ" sz="2800" dirty="0">
                <a:solidFill>
                  <a:schemeClr val="tx1"/>
                </a:solidFill>
              </a:rPr>
              <a:t>kněžství. </a:t>
            </a:r>
          </a:p>
          <a:p>
            <a:r>
              <a:rPr lang="cs-CZ" sz="2800" dirty="0">
                <a:solidFill>
                  <a:schemeClr val="tx1"/>
                </a:solidFill>
              </a:rPr>
              <a:t>Svátost manželství.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125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Otázka </a:t>
            </a:r>
            <a:r>
              <a:rPr lang="cs-CZ" sz="2400" dirty="0" smtClean="0">
                <a:solidFill>
                  <a:schemeClr val="tx1"/>
                </a:solidFill>
              </a:rPr>
              <a:t>č.4 (Doplňte chybějící informace) </a:t>
            </a:r>
            <a:endParaRPr lang="cs-CZ" sz="2400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7956647"/>
              </p:ext>
            </p:extLst>
          </p:nvPr>
        </p:nvGraphicFramePr>
        <p:xfrm>
          <a:off x="107504" y="1340768"/>
          <a:ext cx="8928992" cy="53548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32422"/>
                <a:gridCol w="1169241"/>
                <a:gridCol w="5727329"/>
              </a:tblGrid>
              <a:tr h="100398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svátek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náboženství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stručná charakteristika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78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 smtClean="0">
                          <a:effectLst/>
                        </a:rPr>
                        <a:t>Roš</a:t>
                      </a:r>
                      <a:r>
                        <a:rPr lang="cs-CZ" sz="2400" dirty="0" smtClean="0">
                          <a:effectLst/>
                        </a:rPr>
                        <a:t> ha-</a:t>
                      </a:r>
                      <a:r>
                        <a:rPr lang="cs-CZ" sz="2400" dirty="0" err="1" smtClean="0">
                          <a:effectLst/>
                        </a:rPr>
                        <a:t>šana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judaismus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        Nový rok     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78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Ramadán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islám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            </a:t>
                      </a:r>
                      <a:r>
                        <a:rPr lang="cs-CZ" sz="1800" dirty="0" smtClean="0">
                          <a:effectLst/>
                        </a:rPr>
                        <a:t>Devátý měsíc muslimského kalendáře. Půst v tomto měsíci patří k základním sloupům víry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78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Chanuka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judaismus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        </a:t>
                      </a:r>
                      <a:r>
                        <a:rPr lang="cs-CZ" sz="1800" dirty="0" smtClean="0">
                          <a:effectLst/>
                        </a:rPr>
                        <a:t>Obdoba vánoc, svátek světel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78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Velikonoce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křesťanství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              </a:t>
                      </a:r>
                      <a:r>
                        <a:rPr lang="cs-CZ" sz="1800" dirty="0" smtClean="0">
                          <a:effectLst/>
                        </a:rPr>
                        <a:t>Oslava zmrtvýchvstání Ježíše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78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Pesach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judaismus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        </a:t>
                      </a:r>
                      <a:r>
                        <a:rPr lang="cs-CZ" sz="1800" dirty="0" smtClean="0">
                          <a:effectLst/>
                        </a:rPr>
                        <a:t>Svátek nekvašených chlebů, připomínka vyjití z otroctví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78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</a:rPr>
                        <a:t>Jom</a:t>
                      </a:r>
                      <a:r>
                        <a:rPr lang="cs-CZ" sz="2400" dirty="0">
                          <a:effectLst/>
                        </a:rPr>
                        <a:t> </a:t>
                      </a:r>
                      <a:r>
                        <a:rPr lang="cs-CZ" sz="2400" dirty="0" err="1">
                          <a:effectLst/>
                        </a:rPr>
                        <a:t>Kipur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judaismus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       </a:t>
                      </a:r>
                      <a:r>
                        <a:rPr lang="cs-CZ" sz="1800" dirty="0" smtClean="0">
                          <a:effectLst/>
                        </a:rPr>
                        <a:t>Den smíření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78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Letnice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křesťanství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       Svatý Duch sestoupil na apoštoly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420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Otázka č. 5 (Jaké proudy se vydělily u protestantismu a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islámu)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84784"/>
            <a:ext cx="7241539" cy="4525962"/>
          </a:xfrm>
        </p:spPr>
      </p:pic>
      <p:sp>
        <p:nvSpPr>
          <p:cNvPr id="7" name="TextovéPole 6"/>
          <p:cNvSpPr txBox="1"/>
          <p:nvPr/>
        </p:nvSpPr>
        <p:spPr>
          <a:xfrm rot="19654364">
            <a:off x="5284418" y="4996020"/>
            <a:ext cx="13683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j</a:t>
            </a:r>
            <a:r>
              <a:rPr lang="cs-CZ" sz="1400" dirty="0" smtClean="0"/>
              <a:t>udaismus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 rot="18811686">
            <a:off x="5887603" y="4334672"/>
            <a:ext cx="5918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islám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 rot="18836969">
            <a:off x="6535777" y="4008926"/>
            <a:ext cx="4555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šíité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 rot="16929392">
            <a:off x="6163703" y="3674671"/>
            <a:ext cx="6703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sunnité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 rot="2938081">
            <a:off x="4788567" y="3748807"/>
            <a:ext cx="6976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západní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 rot="17221173">
            <a:off x="5251569" y="3400547"/>
            <a:ext cx="7553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východní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 rot="16998393">
            <a:off x="4620003" y="2998879"/>
            <a:ext cx="9986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katolicismus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 rot="2247002">
            <a:off x="3317937" y="2918246"/>
            <a:ext cx="14096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protestantismus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 rot="17704152">
            <a:off x="4045912" y="2434905"/>
            <a:ext cx="698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luterán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17509825">
            <a:off x="3574497" y="2273439"/>
            <a:ext cx="8006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kalvinisté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 rot="17315338">
            <a:off x="3237625" y="2086610"/>
            <a:ext cx="7729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anglikáni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 rot="16749828">
            <a:off x="2817436" y="2087515"/>
            <a:ext cx="8280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evangelíci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65999" y="3456333"/>
            <a:ext cx="4349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16.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83494" y="3711731"/>
            <a:ext cx="6020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1054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 rot="4208939">
            <a:off x="5112909" y="4364499"/>
            <a:ext cx="1032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křesťanstv</a:t>
            </a:r>
            <a:r>
              <a:rPr lang="cs-CZ" dirty="0" smtClean="0"/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855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Otázka č.6 (Spojte to, co patří k sobě)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Ekumenismus                       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Súra                                        </a:t>
            </a:r>
          </a:p>
          <a:p>
            <a:pPr marL="0" indent="0">
              <a:buNone/>
            </a:pPr>
            <a:r>
              <a:rPr lang="cs-CZ" sz="2500" dirty="0" err="1" smtClean="0">
                <a:solidFill>
                  <a:schemeClr val="tx1"/>
                </a:solidFill>
              </a:rPr>
              <a:t>Zakát</a:t>
            </a:r>
            <a:r>
              <a:rPr lang="cs-CZ" sz="2500" dirty="0" smtClean="0">
                <a:solidFill>
                  <a:schemeClr val="tx1"/>
                </a:solidFill>
              </a:rPr>
              <a:t>                                     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Súfismus                                                                                                                                                                          </a:t>
            </a:r>
            <a:r>
              <a:rPr lang="cs-CZ" sz="2500" dirty="0" err="1" smtClean="0">
                <a:solidFill>
                  <a:schemeClr val="tx1"/>
                </a:solidFill>
              </a:rPr>
              <a:t>Šaháda</a:t>
            </a:r>
            <a:r>
              <a:rPr lang="cs-CZ" sz="2500" dirty="0" smtClean="0">
                <a:solidFill>
                  <a:schemeClr val="tx1"/>
                </a:solidFill>
              </a:rPr>
              <a:t>                                  </a:t>
            </a:r>
            <a:endParaRPr lang="cs-CZ" sz="25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500" dirty="0" err="1" smtClean="0">
                <a:solidFill>
                  <a:schemeClr val="tx1"/>
                </a:solidFill>
              </a:rPr>
              <a:t>Ichtys</a:t>
            </a:r>
            <a:r>
              <a:rPr lang="cs-CZ" sz="2500" dirty="0" smtClean="0">
                <a:solidFill>
                  <a:schemeClr val="tx1"/>
                </a:solidFill>
              </a:rPr>
              <a:t>                                     </a:t>
            </a:r>
            <a:endParaRPr lang="cs-CZ" sz="25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Košer                                     </a:t>
            </a:r>
          </a:p>
          <a:p>
            <a:pPr marL="0" indent="0">
              <a:buNone/>
            </a:pPr>
            <a:r>
              <a:rPr lang="cs-CZ" sz="2500" dirty="0" err="1" smtClean="0">
                <a:solidFill>
                  <a:schemeClr val="tx1"/>
                </a:solidFill>
              </a:rPr>
              <a:t>Mezuza</a:t>
            </a:r>
            <a:r>
              <a:rPr lang="cs-CZ" sz="2500" dirty="0" smtClean="0">
                <a:solidFill>
                  <a:schemeClr val="tx1"/>
                </a:solidFill>
              </a:rPr>
              <a:t>                                        </a:t>
            </a:r>
            <a:endParaRPr lang="cs-CZ" sz="25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Chasidismus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500" dirty="0" smtClean="0">
                <a:solidFill>
                  <a:schemeClr val="tx1"/>
                </a:solidFill>
              </a:rPr>
              <a:t>Hospodin                                                                                         </a:t>
            </a:r>
            <a:endParaRPr lang="cs-CZ" sz="25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500" dirty="0"/>
          </a:p>
        </p:txBody>
      </p:sp>
      <p:sp>
        <p:nvSpPr>
          <p:cNvPr id="7" name="Zaoblený obdélník 6"/>
          <p:cNvSpPr/>
          <p:nvPr/>
        </p:nvSpPr>
        <p:spPr>
          <a:xfrm>
            <a:off x="3995936" y="1556792"/>
            <a:ext cx="4896544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snaha o sblížení křesťanských církví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995936" y="1988840"/>
            <a:ext cx="4896544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apitola v Koránu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95936" y="2420888"/>
            <a:ext cx="4896544" cy="50405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almužna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95936" y="2924944"/>
            <a:ext cx="4896544" cy="50405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ystický směr islámu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95936" y="3429000"/>
            <a:ext cx="4896544" cy="504056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íra v jediného boha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016690" y="3956185"/>
            <a:ext cx="4896544" cy="408919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016690" y="4365104"/>
            <a:ext cx="4896544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 smtClean="0">
                <a:solidFill>
                  <a:schemeClr val="tx1"/>
                </a:solidFill>
              </a:rPr>
              <a:t>ietetické předpisy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016690" y="4797152"/>
            <a:ext cx="4896544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chránka na svitek Tóry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016690" y="5229200"/>
            <a:ext cx="4896544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ysticko-ortodoxní směr judaismu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016690" y="5661248"/>
            <a:ext cx="4896544" cy="43204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Adonaj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34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Otázka č.7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Čtyři apoštolové, podle nichž jsou nazvána evangelia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Marek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Lukáš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Matouš 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Jan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116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Otázka č.8 (čím jsou významné tyto časové údaje?)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Rok 70 v judaismu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Rok 313 v křesťanství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chemeClr val="tx1"/>
                </a:solidFill>
              </a:rPr>
              <a:t>Rok 632 </a:t>
            </a:r>
            <a:r>
              <a:rPr lang="cs-CZ" dirty="0" smtClean="0">
                <a:solidFill>
                  <a:schemeClr val="tx1"/>
                </a:solidFill>
              </a:rPr>
              <a:t>v islámu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544" y="2132856"/>
            <a:ext cx="835292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Dobytí Jeruzaléma Římem a zničení Chrámu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4" y="3861048"/>
            <a:ext cx="8352928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Edikt milánský – vydal císař Konstantin I. 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křesťanství je zrovnoprávněno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9552" y="5661248"/>
            <a:ext cx="8280920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Zemřel Mohamed a islám se štěpí na sunnity a šíity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88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Zdroje: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[cit. </a:t>
            </a:r>
            <a:r>
              <a:rPr lang="cs-CZ" sz="1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2013-03-25]. </a:t>
            </a: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Dostupný pod licencí Public </a:t>
            </a:r>
            <a:r>
              <a:rPr lang="cs-CZ" sz="14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domain</a:t>
            </a:r>
            <a:r>
              <a: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na WWW: </a:t>
            </a:r>
            <a:endParaRPr lang="en-US" sz="1400" dirty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228600" indent="-228600">
              <a:buAutoNum type="arabicParenR"/>
            </a:pPr>
            <a:endParaRPr lang="cs-CZ" sz="1400" dirty="0" smtClean="0">
              <a:solidFill>
                <a:schemeClr val="tx1"/>
              </a:solidFill>
              <a:hlinkClick r:id="rId2"/>
            </a:endParaRPr>
          </a:p>
          <a:p>
            <a:pPr marL="228600" indent="-228600">
              <a:buAutoNum type="arabicParenR"/>
            </a:pPr>
            <a:r>
              <a:rPr lang="cs-CZ" sz="1400" dirty="0" smtClean="0">
                <a:solidFill>
                  <a:schemeClr val="tx1"/>
                </a:solidFill>
                <a:hlinkClick r:id="rId2"/>
              </a:rPr>
              <a:t>http</a:t>
            </a:r>
            <a:r>
              <a:rPr lang="cs-CZ" sz="1400" dirty="0">
                <a:solidFill>
                  <a:schemeClr val="tx1"/>
                </a:solidFill>
                <a:hlinkClick r:id="rId2"/>
              </a:rPr>
              <a:t>://</a:t>
            </a:r>
            <a:r>
              <a:rPr lang="cs-CZ" sz="1400" dirty="0" smtClean="0">
                <a:solidFill>
                  <a:schemeClr val="tx1"/>
                </a:solidFill>
                <a:hlinkClick r:id="rId2"/>
              </a:rPr>
              <a:t>commons.wikimedia.org/wiki/File:WLA_jewishmuseum_Bauhaus_Seven_branch_Candelabrum.jpg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228600" indent="-228600">
              <a:buAutoNum type="arabicParenR"/>
            </a:pPr>
            <a:r>
              <a:rPr lang="cs-CZ" sz="14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hlinkClick r:id="rId3"/>
              </a:rPr>
              <a:t>commons.wikimedia.org/wiki/File:Cruz.svg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228600" indent="-228600">
              <a:buAutoNum type="arabicParenR"/>
            </a:pPr>
            <a:r>
              <a:rPr lang="cs-CZ" sz="14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chemeClr val="tx1"/>
                </a:solidFill>
                <a:hlinkClick r:id="rId4"/>
              </a:rPr>
              <a:t>commons.wikimedia.org/wiki/File:Islamic_star_and_crescent_electric_blue.PNG?uselang=cs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228600" indent="-228600">
              <a:buAutoNum type="arabicParenR"/>
            </a:pPr>
            <a:endParaRPr lang="cs-CZ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</a:rPr>
              <a:t>Použitá literatura: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PARTRIDGE</a:t>
            </a:r>
            <a:r>
              <a:rPr lang="cs-CZ" sz="1400" dirty="0">
                <a:solidFill>
                  <a:schemeClr val="tx1"/>
                </a:solidFill>
              </a:rPr>
              <a:t>, Christopher. </a:t>
            </a:r>
            <a:r>
              <a:rPr lang="cs-CZ" sz="1400" i="1" dirty="0">
                <a:solidFill>
                  <a:schemeClr val="tx1"/>
                </a:solidFill>
              </a:rPr>
              <a:t>Lexikon světových náboženství</a:t>
            </a:r>
            <a:r>
              <a:rPr lang="cs-CZ" sz="1400" dirty="0">
                <a:solidFill>
                  <a:schemeClr val="tx1"/>
                </a:solidFill>
              </a:rPr>
              <a:t>. V Praze: </a:t>
            </a:r>
            <a:r>
              <a:rPr lang="cs-CZ" sz="1400" dirty="0" err="1">
                <a:solidFill>
                  <a:schemeClr val="tx1"/>
                </a:solidFill>
              </a:rPr>
              <a:t>Slovart</a:t>
            </a:r>
            <a:r>
              <a:rPr lang="cs-CZ" sz="1400" dirty="0">
                <a:solidFill>
                  <a:schemeClr val="tx1"/>
                </a:solidFill>
              </a:rPr>
              <a:t>, 2006, s. </a:t>
            </a:r>
            <a:r>
              <a:rPr lang="cs-CZ" sz="1400" dirty="0" smtClean="0">
                <a:solidFill>
                  <a:schemeClr val="tx1"/>
                </a:solidFill>
              </a:rPr>
              <a:t>300. </a:t>
            </a:r>
            <a:r>
              <a:rPr lang="cs-CZ" sz="1400" dirty="0">
                <a:solidFill>
                  <a:schemeClr val="tx1"/>
                </a:solidFill>
              </a:rPr>
              <a:t>ISBN 80-7209-796-2.</a:t>
            </a:r>
          </a:p>
          <a:p>
            <a:pPr marL="228600" indent="-228600">
              <a:buAutoNum type="arabicParenR"/>
            </a:pPr>
            <a:endParaRPr lang="cs-CZ" sz="1400" dirty="0" smtClean="0">
              <a:solidFill>
                <a:schemeClr val="tx1"/>
              </a:solidFill>
            </a:endParaRPr>
          </a:p>
          <a:p>
            <a:pPr marL="228600" indent="-228600">
              <a:buAutoNum type="arabicParenR"/>
            </a:pPr>
            <a:endParaRPr lang="cs-CZ" sz="1200" dirty="0"/>
          </a:p>
          <a:p>
            <a:pPr marL="228600" indent="-228600">
              <a:buAutoNum type="arabicParenR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5254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262</TotalTime>
  <Words>590</Words>
  <Application>Microsoft Office PowerPoint</Application>
  <PresentationFormat>Předvádění na obrazovce (4:3)</PresentationFormat>
  <Paragraphs>182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Calibri</vt:lpstr>
      <vt:lpstr>Franklin Gothic Book</vt:lpstr>
      <vt:lpstr>Franklin Gothic Medium</vt:lpstr>
      <vt:lpstr>Times New Roman</vt:lpstr>
      <vt:lpstr>Wingdings 2</vt:lpstr>
      <vt:lpstr>Cesta</vt:lpstr>
      <vt:lpstr>Výchozí návrh</vt:lpstr>
      <vt:lpstr>Prezentace aplikace PowerPoint</vt:lpstr>
      <vt:lpstr>ŘEŠENÍ TESTU  – judaismus, křesťanství, islám</vt:lpstr>
      <vt:lpstr>Otázka č. 1  (Doplňte tabulku)</vt:lpstr>
      <vt:lpstr>Otázka č.2</vt:lpstr>
      <vt:lpstr>Otázka č.3  (Napište alespoň 4 křesťanské svátosti) </vt:lpstr>
      <vt:lpstr>Otázka č.4 (Doplňte chybějící informace) </vt:lpstr>
      <vt:lpstr>Otázka č. 5 (Jaké proudy se vydělily u protestantismu a                          islámu)</vt:lpstr>
      <vt:lpstr>Otázka č.6 (Spojte to, co patří k sobě)</vt:lpstr>
      <vt:lpstr>Otázka č.7</vt:lpstr>
      <vt:lpstr>Otázka č.8 (čím jsou významné tyto časové údaje?) </vt:lpstr>
      <vt:lpstr>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Renáta Macečková</dc:creator>
  <cp:lastModifiedBy>Fismol Tomáš</cp:lastModifiedBy>
  <cp:revision>28</cp:revision>
  <dcterms:created xsi:type="dcterms:W3CDTF">2013-02-18T15:52:37Z</dcterms:created>
  <dcterms:modified xsi:type="dcterms:W3CDTF">2014-05-14T08:30:56Z</dcterms:modified>
</cp:coreProperties>
</file>