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7A9DC-48A6-419A-A156-0B3A8AD8994C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A3E3F-F496-462E-ABB1-3D352B14E7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103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7A9DC-48A6-419A-A156-0B3A8AD8994C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A3E3F-F496-462E-ABB1-3D352B14E7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81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7A9DC-48A6-419A-A156-0B3A8AD8994C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A3E3F-F496-462E-ABB1-3D352B14E7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9914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7A9DC-48A6-419A-A156-0B3A8AD8994C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A3E3F-F496-462E-ABB1-3D352B14E7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904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7A9DC-48A6-419A-A156-0B3A8AD8994C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A3E3F-F496-462E-ABB1-3D352B14E7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0533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7A9DC-48A6-419A-A156-0B3A8AD8994C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A3E3F-F496-462E-ABB1-3D352B14E7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981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7A9DC-48A6-419A-A156-0B3A8AD8994C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A3E3F-F496-462E-ABB1-3D352B14E7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358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7A9DC-48A6-419A-A156-0B3A8AD8994C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A3E3F-F496-462E-ABB1-3D352B14E7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7742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7A9DC-48A6-419A-A156-0B3A8AD8994C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A3E3F-F496-462E-ABB1-3D352B14E7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44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7A9DC-48A6-419A-A156-0B3A8AD8994C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A3E3F-F496-462E-ABB1-3D352B14E7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107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7A9DC-48A6-419A-A156-0B3A8AD8994C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A3E3F-F496-462E-ABB1-3D352B14E7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285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87A9DC-48A6-419A-A156-0B3A8AD8994C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EA3E3F-F496-462E-ABB1-3D352B14E7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18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Microsoft_PowerPointu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Yin_yang.svg" TargetMode="External"/><Relationship Id="rId2" Type="http://schemas.openxmlformats.org/officeDocument/2006/relationships/hyperlink" Target="http://commons.wikimedia.org/wiki/File:Chinese_Wall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36313919"/>
              </p:ext>
            </p:extLst>
          </p:nvPr>
        </p:nvGraphicFramePr>
        <p:xfrm>
          <a:off x="107950" y="93663"/>
          <a:ext cx="9015413" cy="6764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rezentace" r:id="rId3" imgW="1548334" imgH="1161409" progId="PowerPoint.Show.8">
                  <p:embed/>
                </p:oleObj>
              </mc:Choice>
              <mc:Fallback>
                <p:oleObj name="Prezentace" r:id="rId3" imgW="1548334" imgH="1161409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07950" y="93663"/>
                        <a:ext cx="9015413" cy="67643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81504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Filosoficko-náboženské systémy Číny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804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Čínská civilizace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Vyvíjela se cca od 3. tis. př. n. l. izolovaně</a:t>
            </a:r>
          </a:p>
          <a:p>
            <a:r>
              <a:rPr lang="cs-CZ" dirty="0" smtClean="0"/>
              <a:t>Bez výraznějších kvalitativních skoků - kontinuálně</a:t>
            </a:r>
          </a:p>
          <a:p>
            <a:r>
              <a:rPr lang="cs-CZ" dirty="0" smtClean="0"/>
              <a:t>Vyvíjela se cca od 3. tis. př. n. l. izolovaně</a:t>
            </a:r>
          </a:p>
          <a:p>
            <a:r>
              <a:rPr lang="cs-CZ" dirty="0" smtClean="0"/>
              <a:t>Až do 17. </a:t>
            </a:r>
            <a:r>
              <a:rPr lang="cs-CZ" dirty="0" err="1" smtClean="0"/>
              <a:t>stol.n.l</a:t>
            </a:r>
            <a:r>
              <a:rPr lang="cs-CZ" dirty="0" smtClean="0"/>
              <a:t>. si Čína držela technický a kulturní náskok před Evropou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1618" y="4800787"/>
            <a:ext cx="2771800" cy="207885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652120" y="6453336"/>
            <a:ext cx="3097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1)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83811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Velká rozlehlost a lidnatost vyžadovaly silnou centrální vládu</a:t>
            </a:r>
          </a:p>
          <a:p>
            <a:r>
              <a:rPr lang="cs-CZ" dirty="0" smtClean="0"/>
              <a:t>Významné bylo kolektivní cítění a rodinná soudržnost</a:t>
            </a:r>
          </a:p>
          <a:p>
            <a:r>
              <a:rPr lang="cs-CZ" dirty="0" smtClean="0"/>
              <a:t>Tendence k despotismu, byrokratismu, kolektivismu a patriarchalismus</a:t>
            </a:r>
          </a:p>
          <a:p>
            <a:r>
              <a:rPr lang="cs-CZ" dirty="0" smtClean="0"/>
              <a:t>Tyto rysy tlumily rozvoj individuální svobody,</a:t>
            </a:r>
            <a:r>
              <a:rPr lang="cs-CZ" dirty="0"/>
              <a:t> </a:t>
            </a:r>
            <a:r>
              <a:rPr lang="cs-CZ" dirty="0" smtClean="0"/>
              <a:t>problematika lidských práv nebyla v Číně do 20. stol. otevřena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6084168" y="4105726"/>
            <a:ext cx="792088" cy="31072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669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Čínští mudrci nepátrali po obecných a      abstraktních významech – po podstatě věcí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44960" y="2924133"/>
            <a:ext cx="7632848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Více než „co je to“ je zajímalo, </a:t>
            </a:r>
            <a:r>
              <a:rPr lang="cs-CZ" sz="3200" b="1" dirty="0" smtClean="0">
                <a:solidFill>
                  <a:srgbClr val="C00000"/>
                </a:solidFill>
              </a:rPr>
              <a:t>jak se to děje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4509120"/>
            <a:ext cx="7632848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Místo otázky „co je pravda“ se ptali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„kudy vede cesta?“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6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2204864"/>
            <a:ext cx="7488832" cy="2520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Jak žít ve shodě s řádem „nebes“, přírody, společností a vlastní přirozeností?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706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zdroje čínského 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Kniha proměn</a:t>
            </a:r>
          </a:p>
          <a:p>
            <a:r>
              <a:rPr lang="cs-CZ" dirty="0" smtClean="0"/>
              <a:t>Kniha dokumentů</a:t>
            </a:r>
          </a:p>
          <a:p>
            <a:r>
              <a:rPr lang="cs-CZ" dirty="0" smtClean="0"/>
              <a:t>Kniha písní</a:t>
            </a:r>
          </a:p>
          <a:p>
            <a:r>
              <a:rPr lang="cs-CZ" dirty="0" smtClean="0"/>
              <a:t>Kniha obřadů</a:t>
            </a:r>
          </a:p>
          <a:p>
            <a:r>
              <a:rPr lang="cs-CZ" dirty="0" smtClean="0"/>
              <a:t>Letopisy jara a podzimu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74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Kniha proměn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Čínsky I-</a:t>
            </a:r>
            <a:r>
              <a:rPr lang="cs-CZ" dirty="0" err="1" smtClean="0"/>
              <a:t>ťing</a:t>
            </a:r>
            <a:endParaRPr lang="cs-CZ" dirty="0" smtClean="0"/>
          </a:p>
          <a:p>
            <a:r>
              <a:rPr lang="cs-CZ" dirty="0" smtClean="0"/>
              <a:t>Soubor více textů (nejstarší pochází z 18.st.př.n.l)</a:t>
            </a:r>
          </a:p>
          <a:p>
            <a:r>
              <a:rPr lang="cs-CZ" dirty="0" smtClean="0"/>
              <a:t>Kniha sloužila k věštění a magickým praktikám, uplatnění našla i v lékařství</a:t>
            </a:r>
          </a:p>
          <a:p>
            <a:r>
              <a:rPr lang="cs-CZ" dirty="0" smtClean="0"/>
              <a:t>Komentáře ke Knize proměn jsou také pokusem o filosofický výklad života a přírody</a:t>
            </a:r>
          </a:p>
          <a:p>
            <a:r>
              <a:rPr lang="cs-CZ" dirty="0" smtClean="0"/>
              <a:t>Těší se vážnosti v konfucianismu i taoismu</a:t>
            </a:r>
          </a:p>
          <a:p>
            <a:r>
              <a:rPr lang="cs-CZ" dirty="0" smtClean="0"/>
              <a:t>Základem této knihy je nauka o jin a </a:t>
            </a:r>
            <a:r>
              <a:rPr lang="cs-CZ" dirty="0" err="1" smtClean="0"/>
              <a:t>jangu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4218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Víte, co je monáda?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Nápověda: </a:t>
            </a:r>
          </a:p>
          <a:p>
            <a:pPr marL="0" indent="0">
              <a:buNone/>
            </a:pPr>
            <a:r>
              <a:rPr lang="cs-CZ" dirty="0" smtClean="0"/>
              <a:t>Symbol, který vystihuje jednotu a proměnu světa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2. Nápověda:</a:t>
            </a:r>
          </a:p>
          <a:p>
            <a:pPr marL="0" indent="0">
              <a:buNone/>
            </a:pPr>
            <a:r>
              <a:rPr lang="cs-CZ" dirty="0" smtClean="0"/>
              <a:t>Kruh s tmavou a světlou plochou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odpověď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7596336" y="520439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910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Střet těchto dvou sil nevede k likvidaci jedné z nich, ale způsobuje jejich vzájemnou proměnu a jednotu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2675" y="1643856"/>
            <a:ext cx="4438650" cy="4438650"/>
          </a:xfrm>
        </p:spPr>
      </p:pic>
      <p:sp>
        <p:nvSpPr>
          <p:cNvPr id="5" name="TextovéPole 4"/>
          <p:cNvSpPr txBox="1"/>
          <p:nvPr/>
        </p:nvSpPr>
        <p:spPr>
          <a:xfrm>
            <a:off x="2284543" y="4869160"/>
            <a:ext cx="3097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2)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060848"/>
            <a:ext cx="154439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JANG</a:t>
            </a:r>
          </a:p>
          <a:p>
            <a:r>
              <a:rPr lang="cs-CZ" sz="3200" dirty="0" smtClean="0"/>
              <a:t> Prvek:</a:t>
            </a:r>
          </a:p>
          <a:p>
            <a:r>
              <a:rPr lang="cs-CZ" sz="3200" dirty="0" smtClean="0"/>
              <a:t>-aktivní </a:t>
            </a:r>
          </a:p>
          <a:p>
            <a:r>
              <a:rPr lang="cs-CZ" sz="3200" dirty="0" smtClean="0"/>
              <a:t>-mužský</a:t>
            </a:r>
          </a:p>
          <a:p>
            <a:r>
              <a:rPr lang="cs-CZ" sz="3200" dirty="0" smtClean="0"/>
              <a:t>-světlý </a:t>
            </a:r>
          </a:p>
          <a:p>
            <a:r>
              <a:rPr lang="cs-CZ" sz="3200" dirty="0" smtClean="0"/>
              <a:t>-nebesa</a:t>
            </a:r>
          </a:p>
          <a:p>
            <a:r>
              <a:rPr lang="cs-CZ" sz="3200" dirty="0" smtClean="0"/>
              <a:t>-síla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5204" y="1922348"/>
            <a:ext cx="219662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JIN</a:t>
            </a:r>
          </a:p>
          <a:p>
            <a:r>
              <a:rPr lang="cs-CZ" sz="3200" dirty="0" smtClean="0"/>
              <a:t>Prvek:</a:t>
            </a:r>
          </a:p>
          <a:p>
            <a:r>
              <a:rPr lang="cs-CZ" sz="3200" dirty="0" smtClean="0"/>
              <a:t>-pasivní</a:t>
            </a:r>
          </a:p>
          <a:p>
            <a:r>
              <a:rPr lang="cs-CZ" sz="3200" dirty="0" smtClean="0"/>
              <a:t>-ženský</a:t>
            </a:r>
          </a:p>
          <a:p>
            <a:r>
              <a:rPr lang="cs-CZ" sz="3200" dirty="0" smtClean="0"/>
              <a:t>-tmavý</a:t>
            </a:r>
          </a:p>
          <a:p>
            <a:r>
              <a:rPr lang="cs-CZ" sz="3200" dirty="0" smtClean="0"/>
              <a:t>-země</a:t>
            </a:r>
          </a:p>
          <a:p>
            <a:r>
              <a:rPr lang="cs-CZ" sz="3200" dirty="0" smtClean="0"/>
              <a:t>-poddajnost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-42394" y="6021288"/>
            <a:ext cx="83111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Světlý a tmavý bod uprostřed protikladného principu je počátkem nastupující </a:t>
            </a:r>
          </a:p>
          <a:p>
            <a:r>
              <a:rPr lang="cs-CZ" sz="2000" dirty="0" smtClean="0"/>
              <a:t>opačné síly. Jedna síla na vrcholu svého rozvoje již obsahuje zárodek síly druhé.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3483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následující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Čínská civilizace se vyvíjela přibližně od</a:t>
            </a:r>
            <a:r>
              <a:rPr lang="cs-CZ" b="1" dirty="0" smtClean="0">
                <a:solidFill>
                  <a:srgbClr val="FF0000"/>
                </a:solidFill>
              </a:rPr>
              <a:t>…………</a:t>
            </a:r>
            <a:r>
              <a:rPr lang="cs-CZ" dirty="0" smtClean="0"/>
              <a:t>tis. př.n.l. izolovaně.</a:t>
            </a:r>
          </a:p>
          <a:p>
            <a:r>
              <a:rPr lang="cs-CZ" dirty="0" smtClean="0"/>
              <a:t>Až do</a:t>
            </a:r>
            <a:r>
              <a:rPr lang="cs-CZ" b="1" dirty="0" smtClean="0">
                <a:solidFill>
                  <a:srgbClr val="FF0000"/>
                </a:solidFill>
              </a:rPr>
              <a:t>………..</a:t>
            </a:r>
            <a:r>
              <a:rPr lang="cs-CZ" dirty="0" smtClean="0"/>
              <a:t>stol. </a:t>
            </a:r>
            <a:r>
              <a:rPr lang="cs-CZ" dirty="0"/>
              <a:t>si Čína držela technický a kulturní náskok před </a:t>
            </a:r>
            <a:r>
              <a:rPr lang="cs-CZ" dirty="0" smtClean="0"/>
              <a:t>Evropou.</a:t>
            </a:r>
            <a:endParaRPr lang="cs-CZ" dirty="0"/>
          </a:p>
          <a:p>
            <a:r>
              <a:rPr lang="cs-CZ" dirty="0" smtClean="0"/>
              <a:t>Tendence k</a:t>
            </a:r>
            <a:r>
              <a:rPr lang="cs-CZ" b="1" dirty="0" smtClean="0">
                <a:solidFill>
                  <a:srgbClr val="FF0000"/>
                </a:solidFill>
              </a:rPr>
              <a:t>…………………………….</a:t>
            </a:r>
            <a:r>
              <a:rPr lang="cs-CZ" dirty="0" smtClean="0"/>
              <a:t>tlumily </a:t>
            </a:r>
            <a:r>
              <a:rPr lang="cs-CZ" dirty="0"/>
              <a:t>rozvoj individuální svobody, problematika lidských práv nebyla v Číně do 20. stol. o</a:t>
            </a:r>
            <a:r>
              <a:rPr lang="cs-CZ" dirty="0" smtClean="0"/>
              <a:t>tevřena.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886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Čínští mudrci se místo </a:t>
            </a:r>
            <a:r>
              <a:rPr lang="cs-CZ" dirty="0"/>
              <a:t>otázky „co je pravda“ </a:t>
            </a:r>
            <a:r>
              <a:rPr lang="cs-CZ" dirty="0" smtClean="0"/>
              <a:t> ptali </a:t>
            </a:r>
            <a:r>
              <a:rPr lang="cs-CZ" b="1" dirty="0" smtClean="0">
                <a:solidFill>
                  <a:srgbClr val="FF0000"/>
                </a:solidFill>
              </a:rPr>
              <a:t>………………..</a:t>
            </a:r>
          </a:p>
          <a:p>
            <a:r>
              <a:rPr lang="cs-CZ" dirty="0" smtClean="0"/>
              <a:t>Nejstarší zdroj čínského myšlení se nazývá </a:t>
            </a:r>
            <a:r>
              <a:rPr lang="cs-CZ" b="1" dirty="0" smtClean="0">
                <a:solidFill>
                  <a:srgbClr val="FF0000"/>
                </a:solidFill>
              </a:rPr>
              <a:t>………..................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čínsky </a:t>
            </a:r>
            <a:r>
              <a:rPr lang="cs-CZ" b="1" dirty="0" smtClean="0">
                <a:solidFill>
                  <a:srgbClr val="FF0000"/>
                </a:solidFill>
              </a:rPr>
              <a:t>………………..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..………...</a:t>
            </a:r>
            <a:r>
              <a:rPr lang="cs-CZ" dirty="0" smtClean="0"/>
              <a:t>a</a:t>
            </a:r>
            <a:r>
              <a:rPr lang="cs-CZ" b="1" dirty="0" smtClean="0">
                <a:solidFill>
                  <a:srgbClr val="FF0000"/>
                </a:solidFill>
              </a:rPr>
              <a:t>…………..</a:t>
            </a:r>
            <a:r>
              <a:rPr lang="cs-CZ" dirty="0" smtClean="0"/>
              <a:t>jsou dva nejvýznamnější proudy filosoficko-náboženského systému Číny</a:t>
            </a:r>
          </a:p>
          <a:p>
            <a:r>
              <a:rPr lang="cs-CZ" dirty="0" smtClean="0"/>
              <a:t>Namalujete monádu. Co symbolizuje?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381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>
                <a:cs typeface="Times New Roman" pitchFamily="18" charset="0"/>
              </a:rPr>
              <a:t>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effectLst>
                  <a:outerShdw blurRad="38100" dist="38100" dir="2700000" algn="tl">
                    <a:srgbClr val="000000"/>
                  </a:outerShdw>
                </a:effectLst>
                <a:cs typeface="Times New Roman" pitchFamily="18" charset="0"/>
              </a:rPr>
              <a:t>[cit. </a:t>
            </a:r>
            <a:r>
              <a:rPr lang="cs-CZ" sz="1400" dirty="0" smtClean="0">
                <a:effectLst>
                  <a:outerShdw blurRad="38100" dist="38100" dir="2700000" algn="tl">
                    <a:srgbClr val="000000"/>
                  </a:outerShdw>
                </a:effectLst>
                <a:cs typeface="Times New Roman" pitchFamily="18" charset="0"/>
              </a:rPr>
              <a:t>2013-06-21]. </a:t>
            </a:r>
            <a:r>
              <a:rPr lang="cs-CZ" sz="1400" dirty="0">
                <a:effectLst>
                  <a:outerShdw blurRad="38100" dist="38100" dir="2700000" algn="tl">
                    <a:srgbClr val="000000"/>
                  </a:outerShdw>
                </a:effectLst>
                <a:cs typeface="Times New Roman" pitchFamily="18" charset="0"/>
              </a:rPr>
              <a:t>Dostupný pod licencí Public </a:t>
            </a:r>
            <a:r>
              <a:rPr lang="cs-CZ" sz="1400" dirty="0" err="1">
                <a:effectLst>
                  <a:outerShdw blurRad="38100" dist="38100" dir="2700000" algn="tl">
                    <a:srgbClr val="000000"/>
                  </a:outerShdw>
                </a:effectLst>
                <a:cs typeface="Times New Roman" pitchFamily="18" charset="0"/>
              </a:rPr>
              <a:t>domain</a:t>
            </a:r>
            <a:r>
              <a:rPr lang="cs-CZ" sz="1400" dirty="0">
                <a:effectLst>
                  <a:outerShdw blurRad="38100" dist="38100" dir="2700000" algn="tl">
                    <a:srgbClr val="000000"/>
                  </a:outerShdw>
                </a:effectLst>
                <a:cs typeface="Times New Roman" pitchFamily="18" charset="0"/>
              </a:rPr>
              <a:t> na WWW</a:t>
            </a:r>
            <a:endParaRPr lang="cs-CZ" sz="1400" dirty="0" smtClean="0">
              <a:hlinkClick r:id="rId2"/>
            </a:endParaRPr>
          </a:p>
          <a:p>
            <a:pPr marL="457200" indent="-457200">
              <a:buAutoNum type="arabicParenR"/>
            </a:pPr>
            <a:r>
              <a:rPr lang="cs-CZ" sz="2000" dirty="0" smtClean="0">
                <a:hlinkClick r:id="rId2"/>
              </a:rPr>
              <a:t>http://commons.wikimedia.org/wiki/File:Chinese_Wall.JPG</a:t>
            </a:r>
            <a:endParaRPr lang="cs-CZ" sz="2000" dirty="0" smtClean="0"/>
          </a:p>
          <a:p>
            <a:pPr marL="457200" indent="-457200">
              <a:buAutoNum type="arabicParenR"/>
            </a:pPr>
            <a:r>
              <a:rPr lang="cs-CZ" sz="2000" dirty="0" smtClean="0">
                <a:hlinkClick r:id="rId3"/>
              </a:rPr>
              <a:t>http://commons.wikimedia.org/wiki/File:Yin_yang.svg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cs typeface="Times New Roman" pitchFamily="18" charset="0"/>
              </a:rPr>
              <a:t>Použitá literatura:</a:t>
            </a:r>
          </a:p>
          <a:p>
            <a:pPr marL="0" indent="0">
              <a:buNone/>
            </a:pPr>
            <a:r>
              <a:rPr lang="cs-CZ" sz="2000" dirty="0"/>
              <a:t>SCHÖN, Jaromír. </a:t>
            </a:r>
            <a:r>
              <a:rPr lang="cs-CZ" sz="2000" i="1" dirty="0"/>
              <a:t>Občanský a společenskovědní základ: náboženství</a:t>
            </a:r>
            <a:r>
              <a:rPr lang="cs-CZ" sz="2000" dirty="0"/>
              <a:t>. Kralice na Hané: </a:t>
            </a:r>
            <a:r>
              <a:rPr lang="cs-CZ" sz="2000" dirty="0" err="1"/>
              <a:t>Computer</a:t>
            </a:r>
            <a:r>
              <a:rPr lang="cs-CZ" sz="2000" dirty="0"/>
              <a:t> Media s.r.o., 2012. ISBN 978-80-7402-120-6.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arenR"/>
            </a:pPr>
            <a:endParaRPr lang="cs-CZ" sz="2000" dirty="0" smtClean="0"/>
          </a:p>
          <a:p>
            <a:pPr marL="457200" indent="-457200">
              <a:buAutoNum type="arabicParenR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27990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371</TotalTime>
  <Words>467</Words>
  <Application>Microsoft Office PowerPoint</Application>
  <PresentationFormat>Předvádění na obrazovce (4:3)</PresentationFormat>
  <Paragraphs>70</Paragraphs>
  <Slides>13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Calibri</vt:lpstr>
      <vt:lpstr>Times New Roman</vt:lpstr>
      <vt:lpstr>Motiv systému Office</vt:lpstr>
      <vt:lpstr>Prezentace Microsoft PowerPointu 97–2003</vt:lpstr>
      <vt:lpstr>Prezentace aplikace PowerPoint</vt:lpstr>
      <vt:lpstr>Filosoficko-náboženské systémy Číny</vt:lpstr>
      <vt:lpstr>Čínská civilizace</vt:lpstr>
      <vt:lpstr>Prezentace aplikace PowerPoint</vt:lpstr>
      <vt:lpstr>Prezentace aplikace PowerPoint</vt:lpstr>
      <vt:lpstr>Prezentace aplikace PowerPoint</vt:lpstr>
      <vt:lpstr>Významné zdroje čínského myšlení</vt:lpstr>
      <vt:lpstr>Kniha proměn</vt:lpstr>
      <vt:lpstr>Víte, co je monáda?</vt:lpstr>
      <vt:lpstr>Střet těchto dvou sil nevede k likvidaci jedné z nich, ale způsobuje jejich vzájemnou proměnu a jednotu</vt:lpstr>
      <vt:lpstr>Doplňte následující text</vt:lpstr>
      <vt:lpstr>Prezentace aplikace PowerPoint</vt:lpstr>
      <vt:lpstr>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Konfucianismus</dc:title>
  <dc:creator>Renáta Macečková</dc:creator>
  <cp:lastModifiedBy>Fismol Tomáš</cp:lastModifiedBy>
  <cp:revision>21</cp:revision>
  <dcterms:created xsi:type="dcterms:W3CDTF">2013-05-19T16:14:04Z</dcterms:created>
  <dcterms:modified xsi:type="dcterms:W3CDTF">2014-05-26T08:26:40Z</dcterms:modified>
</cp:coreProperties>
</file>