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72" r:id="rId3"/>
    <p:sldId id="273" r:id="rId4"/>
    <p:sldId id="256" r:id="rId5"/>
    <p:sldId id="287" r:id="rId6"/>
    <p:sldId id="288" r:id="rId7"/>
    <p:sldId id="289" r:id="rId8"/>
    <p:sldId id="290" r:id="rId9"/>
    <p:sldId id="259" r:id="rId10"/>
    <p:sldId id="263" r:id="rId11"/>
    <p:sldId id="267" r:id="rId12"/>
    <p:sldId id="264" r:id="rId13"/>
    <p:sldId id="279" r:id="rId14"/>
    <p:sldId id="285" r:id="rId15"/>
    <p:sldId id="277" r:id="rId16"/>
    <p:sldId id="268" r:id="rId17"/>
    <p:sldId id="269" r:id="rId18"/>
    <p:sldId id="286" r:id="rId19"/>
    <p:sldId id="260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29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A6D11-2979-43CA-A470-F941E286A536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52B12-19DB-48FF-92BE-D1521E9E4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DCB47-E17A-4CA2-BBD5-D03AAF814D23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F34E8-93ED-4896-8C5D-93732B574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C13D2-9934-4DAE-B10D-08E001C3C2AC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1031F-AEC0-4032-8D98-07437720E5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FCE04-462B-48B5-A762-56306CEA0951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8C6B0-2407-4EA2-99C5-42697FA41B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4143B-761C-4384-857E-EAA5EADC8CAE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ABFCA-01AF-416B-85E1-09127AB1C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CD1304-E1DF-48EF-84AA-AB66B8B1F946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DB645-65BB-4D9C-8329-670AAA257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9F4EB-575F-4F77-9B6C-FE609D7D7909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A2179-4A14-4F79-9A3D-10B1A53118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0AC98-9C30-42ED-9F55-5B8A73E6E62C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C684B-A89C-4F6D-B10F-F6F0DB86A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A07F6-7136-4646-BA60-21070241AC7C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14C28-5407-4318-AB0D-C096A4CC9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C8D65-E085-41F4-B3E1-216048343917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BF46F-39AE-4FFD-A5A2-FAD57DE651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F58B7-6412-4B2F-904D-C01294A7229D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5064C-D63B-497E-931D-97A45C07C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6DD0B7E-1150-4338-8820-4F3F1337824B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82DCFF5-1733-43A4-9FE1-6B9DC99C59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6.xml"/><Relationship Id="rId4" Type="http://schemas.openxmlformats.org/officeDocument/2006/relationships/slide" Target="slide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2/George_Harrison_1974.jpg" TargetMode="External"/><Relationship Id="rId7" Type="http://schemas.openxmlformats.org/officeDocument/2006/relationships/hyperlink" Target="http://upload.wikimedia.org/wikipedia/commons/c/c0/%C5%9Aikh%C4%81.JPG?uselang=cs" TargetMode="External"/><Relationship Id="rId2" Type="http://schemas.openxmlformats.org/officeDocument/2006/relationships/hyperlink" Target="http://upload.wikimedia.org/wikipedia/commons/f/f4/Srila_Prabhupada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4/Gaura_nitai_altar.jpg?uselang=cs" TargetMode="External"/><Relationship Id="rId5" Type="http://schemas.openxmlformats.org/officeDocument/2006/relationships/hyperlink" Target="http://upload.wikimedia.org/wikipedia/commons/e/ec/Prasad-u65fe65.jpg?uselang=cs" TargetMode="External"/><Relationship Id="rId4" Type="http://schemas.openxmlformats.org/officeDocument/2006/relationships/hyperlink" Target="http://upload.wikimedia.org/wikipedia/commons/2/27/Westindischer_Maler_um_1550_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0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41" name="Object 17"/>
          <p:cNvGraphicFramePr>
            <a:graphicFrameLocks noChangeAspect="1"/>
          </p:cNvGraphicFramePr>
          <p:nvPr/>
        </p:nvGraphicFramePr>
        <p:xfrm>
          <a:off x="58738" y="69850"/>
          <a:ext cx="8956675" cy="6718300"/>
        </p:xfrm>
        <a:graphic>
          <a:graphicData uri="http://schemas.openxmlformats.org/presentationml/2006/ole">
            <p:oleObj spid="_x0000_s1041" name="Prezentace" r:id="rId3" imgW="2871297" imgH="2153515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Setkali jste se někdy s podobnou skupinou?</a:t>
            </a:r>
            <a:endParaRPr lang="cs-CZ" dirty="0"/>
          </a:p>
        </p:txBody>
      </p:sp>
      <p:pic>
        <p:nvPicPr>
          <p:cNvPr id="1536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2225" y="1752600"/>
            <a:ext cx="3394075" cy="4525963"/>
          </a:xfrm>
        </p:spPr>
      </p:pic>
      <p:pic>
        <p:nvPicPr>
          <p:cNvPr id="15363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3938" y="1628775"/>
            <a:ext cx="5322887" cy="477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ovéPole 7"/>
          <p:cNvSpPr txBox="1">
            <a:spLocks noChangeArrowheads="1"/>
          </p:cNvSpPr>
          <p:nvPr/>
        </p:nvSpPr>
        <p:spPr bwMode="auto">
          <a:xfrm>
            <a:off x="0" y="6219825"/>
            <a:ext cx="3095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1)</a:t>
            </a:r>
          </a:p>
        </p:txBody>
      </p:sp>
      <p:sp>
        <p:nvSpPr>
          <p:cNvPr id="15365" name="TextovéPole 8"/>
          <p:cNvSpPr txBox="1">
            <a:spLocks noChangeArrowheads="1"/>
          </p:cNvSpPr>
          <p:nvPr/>
        </p:nvSpPr>
        <p:spPr bwMode="auto">
          <a:xfrm>
            <a:off x="3595688" y="6403975"/>
            <a:ext cx="30956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2)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6386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56088" y="692150"/>
            <a:ext cx="4887912" cy="5518150"/>
          </a:xfrm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65113" y="1863725"/>
            <a:ext cx="41100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Jak jsou tito lidé oblečení?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44488" y="2855913"/>
            <a:ext cx="346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Co při průvodu dělají?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65113" y="3881438"/>
            <a:ext cx="3670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Co vždy nesou s sebou?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58775" y="6237288"/>
            <a:ext cx="41925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Jak se toto hnutí jmenuje?</a:t>
            </a:r>
          </a:p>
        </p:txBody>
      </p:sp>
      <p:sp>
        <p:nvSpPr>
          <p:cNvPr id="16391" name="TextovéPole 11"/>
          <p:cNvSpPr txBox="1">
            <a:spLocks noChangeArrowheads="1"/>
          </p:cNvSpPr>
          <p:nvPr/>
        </p:nvSpPr>
        <p:spPr bwMode="auto">
          <a:xfrm>
            <a:off x="8772525" y="6196013"/>
            <a:ext cx="309563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HARÉ KRŠNA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n</a:t>
            </a:r>
            <a:r>
              <a:rPr lang="cs-CZ" dirty="0" smtClean="0"/>
              <a:t>eboli Mezinárodní společnost pro uvědomování si Kršny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Zakladatel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Uctívání Kršny bylo obnoveno na začátku 20. století indickými mudrci Bhaktivinodem Thakurem a Saroswati Goswami Maharajem.</a:t>
            </a:r>
          </a:p>
          <a:p>
            <a:pPr eaLnBrk="1" hangingPunct="1"/>
            <a:r>
              <a:rPr lang="cs-CZ" smtClean="0"/>
              <a:t>Roku 1922 Goswami uvedl absolventa filosofie a ekonomie na Kalkatské univerzitě        Abhaye Charana De do praxe bhakti-jógy a vedl ho k tomu, aby přenesl přenesl poselství uvědomování si Kršny do západního světa.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Abhaye Charana De dorazil v roce 1965 do USA a stal se známým jako Bhaktivédanta Swami Prabhupáda (=„u jehož nohou sedí mistři“)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Organizace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Mezinárodní společnost pro uvědomování si Kršny byla založela r. 1966 </a:t>
            </a:r>
          </a:p>
          <a:p>
            <a:pPr eaLnBrk="1" hangingPunct="1"/>
            <a:r>
              <a:rPr lang="cs-CZ" smtClean="0"/>
              <a:t>Její učení spočívá v hinduismu, především pak v Bhagavad-Gítě, resp. V Prabhupádově převyprávění a komentáři „Bhagavad-Gíta, jaká je“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Následovníci vyznávají, že se člověk od Kršny odklonil, a nalézá se proto ve zlém věku.</a:t>
            </a:r>
          </a:p>
          <a:p>
            <a:pPr eaLnBrk="1" hangingPunct="1"/>
            <a:r>
              <a:rPr lang="cs-CZ" smtClean="0"/>
              <a:t>Řešením je začít si Kršnu znovu uvědomovat.</a:t>
            </a:r>
          </a:p>
          <a:p>
            <a:pPr eaLnBrk="1" hangingPunct="1"/>
            <a:r>
              <a:rPr lang="cs-CZ" smtClean="0"/>
              <a:t>S hnutím sympatizoval beatnický básník Allen Ginsberg a bývalý člen Beatles Georg Harrison, který např. napsal píseň vyzdvihující Kršnovy ctnosti (My sweet Lord)</a:t>
            </a:r>
          </a:p>
          <a:p>
            <a:pPr eaLnBrk="1" hangingPunct="1"/>
            <a:r>
              <a:rPr lang="cs-CZ" smtClean="0"/>
              <a:t>Po Prabhupádově smrti převzalo vedení 11 mistrů (guru)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253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14538" y="-315913"/>
            <a:ext cx="5653087" cy="8018463"/>
          </a:xfrm>
        </p:spPr>
      </p:pic>
      <p:sp>
        <p:nvSpPr>
          <p:cNvPr id="22531" name="TextovéPole 4"/>
          <p:cNvSpPr txBox="1">
            <a:spLocks noChangeArrowheads="1"/>
          </p:cNvSpPr>
          <p:nvPr/>
        </p:nvSpPr>
        <p:spPr bwMode="auto">
          <a:xfrm>
            <a:off x="4333875" y="6340475"/>
            <a:ext cx="3302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Calibri" pitchFamily="34" charset="0"/>
              </a:rPr>
              <a:t>4)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355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87675" y="1773238"/>
            <a:ext cx="3182938" cy="4144962"/>
          </a:xfrm>
        </p:spPr>
      </p:pic>
      <p:sp>
        <p:nvSpPr>
          <p:cNvPr id="23555" name="TextovéPole 4"/>
          <p:cNvSpPr txBox="1">
            <a:spLocks noChangeArrowheads="1"/>
          </p:cNvSpPr>
          <p:nvPr/>
        </p:nvSpPr>
        <p:spPr bwMode="auto">
          <a:xfrm>
            <a:off x="2732088" y="5599113"/>
            <a:ext cx="30956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5)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232525" y="6021388"/>
            <a:ext cx="28654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GEORG HARRISON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marL="342900" indent="-342900" eaLnBrk="1" hangingPunct="1">
              <a:spcBef>
                <a:spcPct val="20000"/>
              </a:spcBef>
              <a:defRPr/>
            </a:pPr>
            <a:r>
              <a:rPr lang="cs-CZ" altLang="cs-CZ" sz="2800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/>
            </a:r>
            <a:br>
              <a:rPr lang="cs-CZ" altLang="cs-CZ" sz="2800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hangingPunct="1">
              <a:buClr>
                <a:srgbClr val="FFFF99"/>
              </a:buClr>
              <a:buFont typeface="Arial" panose="020B0604020202020204" pitchFamily="34" charset="0"/>
              <a:buNone/>
              <a:defRPr/>
            </a:pPr>
            <a:r>
              <a:rPr lang="cs-CZ" altLang="cs-CZ" sz="28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Hinduistické legendy popisují Kršnu jako vtipálka s modrou kůží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/>
          </a:p>
        </p:txBody>
      </p:sp>
      <p:pic>
        <p:nvPicPr>
          <p:cNvPr id="2457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" y="234950"/>
            <a:ext cx="9115425" cy="625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4"/>
          <p:cNvSpPr txBox="1">
            <a:spLocks noChangeArrowheads="1"/>
          </p:cNvSpPr>
          <p:nvPr/>
        </p:nvSpPr>
        <p:spPr bwMode="auto">
          <a:xfrm>
            <a:off x="290513" y="6488113"/>
            <a:ext cx="309562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6)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Čtyři hlavní zásady: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1. Nejíst maso, ryby, vejce, ani žádné produkty ze zabitých zvířat (zásada ahimsa - neubližovat).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2. Nepožívat jakékoli omamné látky.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3. Neoddávat se zakázanému sexu.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4. Nehrát hazardní hry a nespekulovat.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 uvaření je jídlo napřed nabídnuto Kršnovi. </a:t>
            </a:r>
          </a:p>
        </p:txBody>
      </p:sp>
      <p:pic>
        <p:nvPicPr>
          <p:cNvPr id="2662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05038" y="2381250"/>
            <a:ext cx="4956175" cy="3716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ovéPole 4"/>
          <p:cNvSpPr txBox="1">
            <a:spLocks noChangeArrowheads="1"/>
          </p:cNvSpPr>
          <p:nvPr/>
        </p:nvSpPr>
        <p:spPr bwMode="auto">
          <a:xfrm>
            <a:off x="7007225" y="6488113"/>
            <a:ext cx="309563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765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293688"/>
            <a:ext cx="8574088" cy="6429375"/>
          </a:xfrm>
        </p:spPr>
      </p:pic>
      <p:sp>
        <p:nvSpPr>
          <p:cNvPr id="27651" name="TextovéPole 4"/>
          <p:cNvSpPr txBox="1">
            <a:spLocks noChangeArrowheads="1"/>
          </p:cNvSpPr>
          <p:nvPr/>
        </p:nvSpPr>
        <p:spPr bwMode="auto">
          <a:xfrm>
            <a:off x="8828088" y="6454775"/>
            <a:ext cx="3111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8)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Někteří vyznavači Kršnovi žijí v komunitě.</a:t>
            </a:r>
          </a:p>
          <a:p>
            <a:pPr eaLnBrk="1" hangingPunct="1"/>
            <a:r>
              <a:rPr lang="cs-CZ" smtClean="0"/>
              <a:t>Nosí roucha indického stylu a muži si oholí hlavu a nechají si pouze proužek vlasů.</a:t>
            </a:r>
          </a:p>
        </p:txBody>
      </p:sp>
      <p:pic>
        <p:nvPicPr>
          <p:cNvPr id="2867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3814763"/>
            <a:ext cx="2016125" cy="188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6" name="TextovéPole 4"/>
          <p:cNvSpPr txBox="1">
            <a:spLocks noChangeArrowheads="1"/>
          </p:cNvSpPr>
          <p:nvPr/>
        </p:nvSpPr>
        <p:spPr bwMode="auto">
          <a:xfrm>
            <a:off x="8604250" y="4754563"/>
            <a:ext cx="3095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Džapování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Clr>
                <a:srgbClr val="FFFF99"/>
              </a:buClr>
              <a:buFont typeface="Arial" charset="0"/>
              <a:buNone/>
              <a:defRPr/>
            </a:pPr>
            <a:r>
              <a:rPr lang="cs-CZ" altLang="cs-CZ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</a:t>
            </a:r>
            <a:r>
              <a:rPr lang="cs-CZ" altLang="cs-CZ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ecitováním </a:t>
            </a:r>
            <a:r>
              <a:rPr lang="cs-CZ" altLang="cs-CZ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mahámantry</a:t>
            </a:r>
            <a:r>
              <a:rPr lang="cs-CZ" altLang="cs-CZ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si uvědomujeme Kršnu</a:t>
            </a:r>
          </a:p>
          <a:p>
            <a:pPr eaLnBrk="1" hangingPunct="1">
              <a:buClr>
                <a:srgbClr val="FFFF99"/>
              </a:buClr>
              <a:buFont typeface="Arial" charset="0"/>
              <a:buNone/>
              <a:defRPr/>
            </a:pPr>
            <a:r>
              <a:rPr lang="cs-CZ" altLang="cs-CZ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Každý oddaný má šňůru 108 kuliček a za každou z nich přeříká jednou </a:t>
            </a:r>
            <a:r>
              <a:rPr lang="cs-CZ" altLang="cs-CZ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mahámantru</a:t>
            </a:r>
            <a:r>
              <a:rPr lang="cs-CZ" altLang="cs-CZ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 eaLnBrk="1" hangingPunct="1">
              <a:buClr>
                <a:srgbClr val="FFFF99"/>
              </a:buClr>
              <a:buFont typeface="Arial" charset="0"/>
              <a:buNone/>
              <a:defRPr/>
            </a:pPr>
            <a:r>
              <a:rPr lang="cs-CZ" altLang="cs-CZ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Nejméně 16x denně.</a:t>
            </a:r>
          </a:p>
          <a:p>
            <a:pPr eaLnBrk="1" hangingPunct="1">
              <a:buClr>
                <a:srgbClr val="FFFF99"/>
              </a:buClr>
              <a:buFont typeface="Arial" charset="0"/>
              <a:buNone/>
              <a:defRPr/>
            </a:pPr>
            <a:r>
              <a:rPr lang="cs-CZ" altLang="cs-CZ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Je to prostředkem, jak se vymanit ze </a:t>
            </a:r>
            <a:r>
              <a:rPr lang="cs-CZ" altLang="cs-CZ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samsary</a:t>
            </a:r>
            <a:r>
              <a:rPr lang="cs-CZ" altLang="cs-CZ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– kruhu převtělování.</a:t>
            </a:r>
          </a:p>
          <a:p>
            <a:pPr eaLnBrk="1" hangingPunct="1"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29699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32813" y="6196013"/>
            <a:ext cx="611187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Mahámantra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HARE KRISHNA</a:t>
            </a:r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HARE KRISHNA</a:t>
            </a:r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KRISHNA </a:t>
            </a:r>
            <a:r>
              <a:rPr lang="cs-CZ" dirty="0" err="1" smtClean="0"/>
              <a:t>KRISHNA</a:t>
            </a:r>
            <a:endParaRPr lang="cs-CZ" dirty="0" smtClean="0"/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HARE </a:t>
            </a:r>
            <a:r>
              <a:rPr lang="cs-CZ" dirty="0" err="1" smtClean="0"/>
              <a:t>HARE</a:t>
            </a:r>
            <a:endParaRPr lang="cs-CZ" dirty="0" smtClean="0"/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RAMA HARE</a:t>
            </a:r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RAMA HARE</a:t>
            </a:r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RAMA </a:t>
            </a:r>
            <a:r>
              <a:rPr lang="cs-CZ" dirty="0" err="1" smtClean="0"/>
              <a:t>RAMA</a:t>
            </a:r>
            <a:endParaRPr lang="cs-CZ" dirty="0" smtClean="0"/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HARE </a:t>
            </a:r>
            <a:r>
              <a:rPr lang="cs-CZ" dirty="0" err="1" smtClean="0"/>
              <a:t>HARE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25538"/>
            <a:ext cx="8496300" cy="5732462"/>
          </a:xfrm>
        </p:spPr>
        <p:txBody>
          <a:bodyPr rtlCol="0">
            <a:normAutofit lnSpcReduction="10000"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arenR"/>
              <a:defRPr/>
            </a:pPr>
            <a:r>
              <a:rPr lang="cs-CZ" dirty="0" smtClean="0"/>
              <a:t> </a:t>
            </a:r>
            <a:r>
              <a:rPr lang="cs-CZ" dirty="0" smtClean="0">
                <a:hlinkClick r:id="rId2" action="ppaction://hlinksldjump"/>
              </a:rPr>
              <a:t>Ve kterém náboženství má toho hnutí kořeny?</a:t>
            </a: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arenR"/>
              <a:defRPr/>
            </a:pPr>
            <a:r>
              <a:rPr lang="cs-CZ" dirty="0"/>
              <a:t> </a:t>
            </a:r>
            <a:r>
              <a:rPr lang="cs-CZ" dirty="0" smtClean="0">
                <a:hlinkClick r:id="rId3" action="ppaction://hlinksldjump"/>
              </a:rPr>
              <a:t>Kdo je Kršna a jak bývá zobrazován?</a:t>
            </a: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arenR"/>
              <a:defRPr/>
            </a:pPr>
            <a:r>
              <a:rPr lang="cs-CZ" dirty="0" smtClean="0"/>
              <a:t> </a:t>
            </a:r>
            <a:r>
              <a:rPr lang="cs-CZ" dirty="0" smtClean="0">
                <a:hlinkClick r:id="rId4" action="ppaction://hlinksldjump"/>
              </a:rPr>
              <a:t>Jmenujte čtyři zásady života čistého života.</a:t>
            </a: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arenR"/>
              <a:defRPr/>
            </a:pPr>
            <a:r>
              <a:rPr lang="cs-CZ" dirty="0" smtClean="0"/>
              <a:t> Co je to </a:t>
            </a:r>
            <a:r>
              <a:rPr lang="cs-CZ" dirty="0" err="1" smtClean="0"/>
              <a:t>prasád</a:t>
            </a:r>
            <a:r>
              <a:rPr lang="cs-CZ" dirty="0" smtClean="0"/>
              <a:t>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arenR"/>
              <a:defRPr/>
            </a:pPr>
            <a:r>
              <a:rPr lang="cs-CZ" dirty="0" smtClean="0">
                <a:hlinkClick r:id="rId5" action="ppaction://hlinksldjump"/>
              </a:rPr>
              <a:t>Jak je možné osvobodit se z kruhu     převtělování?</a:t>
            </a: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arenR"/>
              <a:defRPr/>
            </a:pPr>
            <a:r>
              <a:rPr lang="cs-CZ" dirty="0" smtClean="0"/>
              <a:t>Vyhledejte na internetu: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- kde se nacházejí nejznámější komunity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Haré</a:t>
            </a:r>
            <a:r>
              <a:rPr lang="cs-CZ" dirty="0" smtClean="0"/>
              <a:t> Kršna v ČR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/>
              <a:t>obr. </a:t>
            </a:r>
            <a:r>
              <a:rPr lang="cs-CZ" sz="1200" dirty="0" smtClean="0"/>
              <a:t>1-3 </a:t>
            </a:r>
            <a:r>
              <a:rPr lang="cs-CZ" sz="1200" dirty="0"/>
              <a:t>: [</a:t>
            </a:r>
            <a:r>
              <a:rPr lang="cs-CZ" sz="1200" dirty="0" smtClean="0"/>
              <a:t>2013-10-06]. </a:t>
            </a:r>
            <a:r>
              <a:rPr lang="cs-CZ" sz="1200" dirty="0"/>
              <a:t>Foto z archivu autorky.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/>
              <a:t>[cit. </a:t>
            </a:r>
            <a:r>
              <a:rPr lang="cs-CZ" sz="1200" dirty="0" smtClean="0"/>
              <a:t>2013-10-06]. </a:t>
            </a:r>
            <a:r>
              <a:rPr lang="cs-CZ" sz="1200" dirty="0"/>
              <a:t>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endParaRPr lang="cs-CZ" sz="12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 smtClean="0"/>
              <a:t>4) </a:t>
            </a:r>
            <a:r>
              <a:rPr lang="cs-CZ" sz="1400" dirty="0" smtClean="0">
                <a:hlinkClick r:id="rId2"/>
              </a:rPr>
              <a:t>http://upload.wikimedia.org/wikipedia/commons/f/f4/Srila_Prabhupada.jpg?uselang=cs</a:t>
            </a:r>
            <a:endParaRPr lang="cs-CZ" sz="14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/>
              <a:t>5</a:t>
            </a:r>
            <a:r>
              <a:rPr lang="cs-CZ" sz="1400" dirty="0" smtClean="0"/>
              <a:t>) </a:t>
            </a:r>
            <a:r>
              <a:rPr lang="cs-CZ" sz="1400" dirty="0" smtClean="0">
                <a:hlinkClick r:id="rId3"/>
              </a:rPr>
              <a:t>http://upload.wikimedia.org/wikipedia/commons/4/42/George_Harrison_1974.jpg</a:t>
            </a:r>
            <a:endParaRPr lang="cs-CZ" sz="14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 smtClean="0"/>
              <a:t>6)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upload.wikimedia.org/wikipedia/commons/2/27/Westindischer_Maler_um_1550_001.jpg</a:t>
            </a:r>
            <a:endParaRPr lang="cs-CZ" sz="14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/>
              <a:t>7)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upload.wikimedia.org/wikipedia/commons/e/ec/Prasad-u65fe65.jpg?uselang=cs</a:t>
            </a:r>
            <a:endParaRPr lang="cs-CZ" sz="14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/>
              <a:t>8)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upload.wikimedia.org/wikipedia/commons/e/e4/Gaura_nitai_altar.jpg?uselang=cs</a:t>
            </a:r>
            <a:endParaRPr lang="cs-CZ" sz="14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/>
              <a:t>9) </a:t>
            </a:r>
            <a:r>
              <a:rPr lang="cs-CZ" sz="1400" dirty="0">
                <a:hlinkClick r:id="rId7"/>
              </a:rPr>
              <a:t>http://upload.wikimedia.org/wikipedia/commons/c/c0/%</a:t>
            </a:r>
            <a:r>
              <a:rPr lang="cs-CZ" sz="1400" dirty="0" smtClean="0">
                <a:hlinkClick r:id="rId7"/>
              </a:rPr>
              <a:t>C5%9Aikh%C4%81.JPG?uselang=cs</a:t>
            </a:r>
            <a:endParaRPr lang="cs-CZ" sz="14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4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b="1" dirty="0"/>
              <a:t>Použitá literatura</a:t>
            </a:r>
            <a:r>
              <a:rPr lang="cs-CZ" sz="1400" b="1" dirty="0" smtClean="0"/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/>
              <a:t>NOVOTNÝ, Tomáš. Základní orientace v nových náboženských směrech. 3. vyd. Praha: Oliva, 1995. Přednášky, studie a texty. ISBN 80-859-42-00-3.</a:t>
            </a:r>
            <a:endParaRPr lang="cs-CZ" sz="14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/>
              <a:t>FUJDA, Milan a Dušan LUŽNÝ. </a:t>
            </a:r>
            <a:r>
              <a:rPr lang="cs-CZ" sz="1400" i="1" dirty="0"/>
              <a:t>Oddaní Kršny: hnutí </a:t>
            </a:r>
            <a:r>
              <a:rPr lang="cs-CZ" sz="1400" i="1" dirty="0" err="1"/>
              <a:t>Haré</a:t>
            </a:r>
            <a:r>
              <a:rPr lang="cs-CZ" sz="1400" i="1" dirty="0"/>
              <a:t> Kršna v pohledu sociálních věd</a:t>
            </a:r>
            <a:r>
              <a:rPr lang="cs-CZ" sz="1400" dirty="0"/>
              <a:t>. Vyd. 1. Plzeň: Západočeská univerzita v Plzni, 2010, 255 s. ISBN 978-807-0439-517. </a:t>
            </a:r>
            <a:endParaRPr lang="cs-CZ" sz="14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400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4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357</TotalTime>
  <Words>447</Words>
  <Application>Microsoft Office PowerPoint</Application>
  <PresentationFormat>On-screen Show (4:3)</PresentationFormat>
  <Paragraphs>76</Paragraphs>
  <Slides>19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Arial</vt:lpstr>
      <vt:lpstr>Calibri</vt:lpstr>
      <vt:lpstr>Motiv systému Office</vt:lpstr>
      <vt:lpstr>Prezentace</vt:lpstr>
      <vt:lpstr>Snímek 1</vt:lpstr>
      <vt:lpstr>Setkali jste se někdy s podobnou skupinou?</vt:lpstr>
      <vt:lpstr>Snímek 3</vt:lpstr>
      <vt:lpstr>HARÉ KRŠNA</vt:lpstr>
      <vt:lpstr>Zakladatel</vt:lpstr>
      <vt:lpstr>Snímek 6</vt:lpstr>
      <vt:lpstr>Organizace</vt:lpstr>
      <vt:lpstr>Snímek 8</vt:lpstr>
      <vt:lpstr>Snímek 9</vt:lpstr>
      <vt:lpstr>Snímek 10</vt:lpstr>
      <vt:lpstr> </vt:lpstr>
      <vt:lpstr>Čtyři hlavní zásady:</vt:lpstr>
      <vt:lpstr>Snímek 13</vt:lpstr>
      <vt:lpstr>Snímek 14</vt:lpstr>
      <vt:lpstr>Snímek 15</vt:lpstr>
      <vt:lpstr>Džapování</vt:lpstr>
      <vt:lpstr>Mahámantra</vt:lpstr>
      <vt:lpstr>Otázky: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Renáta Macečková</dc:creator>
  <cp:lastModifiedBy>alena - tucimova</cp:lastModifiedBy>
  <cp:revision>32</cp:revision>
  <dcterms:created xsi:type="dcterms:W3CDTF">2013-10-06T15:35:06Z</dcterms:created>
  <dcterms:modified xsi:type="dcterms:W3CDTF">2021-05-27T14:30:29Z</dcterms:modified>
</cp:coreProperties>
</file>