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3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58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18AB1-6F91-4C80-BBA1-CA25E0B0CA85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D0679-8683-4FF4-8405-89045CEFC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40429-B27E-4A67-B19B-56A8885FEDEB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3F6E0-046D-4031-B33B-22611D60AD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4BFD8-73C6-4AA7-937F-21614A385F3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F3987-76CB-4301-984D-7189DE9767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12DDC-A047-4FD4-8068-97CE5A90C8F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59466-2178-4EF5-A7FC-65634AD69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10417-9C50-4FAC-BC6E-8906E4F6044F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558E46-26C0-4DAE-8137-73DE32F0B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61EA3-8EDB-4756-853B-BBC8EDEA2C8C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66983-90BC-4B8A-AC27-64A818394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1AA26-4482-4D1A-BC81-9E686CF13304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9D086-0C76-482D-B340-94BCFDC50A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07AD9-1976-4A5C-83C6-B2FAB99F926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59F28-6236-49FA-B1CD-85DE056F6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6E6E0-429C-4AE9-A02A-3E95DBAA4E9C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7BFC6-EE54-42CC-ABF3-AFEFC5FA98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1260D-D559-4228-A65C-E924A1909923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37409-DABF-4431-A8F5-DAAE3E30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00AA5D-21FF-4B87-9CC9-EAF5BEA5EDDE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3B745-84CD-4386-8F7A-83B143E1E5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661B0B-5B2B-429B-9988-350F54E259DA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72AD2F-2E64-4033-A1B6-080E3393C0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8" r:id="rId2"/>
    <p:sldLayoutId id="2147483717" r:id="rId3"/>
    <p:sldLayoutId id="2147483716" r:id="rId4"/>
    <p:sldLayoutId id="2147483715" r:id="rId5"/>
    <p:sldLayoutId id="2147483714" r:id="rId6"/>
    <p:sldLayoutId id="2147483713" r:id="rId7"/>
    <p:sldLayoutId id="2147483712" r:id="rId8"/>
    <p:sldLayoutId id="2147483711" r:id="rId9"/>
    <p:sldLayoutId id="2147483710" r:id="rId10"/>
    <p:sldLayoutId id="214748370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a/Zion'sWatchTower_Oct1,1907.jpg?uselang=cs" TargetMode="External"/><Relationship Id="rId2" Type="http://schemas.openxmlformats.org/officeDocument/2006/relationships/hyperlink" Target="http://upload.wikimedia.org/wikipedia/commons/7/78/Russell_Charles_Taze_1911_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1/Watchtower_Bible_&amp;_Tract_Society_(world_headquarters).jpg?uselang=cs" TargetMode="External"/><Relationship Id="rId5" Type="http://schemas.openxmlformats.org/officeDocument/2006/relationships/hyperlink" Target="http://upload.wikimedia.org/wikipedia/commons/d/df/S%C3%A1l_kr%C3%A1lovstv%C3%AD_Sv%C4%9Bdk%C5%AF_Jehovov%C3%BDch_-_Karvin%C3%A1.JPG?uselang=cs" TargetMode="External"/><Relationship Id="rId4" Type="http://schemas.openxmlformats.org/officeDocument/2006/relationships/hyperlink" Target="http://upload.wikimedia.org/wikipedia/commons/f/f8/Joseph_Franklin_Rutherfor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751387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Svědkové Jehovovi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Renáta Macečková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religionistika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 ročník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14.12.2013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tohoto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je poskytnout žákům základní informace o náboženském hnutí Svědkové Jehovovi a následně je zopakovat. 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ve formátu PowerPoint 2010. Žák může pracovat  s vytištěnou stranou 18, na které jsou otázky, a vpisovat do ní správné odpovědi. S učitelem na závěr kontrolují řešení. V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jsou obsaženy také rozšiřující úkoly určené pro samostatnou práci. Není potřeba připojení k internetu, DUM neobsahuje zvukové soubory.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5338" y="5618163"/>
            <a:ext cx="5013325" cy="12239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53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SVĚDKOVÉ JEHOVOVI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Počátky hnutí jsou spojeny se životem a učením prvních čtyř vůdců a prezidentů.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První z nich, Charles </a:t>
            </a:r>
            <a:r>
              <a:rPr lang="cs-CZ" dirty="0" err="1" smtClean="0"/>
              <a:t>Taze</a:t>
            </a:r>
            <a:r>
              <a:rPr lang="cs-CZ" dirty="0" smtClean="0"/>
              <a:t> Russell (1852-1916),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pocházel z Pittsburghu v USA.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Vychází z křesťanského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apokalyptického hnutí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adventismu.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9763" y="3141663"/>
            <a:ext cx="2808287" cy="355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5440363" y="6397625"/>
            <a:ext cx="3095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1)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Věřil jako adventisté v  druhý Ježíšův příchod-ale nebude fyzický</a:t>
            </a:r>
            <a:r>
              <a:rPr lang="cs-CZ" u="sng" dirty="0" smtClean="0"/>
              <a:t>, bude duchovní a neviditelný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Roku 1879 založil Russell časopis Siónská strážná věž a zvěstovatel přítomnosti Kristovy.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To postupně vedlo k založení sborů po celých spojených státech.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1638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214813" y="115888"/>
            <a:ext cx="4895850" cy="6618287"/>
          </a:xfrm>
        </p:spPr>
      </p:pic>
      <p:sp>
        <p:nvSpPr>
          <p:cNvPr id="16388" name="TextovéPole 7"/>
          <p:cNvSpPr txBox="1">
            <a:spLocks noChangeArrowheads="1"/>
          </p:cNvSpPr>
          <p:nvPr/>
        </p:nvSpPr>
        <p:spPr bwMode="auto">
          <a:xfrm>
            <a:off x="4067175" y="6092825"/>
            <a:ext cx="288925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Calibri" pitchFamily="34" charset="0"/>
              </a:rPr>
              <a:t>2)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Russel předpovídal datum Kristova návratu.</a:t>
            </a:r>
          </a:p>
          <a:p>
            <a:r>
              <a:rPr lang="cs-CZ" smtClean="0"/>
              <a:t>První zvolené datum, rok 1874, nic nepřineslo, a tak byl čas prodloužen do roku 1878.</a:t>
            </a:r>
          </a:p>
          <a:p>
            <a:r>
              <a:rPr lang="cs-CZ" smtClean="0"/>
              <a:t>Po následujícím zklamání začal učit, že Kristus se ve skutečnosti roku 1874 vrátil, ale neviditelně.</a:t>
            </a:r>
          </a:p>
          <a:p>
            <a:r>
              <a:rPr lang="cs-CZ" smtClean="0"/>
              <a:t>Vyvolení budou vzati do nebe roku 1914.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Každý z </a:t>
            </a:r>
            <a:r>
              <a:rPr lang="cs-CZ" dirty="0" err="1" smtClean="0"/>
              <a:t>Russelových</a:t>
            </a:r>
            <a:r>
              <a:rPr lang="cs-CZ" dirty="0" smtClean="0"/>
              <a:t> nástupců ve vedení přinesl do hnutí důležitý vklad.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Joseph Franklin </a:t>
            </a:r>
            <a:r>
              <a:rPr lang="cs-CZ" dirty="0" err="1" smtClean="0"/>
              <a:t>Rutheford</a:t>
            </a:r>
            <a:r>
              <a:rPr lang="cs-CZ" dirty="0" smtClean="0"/>
              <a:t> (1869-1942) posunul předpověď Kristova návratu  na rok 1925.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Zařídil, že hnutí bude pod tužší kontrolou.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Začal vyžadovat, aby Strážná věž byla studována jak ve sborech, tak každým jednotlivcem.</a:t>
            </a:r>
            <a:endParaRPr lang="cs-CZ" dirty="0"/>
          </a:p>
        </p:txBody>
      </p:sp>
      <p:pic>
        <p:nvPicPr>
          <p:cNvPr id="1843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69188" y="4386263"/>
            <a:ext cx="1690687" cy="248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8"/>
          <p:cNvSpPr txBox="1">
            <a:spLocks noChangeArrowheads="1"/>
          </p:cNvSpPr>
          <p:nvPr/>
        </p:nvSpPr>
        <p:spPr bwMode="auto">
          <a:xfrm>
            <a:off x="7216775" y="6397625"/>
            <a:ext cx="288925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Calibri" pitchFamily="34" charset="0"/>
              </a:rPr>
              <a:t>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Jako pomůcku pro členy nechal tisknout otázky, které měly být v diskuzi pokládány.</a:t>
            </a:r>
          </a:p>
          <a:p>
            <a:r>
              <a:rPr lang="cs-CZ" smtClean="0"/>
              <a:t>Dodnes tak Strážná věž obsahuje text pro nedělní biblické studium ve všech sálech Království (jak se nazývají místa shromažďování svědků) po celém světě.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5438" y="-3175"/>
            <a:ext cx="8785225" cy="6589713"/>
          </a:xfrm>
        </p:spPr>
      </p:pic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107950" y="6453188"/>
            <a:ext cx="288925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Calibri" pitchFamily="34" charset="0"/>
              </a:rPr>
              <a:t>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Roku 1931 přijala skupina jméno Svědkové Jehovovi (do té doby Mezinárodní sdružení vážných badatelů Bible)</a:t>
            </a:r>
          </a:p>
          <a:p>
            <a:r>
              <a:rPr lang="cs-CZ" smtClean="0"/>
              <a:t>Překlad Bible, vydaný roku 1961, je používán všemi svědky a jiné překlady jsou považovány za nevhodné.</a:t>
            </a:r>
          </a:p>
          <a:p>
            <a:r>
              <a:rPr lang="cs-CZ" smtClean="0"/>
              <a:t>Neúspěšné bylo i další předpovědi, že konec světa nastane  roku 1975.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čele svědků Jehovových stojí vedoucí sbor, který sestává z 11 mužů a prezidenta.</a:t>
            </a:r>
          </a:p>
          <a:p>
            <a:r>
              <a:rPr lang="cs-CZ" smtClean="0"/>
              <a:t>Vedoucí sbor rozhoduje o všech záležitostech učení i prezentace na veřejnosti.</a:t>
            </a:r>
          </a:p>
          <a:p>
            <a:r>
              <a:rPr lang="cs-CZ" smtClean="0"/>
              <a:t>Dohlíží také na všechny tiskoviny, knihy a především Strážné věže.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smtClean="0"/>
              <a:t>Světové ústředí v Brooklynu (New York)</a:t>
            </a:r>
          </a:p>
        </p:txBody>
      </p:sp>
      <p:pic>
        <p:nvPicPr>
          <p:cNvPr id="2355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957263"/>
            <a:ext cx="8855075" cy="5903912"/>
          </a:xfrm>
        </p:spPr>
      </p:pic>
      <p:sp>
        <p:nvSpPr>
          <p:cNvPr id="23555" name="TextovéPole 4"/>
          <p:cNvSpPr txBox="1">
            <a:spLocks noChangeArrowheads="1"/>
          </p:cNvSpPr>
          <p:nvPr/>
        </p:nvSpPr>
        <p:spPr bwMode="auto">
          <a:xfrm>
            <a:off x="65088" y="6519863"/>
            <a:ext cx="288925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Calibri" pitchFamily="34" charset="0"/>
              </a:rPr>
              <a:t>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Svědkové věří v jednoho Boha, jehož nazývají Jehova.</a:t>
            </a:r>
          </a:p>
          <a:p>
            <a:r>
              <a:rPr lang="cs-CZ" smtClean="0"/>
              <a:t>Odmítají učení o Trojici.</a:t>
            </a:r>
          </a:p>
          <a:p>
            <a:r>
              <a:rPr lang="cs-CZ" smtClean="0"/>
              <a:t>Ježíše považují za mocného, ale nikoli všemocného, jakým je Jehova. </a:t>
            </a:r>
          </a:p>
          <a:p>
            <a:r>
              <a:rPr lang="cs-CZ" smtClean="0"/>
              <a:t>Svatý Duch je považován za „Boží účinnou sílu“, která Božímu lidu umožňuje žít pro Boha.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Velká budoucí naděje, k níž se všichni svědkové upínají, se uskuteční </a:t>
            </a:r>
            <a:r>
              <a:rPr lang="cs-CZ" u="sng" dirty="0" smtClean="0"/>
              <a:t>teprve po katastrofické bitvě posledního času, která je známa jako </a:t>
            </a:r>
            <a:r>
              <a:rPr lang="cs-CZ" u="sng" dirty="0" err="1" smtClean="0"/>
              <a:t>Armagedon</a:t>
            </a:r>
            <a:r>
              <a:rPr lang="cs-CZ" u="sng" dirty="0" smtClean="0"/>
              <a:t>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Věrní svědkové se budou těšit se spasení.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Spasených budou dvě kategorie: „malé stádo“, čítající 144 tis. lidí (budou vládnout s Kristem) a „velký zástup“ (budou prožívat blaženost na obnovené Zemi).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Cílem svědků Jehovových je strávit co nejvíce času v misii dům od domu.</a:t>
            </a:r>
          </a:p>
          <a:p>
            <a:r>
              <a:rPr lang="cs-CZ" smtClean="0"/>
              <a:t>Pokoušejí se sdílet svou víru a distribuovat Strážnou věž.</a:t>
            </a:r>
          </a:p>
          <a:p>
            <a:r>
              <a:rPr lang="cs-CZ" smtClean="0"/>
              <a:t>Stráví tak 10 – 50 hodin měsíčně.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 smtClean="0"/>
              <a:t>Odmítají transfúzi krve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Nenosí zbraň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Stojí stranou politického dění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Neúčastní se voleb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Neslaví Nový rok, Velikonoce a Vánoce (kvůli možnému spojení těchto svátků s pohanskými)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Neslaví narozeniny</a:t>
            </a:r>
          </a:p>
          <a:p>
            <a:pPr>
              <a:lnSpc>
                <a:spcPct val="90000"/>
              </a:lnSpc>
            </a:pPr>
            <a:r>
              <a:rPr lang="cs-CZ" sz="3000" smtClean="0"/>
              <a:t>Jediný svátek, který slaví</a:t>
            </a:r>
            <a:r>
              <a:rPr lang="cs-CZ" sz="3000" smtClean="0">
                <a:latin typeface="Arial" charset="0"/>
              </a:rPr>
              <a:t>,</a:t>
            </a:r>
            <a:r>
              <a:rPr lang="cs-CZ" sz="3000" smtClean="0"/>
              <a:t> je </a:t>
            </a:r>
            <a:r>
              <a:rPr lang="cs-CZ" sz="3000" u="sng" smtClean="0"/>
              <a:t>Památná slavnost </a:t>
            </a:r>
            <a:r>
              <a:rPr lang="cs-CZ" sz="3000" smtClean="0"/>
              <a:t>– připomínka poslední večeře Ježíše Krista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2400" u="sng" smtClean="0">
                <a:latin typeface="Times New Roman" pitchFamily="18" charset="0"/>
                <a:cs typeface="Times New Roman" pitchFamily="18" charset="0"/>
              </a:rPr>
              <a:t>Nález ústavního soudu ze dne 20. srpna 2004 (III. ÚS 459/03)</a:t>
            </a:r>
            <a:endParaRPr lang="cs-CZ" sz="2400" u="sng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altLang="cs-CZ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b="1" i="1" dirty="0" smtClean="0">
                <a:latin typeface="Times New Roman" pitchFamily="18" charset="0"/>
                <a:cs typeface="Times New Roman" pitchFamily="18" charset="0"/>
              </a:rPr>
              <a:t>„Ochrana zdraví a života dítěte je zcela relevantním a více než dostatečným důvodem pro zásah do rodičovských práv a omezení náboženské svobody, kdy jde </a:t>
            </a:r>
            <a:br>
              <a:rPr lang="cs-CZ" altLang="cs-CZ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altLang="cs-CZ" b="1" i="1" dirty="0" smtClean="0">
                <a:latin typeface="Times New Roman" pitchFamily="18" charset="0"/>
                <a:cs typeface="Times New Roman" pitchFamily="18" charset="0"/>
              </a:rPr>
              <a:t>o hodnotu, jejíž ochrana je v systému základních práv a svobod jednoznačně prioritní.“</a:t>
            </a: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b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Česká republika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Do Československa přišla církev po 1. světové válce </a:t>
            </a:r>
          </a:p>
          <a:p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Za 2. světové války a během komunistického režimu působila ilegálně.</a:t>
            </a:r>
          </a:p>
          <a:p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V češtině vychází časopisy Strážná věž a Probuď se!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AutoNum type="arabicParenR"/>
            </a:pPr>
            <a:r>
              <a:rPr lang="cs-CZ" sz="1800" smtClean="0"/>
              <a:t>Svědkové Jehovovi vychází z……………………………………………..hnutí…………………</a:t>
            </a:r>
          </a:p>
          <a:p>
            <a:pPr>
              <a:buFont typeface="Arial" charset="0"/>
              <a:buAutoNum type="arabicParenR" startAt="2"/>
            </a:pPr>
            <a:r>
              <a:rPr lang="cs-CZ" sz="1800" smtClean="0"/>
              <a:t>Zakladatel SJ se jmenoval…………………a významným pokračovatelem byl………………</a:t>
            </a:r>
          </a:p>
          <a:p>
            <a:pPr>
              <a:buFont typeface="Arial" charset="0"/>
              <a:buAutoNum type="arabicParenR" startAt="2"/>
            </a:pPr>
            <a:r>
              <a:rPr lang="cs-CZ" sz="1800" smtClean="0"/>
              <a:t>Místa shromažďování svědků se nazývají…………………………………………………………………</a:t>
            </a:r>
          </a:p>
          <a:p>
            <a:pPr>
              <a:buFont typeface="Arial" charset="0"/>
              <a:buAutoNum type="arabicParenR" startAt="2"/>
            </a:pPr>
            <a:r>
              <a:rPr lang="cs-CZ" sz="1800" smtClean="0"/>
              <a:t>V České republice vycházejí časopisy……………………………..a………………</a:t>
            </a:r>
          </a:p>
          <a:p>
            <a:pPr>
              <a:buFont typeface="Arial" charset="0"/>
              <a:buAutoNum type="arabicParenR" startAt="2"/>
            </a:pPr>
            <a:r>
              <a:rPr lang="cs-CZ" sz="1800" smtClean="0"/>
              <a:t>Co je to Armagedon a jaký má u SJ význam?</a:t>
            </a:r>
          </a:p>
          <a:p>
            <a:pPr>
              <a:buFont typeface="Arial" charset="0"/>
              <a:buAutoNum type="arabicParenR" startAt="2"/>
            </a:pPr>
            <a:r>
              <a:rPr lang="cs-CZ" sz="1800" smtClean="0"/>
              <a:t>Světové centrum SJ se nachází v ……………………………………………………….</a:t>
            </a:r>
          </a:p>
          <a:p>
            <a:pPr>
              <a:buFont typeface="Arial" charset="0"/>
              <a:buAutoNum type="arabicParenR" startAt="2"/>
            </a:pPr>
            <a:r>
              <a:rPr lang="cs-CZ" sz="1800" smtClean="0"/>
              <a:t>Jmenujte některé zásady SJ.</a:t>
            </a:r>
          </a:p>
          <a:p>
            <a:pPr>
              <a:buFont typeface="Arial" charset="0"/>
              <a:buAutoNum type="arabicParenR" startAt="2"/>
            </a:pPr>
            <a:r>
              <a:rPr lang="cs-CZ" sz="1800" smtClean="0"/>
              <a:t>Proč SJ neslaví  Velikonoce a Vánoce?</a:t>
            </a:r>
          </a:p>
          <a:p>
            <a:pPr>
              <a:buFont typeface="Arial" charset="0"/>
              <a:buAutoNum type="arabicParenR" startAt="2"/>
            </a:pPr>
            <a:r>
              <a:rPr lang="cs-CZ" sz="1800" smtClean="0"/>
              <a:t>Souhlasíte s nálezem Ústavního soudu? Viz str. 16    </a:t>
            </a:r>
          </a:p>
          <a:p>
            <a:pPr>
              <a:buFont typeface="Arial" charset="0"/>
              <a:buAutoNum type="arabicParenR" startAt="2"/>
            </a:pPr>
            <a:r>
              <a:rPr lang="cs-CZ" sz="1800" smtClean="0"/>
              <a:t>Pokud Vás téma zaujalo, můžete si např. přečíst knihu: FERFECKI, Stanislav. </a:t>
            </a:r>
            <a:r>
              <a:rPr lang="cs-CZ" sz="1800" i="1" smtClean="0"/>
              <a:t>Byl jsem svědkem Jehovovým</a:t>
            </a:r>
            <a:r>
              <a:rPr lang="cs-CZ" sz="1800" smtClean="0"/>
              <a:t>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>
                <a:cs typeface="Times New Roman" pitchFamily="18" charset="0"/>
              </a:rPr>
              <a:t>[cit. </a:t>
            </a:r>
            <a:r>
              <a:rPr lang="cs-CZ" sz="1200" dirty="0" smtClean="0">
                <a:cs typeface="Times New Roman" pitchFamily="18" charset="0"/>
              </a:rPr>
              <a:t>2013-12-14]. </a:t>
            </a:r>
            <a:r>
              <a:rPr lang="cs-CZ" sz="1200" dirty="0">
                <a:cs typeface="Times New Roman" pitchFamily="18" charset="0"/>
              </a:rPr>
              <a:t>Dostupný pod licencí Public </a:t>
            </a:r>
            <a:r>
              <a:rPr lang="cs-CZ" sz="1200" dirty="0" err="1">
                <a:cs typeface="Times New Roman" pitchFamily="18" charset="0"/>
              </a:rPr>
              <a:t>domain</a:t>
            </a:r>
            <a:r>
              <a:rPr lang="cs-CZ" sz="1200" dirty="0">
                <a:cs typeface="Times New Roman" pitchFamily="18" charset="0"/>
              </a:rPr>
              <a:t> na </a:t>
            </a:r>
            <a:r>
              <a:rPr lang="cs-CZ" sz="1200" dirty="0" smtClean="0">
                <a:cs typeface="Times New Roman" pitchFamily="18" charset="0"/>
              </a:rPr>
              <a:t>WWW:</a:t>
            </a:r>
            <a:endParaRPr lang="cs-CZ" sz="1200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/>
              <a:t>1) </a:t>
            </a:r>
            <a:r>
              <a:rPr lang="cs-CZ" sz="1200" dirty="0" smtClean="0">
                <a:hlinkClick r:id="rId2"/>
              </a:rPr>
              <a:t>http://upload.wikimedia.org/wikipedia/commons/7/78/Russell_Charles_Taze_1911_.jpg</a:t>
            </a:r>
            <a:endParaRPr lang="cs-CZ" sz="1200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/>
              <a:t>2) </a:t>
            </a:r>
            <a:r>
              <a:rPr lang="cs-CZ" sz="1200" dirty="0" smtClean="0">
                <a:hlinkClick r:id="rId3"/>
              </a:rPr>
              <a:t>http://upload.wikimedia.org/wikipedia/commons/1/1a/Zion%27sWatchTower_Oct1%2C1907.jpg?uselang=cs</a:t>
            </a:r>
            <a:endParaRPr lang="cs-CZ" sz="1200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/>
              <a:t>3) </a:t>
            </a:r>
            <a:r>
              <a:rPr lang="cs-CZ" sz="1200" dirty="0" smtClean="0">
                <a:hlinkClick r:id="rId4"/>
              </a:rPr>
              <a:t>http://upload.wikimedia.org/wikipedia/commons/f/f8/Joseph_Franklin_Rutherford.jpg</a:t>
            </a:r>
            <a:endParaRPr lang="cs-CZ" sz="1200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/>
              <a:t>4) </a:t>
            </a:r>
            <a:r>
              <a:rPr lang="cs-CZ" sz="1200" dirty="0" smtClean="0">
                <a:hlinkClick r:id="rId5"/>
              </a:rPr>
              <a:t>http://upload.wikimedia.org/wikipedia/commons/d/df/S%C3%A1l_kr%C3%A1lovstv%C3%AD_Sv%C4%9Bdk%C5%AF_Jehovov%C3%BDch_-_Karvin%C3%A1.JPG?uselang=cs</a:t>
            </a:r>
            <a:endParaRPr lang="cs-CZ" sz="1200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/>
              <a:t>5) </a:t>
            </a:r>
            <a:r>
              <a:rPr lang="cs-CZ" sz="1200" dirty="0" smtClean="0">
                <a:hlinkClick r:id="rId6"/>
              </a:rPr>
              <a:t>http://upload.wikimedia.org/wikipedia/commons/6/61/Watchtower_Bible_%26_Tract_Society_%28world_headquarters%29.jpg?uselang=cs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1200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/>
              <a:t>Použitá literatura: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200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i="1" dirty="0" smtClean="0"/>
              <a:t>Encyklopedie nových náboženství: nová náboženská hnutí, sekty a alternativní spiritualita</a:t>
            </a:r>
            <a:r>
              <a:rPr lang="cs-CZ" sz="1200" dirty="0" smtClean="0"/>
              <a:t>. 1. vyd. Editor Christopher H </a:t>
            </a:r>
            <a:r>
              <a:rPr lang="cs-CZ" sz="1200" dirty="0" err="1" smtClean="0"/>
              <a:t>Partridge</a:t>
            </a:r>
            <a:r>
              <a:rPr lang="cs-CZ" sz="1200" dirty="0" smtClean="0"/>
              <a:t>. Překlad Zdeněk Vojtíšek. V Praze: </a:t>
            </a:r>
            <a:r>
              <a:rPr lang="cs-CZ" sz="1200" dirty="0" err="1" smtClean="0"/>
              <a:t>Euromedia</a:t>
            </a:r>
            <a:r>
              <a:rPr lang="cs-CZ" sz="1200" dirty="0" smtClean="0"/>
              <a:t> Group - Knižní klub, 2006, 446 s. ISBN 80-242-1605-1.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765</Words>
  <Application>Microsoft Office PowerPoint</Application>
  <PresentationFormat>On-screen Show (4:3)</PresentationFormat>
  <Paragraphs>100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Calibri</vt:lpstr>
      <vt:lpstr>Arial</vt:lpstr>
      <vt:lpstr>Times New Roman</vt:lpstr>
      <vt:lpstr>Motiv systému Office</vt:lpstr>
      <vt:lpstr>Snímek 1</vt:lpstr>
      <vt:lpstr>SVĚDKOVÉ JEHOVOVI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Světové ústředí v Brooklynu (New York)</vt:lpstr>
      <vt:lpstr>Snímek 12</vt:lpstr>
      <vt:lpstr>Snímek 13</vt:lpstr>
      <vt:lpstr>Snímek 14</vt:lpstr>
      <vt:lpstr>Snímek 15</vt:lpstr>
      <vt:lpstr>Nález ústavního soudu ze dne 20. srpna 2004 (III. ÚS 459/03)</vt:lpstr>
      <vt:lpstr>Česká republika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SVĚDKOVÉ JEHOVOVI</dc:title>
  <dc:creator>Renáta Macečková</dc:creator>
  <cp:lastModifiedBy>DUM</cp:lastModifiedBy>
  <cp:revision>22</cp:revision>
  <dcterms:created xsi:type="dcterms:W3CDTF">2013-12-14T15:45:34Z</dcterms:created>
  <dcterms:modified xsi:type="dcterms:W3CDTF">2014-08-13T20:47:15Z</dcterms:modified>
</cp:coreProperties>
</file>