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59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C70-7A61-4EDE-A2D2-553D7FDA4498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5FDAA-4FB4-4689-8BE8-A27B7CDAD8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63333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C70-7A61-4EDE-A2D2-553D7FDA4498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5FDAA-4FB4-4689-8BE8-A27B7CDAD8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7453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C70-7A61-4EDE-A2D2-553D7FDA4498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5FDAA-4FB4-4689-8BE8-A27B7CDAD8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8757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C70-7A61-4EDE-A2D2-553D7FDA4498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5FDAA-4FB4-4689-8BE8-A27B7CDAD8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3966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C70-7A61-4EDE-A2D2-553D7FDA4498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5FDAA-4FB4-4689-8BE8-A27B7CDAD8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8162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C70-7A61-4EDE-A2D2-553D7FDA4498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5FDAA-4FB4-4689-8BE8-A27B7CDAD8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5367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C70-7A61-4EDE-A2D2-553D7FDA4498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5FDAA-4FB4-4689-8BE8-A27B7CDAD8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0393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C70-7A61-4EDE-A2D2-553D7FDA4498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5FDAA-4FB4-4689-8BE8-A27B7CDAD8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091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C70-7A61-4EDE-A2D2-553D7FDA4498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5FDAA-4FB4-4689-8BE8-A27B7CDAD8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9000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C70-7A61-4EDE-A2D2-553D7FDA4498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5FDAA-4FB4-4689-8BE8-A27B7CDAD8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920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C70-7A61-4EDE-A2D2-553D7FDA4498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5FDAA-4FB4-4689-8BE8-A27B7CDAD8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2734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0EC70-7A61-4EDE-A2D2-553D7FDA4498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95FDAA-4FB4-4689-8BE8-A27B7CDAD8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3590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40" name="Group 19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3694799"/>
              </p:ext>
            </p:extLst>
          </p:nvPr>
        </p:nvGraphicFramePr>
        <p:xfrm>
          <a:off x="665163" y="836613"/>
          <a:ext cx="7813675" cy="4482465"/>
        </p:xfrm>
        <a:graphic>
          <a:graphicData uri="http://schemas.openxmlformats.org/drawingml/2006/table">
            <a:tbl>
              <a:tblPr/>
              <a:tblGrid>
                <a:gridCol w="1316037"/>
                <a:gridCol w="6497638"/>
              </a:tblGrid>
              <a:tr h="676275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DIGITÁLNÍ UČEBNÍ MATERIÁL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CZ.1.07/1.5.00/34.0967 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Zlepšení podmínek pro vzdělávání na MGO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Matiční gymnázium Ostrava,Dr. Šmerala 25/2565, 728 04, Ostrava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Korán - kvíz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Renáta Macečková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ZSV - religionistika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 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Vytvořeno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29. 12. 2013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Cílem tohoto </a:t>
                      </a:r>
                      <a:r>
                        <a:rPr lang="cs-CZ" sz="1200" kern="1200" dirty="0" err="1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DUMu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 je ověřit a upevnit znalosti žáka po probraném učivu –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 islám.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DUM je ve formátu PowerPoint 2010. Žák může pracovat individuálně nebo  soutěžit ve skupině. Správné odpovědi volí ze tří možností a zaznamenává je na papír. Žáci na závěr s učitelem kontrolují správné řešení, jež DUM obsahuje. Není potřeba připojení k internetu, DUM neobsahuje zvukové soubory.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Pokud není uvedeno jinak, použitý materiál je z vlastních zdrojů autora.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23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537210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38" name="Picture 190" descr="http://profile.ak.fbcdn.net/hprofile-ak-snc6/276521_333727723392674_859061856_q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908050"/>
            <a:ext cx="576262" cy="5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3519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Korán - kvíz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9665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Slovo korán v překladu znamená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Následovat</a:t>
            </a:r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Recitovat</a:t>
            </a:r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Věřit</a:t>
            </a:r>
          </a:p>
          <a:p>
            <a:pPr marL="514350" indent="-514350">
              <a:buFont typeface="+mj-lt"/>
              <a:buAutoNum type="alphaUcPeriod"/>
            </a:pPr>
            <a:endParaRPr lang="cs-CZ" dirty="0" smtClean="0"/>
          </a:p>
          <a:p>
            <a:pPr marL="514350" indent="-514350">
              <a:buFont typeface="+mj-lt"/>
              <a:buAutoNum type="alphaU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2014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Slovo Korán znamená recitovat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7236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Ája 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eriod"/>
            </a:pPr>
            <a:r>
              <a:rPr lang="cs-CZ" dirty="0" smtClean="0"/>
              <a:t>Verš Koránu</a:t>
            </a:r>
          </a:p>
          <a:p>
            <a:pPr marL="514350" indent="-514350">
              <a:buAutoNum type="alphaUcPeriod"/>
            </a:pPr>
            <a:r>
              <a:rPr lang="cs-CZ" dirty="0" smtClean="0"/>
              <a:t>Kapitola Koránu</a:t>
            </a:r>
          </a:p>
          <a:p>
            <a:pPr marL="514350" indent="-514350">
              <a:buAutoNum type="alphaUcPeriod"/>
            </a:pPr>
            <a:r>
              <a:rPr lang="cs-CZ" dirty="0" smtClean="0"/>
              <a:t>Výklad Koránu</a:t>
            </a:r>
          </a:p>
          <a:p>
            <a:pPr marL="514350" indent="-514350">
              <a:buAutoNum type="alphaU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6990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Ája je verš Koránu. </a:t>
            </a:r>
          </a:p>
          <a:p>
            <a:pPr marL="0" indent="0">
              <a:buNone/>
            </a:pPr>
            <a:r>
              <a:rPr lang="cs-CZ" dirty="0" smtClean="0"/>
              <a:t>Každá súra (kapitola) je rozdělena na </a:t>
            </a:r>
            <a:r>
              <a:rPr lang="cs-CZ" dirty="0" err="1" smtClean="0"/>
              <a:t>áje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– celkem 6236 veršů.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6910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Súry jsou seřazeny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eriod"/>
            </a:pPr>
            <a:r>
              <a:rPr lang="cs-CZ" dirty="0" smtClean="0"/>
              <a:t>Chronologicky</a:t>
            </a:r>
          </a:p>
          <a:p>
            <a:pPr marL="514350" indent="-514350">
              <a:buAutoNum type="alphaUcPeriod"/>
            </a:pPr>
            <a:r>
              <a:rPr lang="cs-CZ" dirty="0" smtClean="0"/>
              <a:t>Podle jednotlivých příběhů</a:t>
            </a:r>
          </a:p>
          <a:p>
            <a:pPr marL="514350" indent="-514350">
              <a:buAutoNum type="alphaUcPeriod"/>
            </a:pPr>
            <a:r>
              <a:rPr lang="cs-CZ" dirty="0" smtClean="0"/>
              <a:t>Podle délky – od nejdelších po nejkratší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6047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3. 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Celkem 114 súr je řazeno od nejdelších po nejkratší.</a:t>
            </a:r>
          </a:p>
          <a:p>
            <a:pPr marL="0" indent="0">
              <a:buNone/>
            </a:pPr>
            <a:r>
              <a:rPr lang="cs-CZ" dirty="0" smtClean="0"/>
              <a:t>Na začátku je však ještě zařazena </a:t>
            </a:r>
          </a:p>
          <a:p>
            <a:pPr marL="0" indent="0">
              <a:buNone/>
            </a:pPr>
            <a:r>
              <a:rPr lang="cs-CZ" dirty="0" smtClean="0"/>
              <a:t>tzv. </a:t>
            </a:r>
            <a:r>
              <a:rPr lang="cs-CZ" dirty="0" err="1" smtClean="0"/>
              <a:t>Otevíratelka</a:t>
            </a:r>
            <a:r>
              <a:rPr lang="cs-CZ" dirty="0" smtClean="0"/>
              <a:t> – krátká súra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11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4. Kde zjevil Archanděl Gabriel Mohamedovi Korán?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eriod"/>
            </a:pPr>
            <a:r>
              <a:rPr lang="cs-CZ" dirty="0" smtClean="0"/>
              <a:t>V mešitě v Mekce</a:t>
            </a:r>
          </a:p>
          <a:p>
            <a:pPr marL="514350" indent="-514350">
              <a:buAutoNum type="alphaUcPeriod"/>
            </a:pPr>
            <a:r>
              <a:rPr lang="cs-CZ" dirty="0" smtClean="0"/>
              <a:t>V olivovém háji</a:t>
            </a:r>
          </a:p>
          <a:p>
            <a:pPr marL="514350" indent="-514350">
              <a:buAutoNum type="alphaUcPeriod"/>
            </a:pPr>
            <a:r>
              <a:rPr lang="cs-CZ" dirty="0" smtClean="0"/>
              <a:t>V jeskyni na hoře </a:t>
            </a:r>
            <a:r>
              <a:rPr lang="cs-CZ" dirty="0" err="1" smtClean="0"/>
              <a:t>Hírá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4309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Archanděl Gabriel se zjevil Mohamedovi při meditaci v jeskyni na hoře </a:t>
            </a:r>
            <a:r>
              <a:rPr lang="cs-CZ" dirty="0" err="1" smtClean="0"/>
              <a:t>Hírá</a:t>
            </a:r>
            <a:r>
              <a:rPr lang="cs-CZ" dirty="0"/>
              <a:t> </a:t>
            </a:r>
            <a:r>
              <a:rPr lang="cs-CZ" dirty="0" smtClean="0"/>
              <a:t>u Mekky.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23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5. Jaký je pohled muslimů na Ježíše?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eriod"/>
            </a:pPr>
            <a:r>
              <a:rPr lang="cs-CZ" dirty="0" smtClean="0"/>
              <a:t>Uznávají ho jako proroka</a:t>
            </a:r>
          </a:p>
          <a:p>
            <a:pPr marL="514350" indent="-514350">
              <a:buAutoNum type="alphaUcPeriod"/>
            </a:pPr>
            <a:r>
              <a:rPr lang="cs-CZ" dirty="0" smtClean="0"/>
              <a:t>Jeho existenci popírají</a:t>
            </a:r>
          </a:p>
          <a:p>
            <a:pPr marL="514350" indent="-514350">
              <a:buAutoNum type="alphaUcPeriod"/>
            </a:pPr>
            <a:r>
              <a:rPr lang="cs-CZ" dirty="0" smtClean="0"/>
              <a:t>Jeho existenci nepopírají, ale neuznávají ho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6873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Muslimové uznávají Ježíše jako jednoho z proroků.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695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6. Jak je v Koránu popsáno postavení ženy?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eriod"/>
            </a:pPr>
            <a:r>
              <a:rPr lang="cs-CZ" dirty="0" smtClean="0"/>
              <a:t>Nikde se o tom nepíše</a:t>
            </a:r>
          </a:p>
          <a:p>
            <a:pPr marL="514350" indent="-514350">
              <a:buAutoNum type="alphaUcPeriod"/>
            </a:pPr>
            <a:r>
              <a:rPr lang="cs-CZ" dirty="0" smtClean="0"/>
              <a:t>Žena je naprosto podřízena muži</a:t>
            </a:r>
          </a:p>
          <a:p>
            <a:pPr marL="514350" indent="-514350">
              <a:buAutoNum type="alphaUcPeriod"/>
            </a:pPr>
            <a:r>
              <a:rPr lang="cs-CZ" dirty="0" smtClean="0"/>
              <a:t>Žena si je s mužem před Bohem rovna, ale má menší práva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7591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Žena je muži před Bohem rovna, jen má menší práva.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Její svědectví má jen poloviční hodnotu.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Muž si může vzít více žen (mnohomužství je zakázáno) atd.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517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3600" dirty="0" smtClean="0"/>
              <a:t>7. Jedna skupina muslimů po smrti Mohameda požadovala, aby se vedení ujali jeho potomci. Tento proud se jmenoval:</a:t>
            </a:r>
            <a:br>
              <a:rPr lang="cs-CZ" sz="3600" dirty="0" smtClean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marL="514350" indent="-514350">
              <a:buAutoNum type="alphaUcPeriod"/>
            </a:pPr>
            <a:r>
              <a:rPr lang="cs-CZ" dirty="0" smtClean="0"/>
              <a:t>Sunnité</a:t>
            </a:r>
          </a:p>
          <a:p>
            <a:pPr marL="514350" indent="-514350">
              <a:buAutoNum type="alphaUcPeriod"/>
            </a:pPr>
            <a:r>
              <a:rPr lang="cs-CZ" dirty="0" err="1" smtClean="0"/>
              <a:t>Ší´ité</a:t>
            </a:r>
            <a:endParaRPr lang="cs-CZ" dirty="0" smtClean="0"/>
          </a:p>
          <a:p>
            <a:pPr marL="514350" indent="-514350">
              <a:buAutoNum type="alphaUcPeriod"/>
            </a:pPr>
            <a:r>
              <a:rPr lang="cs-CZ" dirty="0" err="1" smtClean="0"/>
              <a:t>Sufisté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3661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7.B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Z</a:t>
            </a:r>
            <a:r>
              <a:rPr lang="cs-CZ" dirty="0" smtClean="0">
                <a:solidFill>
                  <a:schemeClr val="tx1"/>
                </a:solidFill>
              </a:rPr>
              <a:t>astánci Mohamedova bratrance a zetě Alího </a:t>
            </a:r>
            <a:r>
              <a:rPr lang="cs-CZ" dirty="0" err="1" smtClean="0">
                <a:solidFill>
                  <a:schemeClr val="tx1"/>
                </a:solidFill>
              </a:rPr>
              <a:t>ibn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Abí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Táliba</a:t>
            </a:r>
            <a:r>
              <a:rPr lang="cs-CZ" dirty="0" smtClean="0">
                <a:solidFill>
                  <a:schemeClr val="tx1"/>
                </a:solidFill>
              </a:rPr>
              <a:t> vytvořili silnou skupinu, která se dnes nazývá </a:t>
            </a:r>
            <a:r>
              <a:rPr lang="cs-CZ" dirty="0" err="1" smtClean="0">
                <a:solidFill>
                  <a:schemeClr val="tx1"/>
                </a:solidFill>
              </a:rPr>
              <a:t>ší´ité</a:t>
            </a:r>
            <a:r>
              <a:rPr lang="cs-CZ" dirty="0" smtClean="0">
                <a:solidFill>
                  <a:schemeClr val="tx1"/>
                </a:solidFill>
              </a:rPr>
              <a:t>. Chtěli, aby se vedení ujali potomci Mohameda, který zemřel roku 632.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8906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8. Huriska 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eriod"/>
            </a:pPr>
            <a:r>
              <a:rPr lang="cs-CZ" dirty="0" smtClean="0"/>
              <a:t>Krásná dívka v ráji</a:t>
            </a:r>
          </a:p>
          <a:p>
            <a:pPr marL="514350" indent="-514350">
              <a:buAutoNum type="alphaUcPeriod"/>
            </a:pPr>
            <a:r>
              <a:rPr lang="cs-CZ" dirty="0" smtClean="0"/>
              <a:t>Pokrm v době ramadánu</a:t>
            </a:r>
          </a:p>
          <a:p>
            <a:pPr marL="514350" indent="-514350">
              <a:buAutoNum type="alphaUcPeriod"/>
            </a:pPr>
            <a:r>
              <a:rPr lang="cs-CZ" dirty="0" smtClean="0"/>
              <a:t>Modlitební kobereček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3838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8. 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Panenské dívky – hurisky (také </a:t>
            </a:r>
            <a:r>
              <a:rPr lang="cs-CZ" dirty="0" err="1" smtClean="0">
                <a:solidFill>
                  <a:schemeClr val="tx1"/>
                </a:solidFill>
              </a:rPr>
              <a:t>húrí</a:t>
            </a:r>
            <a:r>
              <a:rPr lang="cs-CZ" dirty="0" smtClean="0">
                <a:solidFill>
                  <a:schemeClr val="tx1"/>
                </a:solidFill>
              </a:rPr>
              <a:t>) jsou přislíbeny věřícím, kteří se po smrti dostanou do ráje.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11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9. Podle Koránu nesmí muslim konzumovat: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eriod"/>
            </a:pPr>
            <a:r>
              <a:rPr lang="cs-CZ" dirty="0"/>
              <a:t>h</a:t>
            </a:r>
            <a:r>
              <a:rPr lang="cs-CZ" dirty="0" smtClean="0"/>
              <a:t>ovězí maso a alkohol</a:t>
            </a:r>
          </a:p>
          <a:p>
            <a:pPr marL="514350" indent="-514350">
              <a:buAutoNum type="alphaUcPeriod"/>
            </a:pPr>
            <a:r>
              <a:rPr lang="cs-CZ" dirty="0"/>
              <a:t>v</a:t>
            </a:r>
            <a:r>
              <a:rPr lang="cs-CZ" dirty="0" smtClean="0"/>
              <a:t>epřové maso a alkohol</a:t>
            </a:r>
          </a:p>
          <a:p>
            <a:pPr marL="514350" indent="-514350">
              <a:buAutoNum type="alphaUcPeriod"/>
            </a:pPr>
            <a:r>
              <a:rPr lang="cs-CZ" dirty="0"/>
              <a:t>s</a:t>
            </a:r>
            <a:r>
              <a:rPr lang="cs-CZ" dirty="0" smtClean="0"/>
              <a:t>oučasně kombinaci masa a mléčných výrobků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5489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9.B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Muslim nesmí konzumovat vepřové maso a alkohol.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0693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10. Co nebo kdo je označován jako „Pečeť proroků“?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eriod"/>
            </a:pPr>
            <a:r>
              <a:rPr lang="cs-CZ" dirty="0" smtClean="0"/>
              <a:t>Korán</a:t>
            </a:r>
          </a:p>
          <a:p>
            <a:pPr marL="514350" indent="-514350">
              <a:buAutoNum type="alphaUcPeriod"/>
            </a:pPr>
            <a:r>
              <a:rPr lang="cs-CZ" dirty="0" smtClean="0"/>
              <a:t>Mohamed</a:t>
            </a:r>
          </a:p>
          <a:p>
            <a:pPr marL="514350" indent="-514350">
              <a:buAutoNum type="alphaUcPeriod"/>
            </a:pPr>
            <a:r>
              <a:rPr lang="cs-CZ" dirty="0" smtClean="0"/>
              <a:t>Džihád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8798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10.B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Mohamed je označen za tzv. „Pečeť proroků“ a  uzavírá řadu předchozích proroků - Abraháma, Mojžíše, Ježíše a několika dalších.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6767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1600" b="1" dirty="0">
                <a:solidFill>
                  <a:schemeClr val="tx1"/>
                </a:solidFill>
                <a:cs typeface="Times New Roman" pitchFamily="18" charset="0"/>
              </a:rPr>
              <a:t>Použitá literatura</a:t>
            </a:r>
            <a:r>
              <a:rPr lang="cs-CZ" sz="1600" b="1" dirty="0" smtClean="0">
                <a:solidFill>
                  <a:schemeClr val="tx1"/>
                </a:solidFill>
                <a:cs typeface="Times New Roman" pitchFamily="18" charset="0"/>
              </a:rPr>
              <a:t>:</a:t>
            </a:r>
          </a:p>
          <a:p>
            <a:pPr marL="0" lvl="0" indent="0">
              <a:buNone/>
            </a:pPr>
            <a:r>
              <a:rPr lang="cs-CZ" sz="1600" i="1" dirty="0">
                <a:solidFill>
                  <a:schemeClr val="tx1"/>
                </a:solidFill>
              </a:rPr>
              <a:t>Korán</a:t>
            </a:r>
            <a:r>
              <a:rPr lang="cs-CZ" sz="1600" dirty="0">
                <a:solidFill>
                  <a:schemeClr val="tx1"/>
                </a:solidFill>
              </a:rPr>
              <a:t>. Vyd. celkem 6., v tomto překladu a v Odeonu 2. (</a:t>
            </a:r>
            <a:r>
              <a:rPr lang="cs-CZ" sz="1600" dirty="0" err="1">
                <a:solidFill>
                  <a:schemeClr val="tx1"/>
                </a:solidFill>
              </a:rPr>
              <a:t>fotoreprint</a:t>
            </a:r>
            <a:r>
              <a:rPr lang="cs-CZ" sz="1600" dirty="0">
                <a:solidFill>
                  <a:schemeClr val="tx1"/>
                </a:solidFill>
              </a:rPr>
              <a:t>). Editor Ivan Hrbek. Praha: Odeon, 1991, 794 s. Živá díla minulosti (Státní nakladatelství krásné literatury, hudby a umění; Odeon), sv. 63. ISBN 80-207-0444-2. </a:t>
            </a:r>
            <a:endParaRPr lang="cs-CZ" sz="1600" b="1" dirty="0">
              <a:solidFill>
                <a:schemeClr val="tx1"/>
              </a:solidFill>
              <a:cs typeface="Times New Roman" pitchFamily="18" charset="0"/>
            </a:endParaRPr>
          </a:p>
          <a:p>
            <a:pPr marL="0" lvl="0" indent="0">
              <a:buNone/>
            </a:pPr>
            <a:endParaRPr lang="cs-CZ" sz="1600" dirty="0" smtClean="0">
              <a:solidFill>
                <a:schemeClr val="tx1"/>
              </a:solidFill>
            </a:endParaRPr>
          </a:p>
          <a:p>
            <a:pPr marL="0" lvl="0" indent="0">
              <a:buNone/>
            </a:pPr>
            <a:r>
              <a:rPr lang="cs-CZ" sz="1600" dirty="0" smtClean="0">
                <a:solidFill>
                  <a:schemeClr val="tx1"/>
                </a:solidFill>
              </a:rPr>
              <a:t>SCHÖN</a:t>
            </a:r>
            <a:r>
              <a:rPr lang="cs-CZ" sz="1600" dirty="0">
                <a:solidFill>
                  <a:schemeClr val="tx1"/>
                </a:solidFill>
              </a:rPr>
              <a:t>, Jaromír. </a:t>
            </a:r>
            <a:r>
              <a:rPr lang="cs-CZ" sz="1600" i="1" dirty="0">
                <a:solidFill>
                  <a:schemeClr val="tx1"/>
                </a:solidFill>
              </a:rPr>
              <a:t>Občanský a společenskovědní základ: náboženství</a:t>
            </a:r>
            <a:r>
              <a:rPr lang="cs-CZ" sz="1600" dirty="0">
                <a:solidFill>
                  <a:schemeClr val="tx1"/>
                </a:solidFill>
              </a:rPr>
              <a:t>. Kralice na Hané: </a:t>
            </a:r>
            <a:r>
              <a:rPr lang="cs-CZ" sz="1600" dirty="0" err="1">
                <a:solidFill>
                  <a:schemeClr val="tx1"/>
                </a:solidFill>
              </a:rPr>
              <a:t>Computer</a:t>
            </a:r>
            <a:r>
              <a:rPr lang="cs-CZ" sz="1600" dirty="0">
                <a:solidFill>
                  <a:schemeClr val="tx1"/>
                </a:solidFill>
              </a:rPr>
              <a:t> Media s.r.o., 2012. ISBN </a:t>
            </a:r>
            <a:r>
              <a:rPr lang="cs-CZ" sz="1600" dirty="0" smtClean="0">
                <a:solidFill>
                  <a:schemeClr val="tx1"/>
                </a:solidFill>
              </a:rPr>
              <a:t>978-80-7402-120-6.</a:t>
            </a:r>
          </a:p>
          <a:p>
            <a:pPr marL="0" lvl="0" indent="0">
              <a:buNone/>
            </a:pPr>
            <a:endParaRPr lang="cs-CZ" sz="1600" dirty="0">
              <a:solidFill>
                <a:schemeClr val="tx1"/>
              </a:solidFill>
            </a:endParaRPr>
          </a:p>
          <a:p>
            <a:pPr marL="0" lvl="0" indent="0">
              <a:buNone/>
            </a:pPr>
            <a:r>
              <a:rPr lang="cs-CZ" sz="1600" dirty="0" smtClean="0">
                <a:solidFill>
                  <a:schemeClr val="tx1"/>
                </a:solidFill>
              </a:rPr>
              <a:t>PARTRIDGE</a:t>
            </a:r>
            <a:r>
              <a:rPr lang="cs-CZ" sz="1600" dirty="0">
                <a:solidFill>
                  <a:schemeClr val="tx1"/>
                </a:solidFill>
              </a:rPr>
              <a:t>, Christopher. </a:t>
            </a:r>
            <a:r>
              <a:rPr lang="cs-CZ" sz="1600" i="1" dirty="0">
                <a:solidFill>
                  <a:schemeClr val="tx1"/>
                </a:solidFill>
              </a:rPr>
              <a:t>Lexikon světových náboženství</a:t>
            </a:r>
            <a:r>
              <a:rPr lang="cs-CZ" sz="1600" dirty="0">
                <a:solidFill>
                  <a:schemeClr val="tx1"/>
                </a:solidFill>
              </a:rPr>
              <a:t>. V Praze: </a:t>
            </a:r>
            <a:r>
              <a:rPr lang="cs-CZ" sz="1600" dirty="0" err="1">
                <a:solidFill>
                  <a:schemeClr val="tx1"/>
                </a:solidFill>
              </a:rPr>
              <a:t>Slovart</a:t>
            </a:r>
            <a:r>
              <a:rPr lang="cs-CZ" sz="1600" dirty="0">
                <a:solidFill>
                  <a:schemeClr val="tx1"/>
                </a:solidFill>
              </a:rPr>
              <a:t>, 2006. ISBN 80-7209-796-2.</a:t>
            </a:r>
          </a:p>
          <a:p>
            <a:pPr marL="0" lvl="0" indent="0">
              <a:buNone/>
            </a:pPr>
            <a:endParaRPr lang="cs-CZ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867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</TotalTime>
  <Words>589</Words>
  <Application>Microsoft Office PowerPoint</Application>
  <PresentationFormat>Předvádění na obrazovce (4:3)</PresentationFormat>
  <Paragraphs>96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Motiv systému Office</vt:lpstr>
      <vt:lpstr>Prezentace aplikace PowerPoint</vt:lpstr>
      <vt:lpstr>Korán - kvíz</vt:lpstr>
      <vt:lpstr>1. Slovo korán v překladu znamená</vt:lpstr>
      <vt:lpstr>1.B</vt:lpstr>
      <vt:lpstr>2. Ája je:</vt:lpstr>
      <vt:lpstr>2.A</vt:lpstr>
      <vt:lpstr>3. Súry jsou seřazeny</vt:lpstr>
      <vt:lpstr>3. C</vt:lpstr>
      <vt:lpstr>4. Kde zjevil Archanděl Gabriel Mohamedovi Korán?</vt:lpstr>
      <vt:lpstr>4.C</vt:lpstr>
      <vt:lpstr>5. Jaký je pohled muslimů na Ježíše?</vt:lpstr>
      <vt:lpstr>5.A</vt:lpstr>
      <vt:lpstr>6. Jak je v Koránu popsáno postavení ženy?</vt:lpstr>
      <vt:lpstr>6.C</vt:lpstr>
      <vt:lpstr>   7. Jedna skupina muslimů po smrti Mohameda požadovala, aby se vedení ujali jeho potomci. Tento proud se jmenoval:  </vt:lpstr>
      <vt:lpstr>7.B</vt:lpstr>
      <vt:lpstr>8. Huriska je:</vt:lpstr>
      <vt:lpstr>8. A</vt:lpstr>
      <vt:lpstr>9. Podle Koránu nesmí muslim konzumovat:</vt:lpstr>
      <vt:lpstr>9.B</vt:lpstr>
      <vt:lpstr> 10. Co nebo kdo je označován jako „Pečeť proroků“? </vt:lpstr>
      <vt:lpstr>10.B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Renáta Macečková</dc:creator>
  <cp:lastModifiedBy>Renáta Macečková</cp:lastModifiedBy>
  <cp:revision>8</cp:revision>
  <dcterms:created xsi:type="dcterms:W3CDTF">2013-12-29T14:42:44Z</dcterms:created>
  <dcterms:modified xsi:type="dcterms:W3CDTF">2014-05-12T19:13:15Z</dcterms:modified>
</cp:coreProperties>
</file>