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60503-C258-4FB9-B1ED-F6F3B5720478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7DAFF-4F0D-4AD4-8135-93EE90C7D3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627575"/>
              </p:ext>
            </p:extLst>
          </p:nvPr>
        </p:nvGraphicFramePr>
        <p:xfrm>
          <a:off x="665163" y="836613"/>
          <a:ext cx="7621613" cy="4082851"/>
        </p:xfrm>
        <a:graphic>
          <a:graphicData uri="http://schemas.openxmlformats.org/drawingml/2006/table">
            <a:tbl>
              <a:tblPr/>
              <a:tblGrid>
                <a:gridCol w="1283688"/>
                <a:gridCol w="6337925"/>
              </a:tblGrid>
              <a:tr h="63828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370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70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70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969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Tři </a:t>
                      </a:r>
                      <a:r>
                        <a:rPr kumimoji="0" 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milétští filosofové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70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Jana Trčková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70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Základy společenských věd – Základy filosofie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70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70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17.3.2013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60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 vybraných textech je vysvětlován základ filosofie tří milétských autorů.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39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Jednotlivé texty jsou doplněny otázkami, které pomáhají lépe pochopit podstatu uvedeného tématu. Dále zde jsou správné odpovědi, otázky k přemýšlení i závěrečné úkoly, jež prověřují pochopení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předloženého tématu.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70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12063" y="908050"/>
            <a:ext cx="504328" cy="504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Tři </a:t>
            </a:r>
            <a:r>
              <a:rPr lang="cs-CZ" sz="3200" b="1" dirty="0" err="1" smtClean="0"/>
              <a:t>milétští</a:t>
            </a:r>
            <a:r>
              <a:rPr lang="cs-CZ" sz="3200" b="1" dirty="0" smtClean="0"/>
              <a:t> filosofové</a:t>
            </a:r>
            <a:endParaRPr lang="cs-CZ" sz="3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71601" y="274638"/>
            <a:ext cx="285752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358346" cy="6858000"/>
          </a:xfrm>
        </p:spPr>
        <p:txBody>
          <a:bodyPr/>
          <a:lstStyle/>
          <a:p>
            <a:pPr marL="514350" indent="-514350" algn="just">
              <a:buNone/>
            </a:pPr>
            <a:r>
              <a:rPr lang="cs-CZ" b="1" dirty="0" smtClean="0"/>
              <a:t>1.Text si dobře pročtěte:</a:t>
            </a:r>
          </a:p>
          <a:p>
            <a:pPr marL="514350" indent="-514350" algn="just">
              <a:buNone/>
            </a:pPr>
            <a:endParaRPr lang="cs-CZ" b="1" dirty="0" smtClean="0"/>
          </a:p>
          <a:p>
            <a:pPr marL="514350" indent="-514350" algn="just">
              <a:buNone/>
            </a:pPr>
            <a:r>
              <a:rPr lang="cs-CZ" sz="2400" dirty="0" smtClean="0"/>
              <a:t>Zprávy jednotlivých zlomků kladou počátek filosofie k </a:t>
            </a:r>
            <a:r>
              <a:rPr lang="cs-CZ" sz="2400" dirty="0" err="1" smtClean="0"/>
              <a:t>Tháletovi</a:t>
            </a:r>
            <a:r>
              <a:rPr lang="cs-CZ" sz="2400" dirty="0" smtClean="0"/>
              <a:t>, </a:t>
            </a:r>
            <a:r>
              <a:rPr lang="cs-CZ" sz="2400" dirty="0" err="1" smtClean="0"/>
              <a:t>Anaxi</a:t>
            </a:r>
            <a:r>
              <a:rPr lang="cs-CZ" sz="2400" dirty="0" smtClean="0"/>
              <a:t>-</a:t>
            </a:r>
          </a:p>
          <a:p>
            <a:pPr marL="514350" indent="-514350" algn="just">
              <a:buNone/>
            </a:pPr>
            <a:r>
              <a:rPr lang="cs-CZ" sz="2400" dirty="0" err="1"/>
              <a:t>m</a:t>
            </a:r>
            <a:r>
              <a:rPr lang="cs-CZ" sz="2400" dirty="0" err="1" smtClean="0"/>
              <a:t>androvi</a:t>
            </a:r>
            <a:r>
              <a:rPr lang="cs-CZ" sz="2400" dirty="0" smtClean="0"/>
              <a:t> a </a:t>
            </a:r>
            <a:r>
              <a:rPr lang="cs-CZ" sz="2400" dirty="0" err="1" smtClean="0"/>
              <a:t>Anaximenovi</a:t>
            </a:r>
            <a:r>
              <a:rPr lang="cs-CZ" sz="2400" dirty="0" smtClean="0"/>
              <a:t>, kteří žili v </a:t>
            </a:r>
            <a:r>
              <a:rPr lang="cs-CZ" sz="2400" dirty="0" err="1" smtClean="0"/>
              <a:t>Milétu</a:t>
            </a:r>
            <a:r>
              <a:rPr lang="cs-CZ" sz="2400" dirty="0" smtClean="0"/>
              <a:t>. Nejdůležitějším záchytným </a:t>
            </a:r>
          </a:p>
          <a:p>
            <a:pPr marL="514350" indent="-514350" algn="just">
              <a:buNone/>
            </a:pPr>
            <a:r>
              <a:rPr lang="cs-CZ" sz="2400" dirty="0"/>
              <a:t>b</a:t>
            </a:r>
            <a:r>
              <a:rPr lang="cs-CZ" sz="2400" dirty="0" smtClean="0"/>
              <a:t>odem pro jejich dataci je zatmění Slunce roku 585 př.n.l. a předpověděl </a:t>
            </a:r>
          </a:p>
          <a:p>
            <a:pPr marL="514350" indent="-514350" algn="just">
              <a:buNone/>
            </a:pPr>
            <a:r>
              <a:rPr lang="cs-CZ" sz="2400" dirty="0"/>
              <a:t>h</a:t>
            </a:r>
            <a:r>
              <a:rPr lang="cs-CZ" sz="2400" dirty="0" smtClean="0"/>
              <a:t>o </a:t>
            </a:r>
            <a:r>
              <a:rPr lang="cs-CZ" sz="2400" dirty="0" err="1" smtClean="0"/>
              <a:t>Thalés</a:t>
            </a:r>
            <a:r>
              <a:rPr lang="cs-CZ" sz="2400" dirty="0" smtClean="0"/>
              <a:t>. </a:t>
            </a:r>
            <a:r>
              <a:rPr lang="cs-CZ" sz="2400" dirty="0" err="1" smtClean="0"/>
              <a:t>Miléťany</a:t>
            </a:r>
            <a:r>
              <a:rPr lang="cs-CZ" sz="2400" dirty="0" smtClean="0"/>
              <a:t> tak začíná evropská přírodověda, vyznačuje se </a:t>
            </a:r>
            <a:r>
              <a:rPr lang="cs-CZ" sz="2400" dirty="0" err="1" smtClean="0"/>
              <a:t>pozo</a:t>
            </a:r>
            <a:r>
              <a:rPr lang="cs-CZ" sz="2400" dirty="0" smtClean="0"/>
              <a:t>-</a:t>
            </a:r>
          </a:p>
          <a:p>
            <a:pPr marL="514350" indent="-514350" algn="just">
              <a:buNone/>
            </a:pPr>
            <a:r>
              <a:rPr lang="cs-CZ" sz="2400" dirty="0" err="1"/>
              <a:t>r</a:t>
            </a:r>
            <a:r>
              <a:rPr lang="cs-CZ" sz="2400" dirty="0" err="1" smtClean="0"/>
              <a:t>ováním</a:t>
            </a:r>
            <a:r>
              <a:rPr lang="cs-CZ" sz="2400" dirty="0" smtClean="0"/>
              <a:t> a experimentem. Můžeme je označit za osvícence, jež se rozešli</a:t>
            </a:r>
          </a:p>
          <a:p>
            <a:pPr marL="514350" indent="-514350" algn="just">
              <a:buNone/>
            </a:pPr>
            <a:r>
              <a:rPr lang="cs-CZ" sz="2400" dirty="0"/>
              <a:t>s</a:t>
            </a:r>
            <a:r>
              <a:rPr lang="cs-CZ" sz="2400" dirty="0" smtClean="0"/>
              <a:t> náboženskou tradicí.</a:t>
            </a:r>
          </a:p>
          <a:p>
            <a:pPr marL="514350" indent="-514350" algn="just">
              <a:buNone/>
            </a:pPr>
            <a:endParaRPr lang="cs-CZ" b="1" dirty="0" smtClean="0"/>
          </a:p>
          <a:p>
            <a:pPr marL="514350" indent="-514350" algn="just">
              <a:buNone/>
            </a:pP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143041" y="274638"/>
            <a:ext cx="357191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/>
              <a:t>Správně doplňte:</a:t>
            </a:r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r>
              <a:rPr lang="cs-CZ" sz="2400" dirty="0" smtClean="0"/>
              <a:t>Nejstarší filosofové žili v ….., záchytným bodem pro jejich dataci je</a:t>
            </a:r>
          </a:p>
          <a:p>
            <a:pPr algn="just">
              <a:buNone/>
            </a:pPr>
            <a:r>
              <a:rPr lang="cs-CZ" sz="2400" dirty="0" smtClean="0"/>
              <a:t>……, které předpověděl……, jejich filosofie používá …… a ……….,</a:t>
            </a:r>
          </a:p>
          <a:p>
            <a:pPr algn="just">
              <a:buNone/>
            </a:pPr>
            <a:r>
              <a:rPr lang="cs-CZ" sz="2400" dirty="0"/>
              <a:t>m</a:t>
            </a:r>
            <a:r>
              <a:rPr lang="cs-CZ" sz="2400" dirty="0" smtClean="0"/>
              <a:t>ůžeme je označit za …………</a:t>
            </a:r>
            <a:endParaRPr lang="cs-CZ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114800" y="357166"/>
            <a:ext cx="3400388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/>
              <a:t>Správné odpovědi:</a:t>
            </a:r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dirty="0" smtClean="0"/>
              <a:t>..... v </a:t>
            </a:r>
            <a:r>
              <a:rPr lang="cs-CZ" sz="2400" dirty="0" err="1" smtClean="0"/>
              <a:t>Milétu</a:t>
            </a:r>
            <a:r>
              <a:rPr lang="cs-CZ" sz="2400" dirty="0" smtClean="0"/>
              <a:t>, …..zatmění Slunce, ….. </a:t>
            </a:r>
            <a:r>
              <a:rPr lang="cs-CZ" sz="2400" dirty="0" err="1" smtClean="0"/>
              <a:t>Thalés</a:t>
            </a:r>
            <a:r>
              <a:rPr lang="cs-CZ" sz="2400" dirty="0" smtClean="0"/>
              <a:t>, …..pozorování a experiment,</a:t>
            </a:r>
          </a:p>
          <a:p>
            <a:pPr algn="just">
              <a:buNone/>
            </a:pPr>
            <a:r>
              <a:rPr lang="cs-CZ" sz="2400" dirty="0" smtClean="0"/>
              <a:t>….. </a:t>
            </a:r>
            <a:r>
              <a:rPr lang="cs-CZ" sz="2400" dirty="0"/>
              <a:t>z</a:t>
            </a:r>
            <a:r>
              <a:rPr lang="cs-CZ" sz="2400" dirty="0" smtClean="0"/>
              <a:t>a osvícence.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857288" y="274638"/>
            <a:ext cx="142876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/>
              <a:t>Podnět k přemýšlení:</a:t>
            </a:r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dirty="0" smtClean="0"/>
              <a:t>Zkuste formulovat, proč první filosofická škola vznikla právě v </a:t>
            </a:r>
            <a:r>
              <a:rPr lang="cs-CZ" sz="2400" dirty="0" err="1" smtClean="0"/>
              <a:t>Milétu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143040" y="274638"/>
            <a:ext cx="214314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/>
              <a:t>Správná odpověď:</a:t>
            </a:r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dirty="0" smtClean="0"/>
              <a:t>Ke vzniku jistě přispěla i poloha </a:t>
            </a:r>
            <a:r>
              <a:rPr lang="cs-CZ" sz="2400" dirty="0" err="1" smtClean="0"/>
              <a:t>Milétu</a:t>
            </a:r>
            <a:r>
              <a:rPr lang="cs-CZ" sz="2400" dirty="0" smtClean="0"/>
              <a:t>, znamenala vzdáleností určitou </a:t>
            </a:r>
          </a:p>
          <a:p>
            <a:pPr algn="just">
              <a:buNone/>
            </a:pPr>
            <a:r>
              <a:rPr lang="cs-CZ" sz="2400" dirty="0"/>
              <a:t>s</a:t>
            </a:r>
            <a:r>
              <a:rPr lang="cs-CZ" sz="2400" dirty="0" smtClean="0"/>
              <a:t>vobodu od mateřského Řecka, dále pak umožňovala střetání různých</a:t>
            </a:r>
          </a:p>
          <a:p>
            <a:pPr algn="just">
              <a:buNone/>
            </a:pPr>
            <a:r>
              <a:rPr lang="cs-CZ" sz="2400" dirty="0"/>
              <a:t>k</a:t>
            </a:r>
            <a:r>
              <a:rPr lang="cs-CZ" sz="2400" dirty="0" smtClean="0"/>
              <a:t>ultur. </a:t>
            </a:r>
            <a:endParaRPr lang="cs-CZ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>
            <a:off x="-1571668" y="274638"/>
            <a:ext cx="285751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/>
              <a:t>2. Opět text pozorně přečtěte:</a:t>
            </a:r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r>
              <a:rPr lang="cs-CZ" sz="2400" dirty="0" err="1" smtClean="0"/>
              <a:t>Thalés</a:t>
            </a:r>
            <a:r>
              <a:rPr lang="cs-CZ" sz="2400" dirty="0" smtClean="0"/>
              <a:t> udržoval styky s Orientem, znal babylonskou astronomii, dokázal</a:t>
            </a:r>
          </a:p>
          <a:p>
            <a:pPr algn="just">
              <a:buNone/>
            </a:pPr>
            <a:r>
              <a:rPr lang="cs-CZ" sz="2400" dirty="0"/>
              <a:t>t</a:t>
            </a:r>
            <a:r>
              <a:rPr lang="cs-CZ" sz="2400" dirty="0" smtClean="0"/>
              <a:t>ak rozpracovat metodu měření výšky pyramid pomocí jejich stínu či </a:t>
            </a:r>
          </a:p>
          <a:p>
            <a:pPr algn="just">
              <a:buNone/>
            </a:pPr>
            <a:r>
              <a:rPr lang="cs-CZ" sz="2400" dirty="0"/>
              <a:t>v</a:t>
            </a:r>
            <a:r>
              <a:rPr lang="cs-CZ" sz="2400" dirty="0" smtClean="0"/>
              <a:t>ysvětlit vlnění Nilu větry, které zde vanou. Za počátek všeho považoval</a:t>
            </a:r>
          </a:p>
          <a:p>
            <a:pPr algn="just">
              <a:buNone/>
            </a:pPr>
            <a:r>
              <a:rPr lang="cs-CZ" sz="2400" dirty="0"/>
              <a:t>v</a:t>
            </a:r>
            <a:r>
              <a:rPr lang="cs-CZ" sz="2400" dirty="0" smtClean="0"/>
              <a:t>odu, tvrdil, </a:t>
            </a:r>
            <a:r>
              <a:rPr lang="cs-CZ" sz="2400" dirty="0"/>
              <a:t>ž</a:t>
            </a:r>
            <a:r>
              <a:rPr lang="cs-CZ" sz="2400" dirty="0" smtClean="0"/>
              <a:t>e Země plave na vodě a vlny do ní narážející způsobují</a:t>
            </a:r>
          </a:p>
          <a:p>
            <a:pPr algn="just">
              <a:buNone/>
            </a:pPr>
            <a:r>
              <a:rPr lang="cs-CZ" sz="2400" dirty="0"/>
              <a:t>z</a:t>
            </a:r>
            <a:r>
              <a:rPr lang="cs-CZ" sz="2400" dirty="0" smtClean="0"/>
              <a:t>emětřesení.</a:t>
            </a:r>
          </a:p>
          <a:p>
            <a:pPr algn="just"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28725" y="274638"/>
            <a:ext cx="71438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b="1" dirty="0" smtClean="0"/>
              <a:t>Formulujte, jak konkrétně </a:t>
            </a:r>
            <a:r>
              <a:rPr lang="cs-CZ" sz="2400" b="1" dirty="0" err="1" smtClean="0"/>
              <a:t>Thalés</a:t>
            </a:r>
            <a:r>
              <a:rPr lang="cs-CZ" sz="2400" b="1" dirty="0" smtClean="0"/>
              <a:t> používal pozorování a experiment,</a:t>
            </a:r>
          </a:p>
          <a:p>
            <a:pPr algn="just">
              <a:buNone/>
            </a:pPr>
            <a:r>
              <a:rPr lang="cs-CZ" sz="2400" b="1" dirty="0"/>
              <a:t>j</a:t>
            </a:r>
            <a:r>
              <a:rPr lang="cs-CZ" sz="2400" b="1" dirty="0" smtClean="0"/>
              <a:t>aká je jeho pralátka.</a:t>
            </a:r>
            <a:endParaRPr lang="cs-CZ" sz="2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>
            <a:off x="-1071601" y="274638"/>
            <a:ext cx="71437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b="1" dirty="0" smtClean="0"/>
              <a:t>Správná odpověď:</a:t>
            </a:r>
          </a:p>
          <a:p>
            <a:pPr algn="just">
              <a:buNone/>
            </a:pPr>
            <a:r>
              <a:rPr lang="cs-CZ" sz="2400" dirty="0" smtClean="0"/>
              <a:t>Pozorování a experiment používal k vysvětlení různých přírodních jevů, </a:t>
            </a:r>
          </a:p>
          <a:p>
            <a:pPr algn="just">
              <a:buNone/>
            </a:pPr>
            <a:r>
              <a:rPr lang="cs-CZ" sz="2400" dirty="0"/>
              <a:t>n</a:t>
            </a:r>
            <a:r>
              <a:rPr lang="cs-CZ" sz="2400" dirty="0" smtClean="0"/>
              <a:t>apř. vlnění řeky Nilu či vysvětlení zemětřesení.</a:t>
            </a:r>
          </a:p>
          <a:p>
            <a:pPr algn="just">
              <a:buNone/>
            </a:pPr>
            <a:r>
              <a:rPr lang="cs-CZ" sz="2400" dirty="0" smtClean="0"/>
              <a:t>Pralátkou je </a:t>
            </a:r>
            <a:r>
              <a:rPr lang="cs-CZ" sz="2400" dirty="0" err="1" smtClean="0"/>
              <a:t>Tháletovi</a:t>
            </a:r>
            <a:r>
              <a:rPr lang="cs-CZ" sz="2400" dirty="0" smtClean="0"/>
              <a:t> voda.</a:t>
            </a:r>
            <a:endParaRPr lang="cs-CZ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71602" y="274638"/>
            <a:ext cx="35719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/>
              <a:t>3. Po přečtení textu budete vysvětlovat zde uvedené základní pojmy:</a:t>
            </a:r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dirty="0" err="1" smtClean="0"/>
              <a:t>Tháletovu</a:t>
            </a:r>
            <a:r>
              <a:rPr lang="cs-CZ" sz="2400" dirty="0" smtClean="0"/>
              <a:t> vodu nelze pojímat jako látku v moderním smyslu. Archaické </a:t>
            </a:r>
          </a:p>
          <a:p>
            <a:pPr algn="just">
              <a:buNone/>
            </a:pPr>
            <a:r>
              <a:rPr lang="cs-CZ" sz="2400" dirty="0"/>
              <a:t>m</a:t>
            </a:r>
            <a:r>
              <a:rPr lang="cs-CZ" sz="2400" dirty="0" smtClean="0"/>
              <a:t>yšlení si ještě neosvojilo rozlišení mezi látkou a životem. Látka žije a je</a:t>
            </a:r>
          </a:p>
          <a:p>
            <a:pPr algn="just">
              <a:buNone/>
            </a:pPr>
            <a:r>
              <a:rPr lang="cs-CZ" sz="2400" dirty="0"/>
              <a:t>p</a:t>
            </a:r>
            <a:r>
              <a:rPr lang="cs-CZ" sz="2400" dirty="0" smtClean="0"/>
              <a:t>ůvodem toho, co žije. </a:t>
            </a:r>
            <a:r>
              <a:rPr lang="cs-CZ" sz="2400" dirty="0" err="1" smtClean="0"/>
              <a:t>Miléťané</a:t>
            </a:r>
            <a:r>
              <a:rPr lang="cs-CZ" sz="2400" dirty="0" smtClean="0"/>
              <a:t> bývají označováni jako hylozoisté (</a:t>
            </a:r>
            <a:r>
              <a:rPr lang="cs-CZ" sz="2400" dirty="0" err="1" smtClean="0"/>
              <a:t>hylé</a:t>
            </a:r>
            <a:endParaRPr lang="cs-CZ" sz="2400" dirty="0" smtClean="0"/>
          </a:p>
          <a:p>
            <a:pPr algn="just">
              <a:buNone/>
            </a:pPr>
            <a:r>
              <a:rPr lang="cs-CZ" sz="2400" dirty="0" smtClean="0"/>
              <a:t>je látka a </a:t>
            </a:r>
            <a:r>
              <a:rPr lang="cs-CZ" sz="2400" dirty="0" err="1" smtClean="0"/>
              <a:t>zoé</a:t>
            </a:r>
            <a:r>
              <a:rPr lang="cs-CZ" sz="2400" dirty="0" smtClean="0"/>
              <a:t> je život). Hledali, co je za viditelným světem, hledali rozdíl </a:t>
            </a:r>
          </a:p>
          <a:p>
            <a:pPr algn="just">
              <a:buNone/>
            </a:pPr>
            <a:r>
              <a:rPr lang="cs-CZ" sz="2400" dirty="0"/>
              <a:t>m</a:t>
            </a:r>
            <a:r>
              <a:rPr lang="cs-CZ" sz="2400" dirty="0" smtClean="0"/>
              <a:t>ezi konkrétními jsoucny a bytím jako jejich základem. Toto označujeme</a:t>
            </a:r>
          </a:p>
          <a:p>
            <a:pPr algn="just">
              <a:buNone/>
            </a:pPr>
            <a:r>
              <a:rPr lang="cs-CZ" sz="2400" dirty="0"/>
              <a:t>j</a:t>
            </a:r>
            <a:r>
              <a:rPr lang="cs-CZ" sz="2400" dirty="0" smtClean="0"/>
              <a:t>ako ontologickou diferenci. Svět vysvětlovali z hlediska kvality, byli </a:t>
            </a:r>
            <a:r>
              <a:rPr lang="cs-CZ" sz="2400" dirty="0" err="1" smtClean="0"/>
              <a:t>mo</a:t>
            </a:r>
            <a:r>
              <a:rPr lang="cs-CZ" sz="2400" dirty="0" smtClean="0"/>
              <a:t>-</a:t>
            </a:r>
          </a:p>
          <a:p>
            <a:pPr algn="just">
              <a:buNone/>
            </a:pPr>
            <a:r>
              <a:rPr lang="cs-CZ" sz="2400" dirty="0" err="1"/>
              <a:t>n</a:t>
            </a:r>
            <a:r>
              <a:rPr lang="cs-CZ" sz="2400" dirty="0" err="1" smtClean="0"/>
              <a:t>isty</a:t>
            </a:r>
            <a:r>
              <a:rPr lang="cs-CZ" sz="2400" dirty="0" smtClean="0"/>
              <a:t> a vycházeli z hmoty, tzv. živelní materialisté.</a:t>
            </a:r>
          </a:p>
          <a:p>
            <a:pPr algn="just">
              <a:buNone/>
            </a:pPr>
            <a:r>
              <a:rPr lang="cs-CZ" sz="2400" dirty="0" smtClean="0"/>
              <a:t>  </a:t>
            </a:r>
            <a:endParaRPr lang="cs-CZ" sz="2400" dirty="0"/>
          </a:p>
          <a:p>
            <a:pPr algn="just"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214479" y="274638"/>
            <a:ext cx="357191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b="1" dirty="0" smtClean="0"/>
              <a:t>Vysvětlete, co znamenají pojmy:</a:t>
            </a:r>
          </a:p>
          <a:p>
            <a:pPr algn="just">
              <a:buNone/>
            </a:pPr>
            <a:r>
              <a:rPr lang="cs-CZ" sz="2400" b="1" dirty="0"/>
              <a:t>h</a:t>
            </a:r>
            <a:r>
              <a:rPr lang="cs-CZ" sz="2400" b="1" dirty="0" smtClean="0"/>
              <a:t>ylozoisté, ontologická diference, živelní materialisté</a:t>
            </a:r>
            <a:endParaRPr lang="cs-CZ" sz="24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285917" y="274638"/>
            <a:ext cx="142877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b="1" dirty="0" smtClean="0"/>
              <a:t>Správná odpověď:</a:t>
            </a:r>
          </a:p>
          <a:p>
            <a:pPr algn="just">
              <a:buNone/>
            </a:pPr>
            <a:r>
              <a:rPr lang="cs-CZ" sz="2400" dirty="0" smtClean="0"/>
              <a:t>Hylozoisté tvrdili, že látka žije ze své původní podstaty. Ontologická </a:t>
            </a:r>
          </a:p>
          <a:p>
            <a:pPr algn="just">
              <a:buNone/>
            </a:pPr>
            <a:r>
              <a:rPr lang="cs-CZ" sz="2400" dirty="0"/>
              <a:t>d</a:t>
            </a:r>
            <a:r>
              <a:rPr lang="cs-CZ" sz="2400" dirty="0" smtClean="0"/>
              <a:t>iference je hledání rozdílů mezi bytím a jsoucnem. Živelní materialisté</a:t>
            </a:r>
          </a:p>
          <a:p>
            <a:pPr algn="just">
              <a:buNone/>
            </a:pPr>
            <a:r>
              <a:rPr lang="cs-CZ" sz="2400" dirty="0"/>
              <a:t>m</a:t>
            </a:r>
            <a:r>
              <a:rPr lang="cs-CZ" sz="2400" dirty="0" smtClean="0"/>
              <a:t>ěli za pralátku živoucí hmotu jako vodu, vzduch aj.</a:t>
            </a:r>
            <a:endParaRPr lang="cs-CZ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28726" y="0"/>
            <a:ext cx="45719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/>
              <a:t>4. Následující text uvádí, jak si </a:t>
            </a:r>
            <a:r>
              <a:rPr lang="cs-CZ" sz="2400" b="1" dirty="0" err="1" smtClean="0"/>
              <a:t>Anaximandros</a:t>
            </a:r>
            <a:r>
              <a:rPr lang="cs-CZ" sz="2400" b="1" dirty="0" smtClean="0"/>
              <a:t> představoval vývoj života:</a:t>
            </a:r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r>
              <a:rPr lang="cs-CZ" sz="2400" dirty="0" err="1" smtClean="0"/>
              <a:t>Anaximandros</a:t>
            </a:r>
            <a:r>
              <a:rPr lang="cs-CZ" sz="2400" dirty="0" smtClean="0"/>
              <a:t> za počátek všeho označil </a:t>
            </a:r>
            <a:r>
              <a:rPr lang="cs-CZ" sz="2400" dirty="0" err="1" smtClean="0"/>
              <a:t>apeiron</a:t>
            </a:r>
            <a:r>
              <a:rPr lang="cs-CZ" sz="2400" dirty="0" smtClean="0"/>
              <a:t>, který je </a:t>
            </a:r>
            <a:r>
              <a:rPr lang="cs-CZ" sz="2400" dirty="0" err="1" smtClean="0"/>
              <a:t>nevyčerpa</a:t>
            </a:r>
            <a:r>
              <a:rPr lang="cs-CZ" sz="2400" dirty="0" smtClean="0"/>
              <a:t>-</a:t>
            </a:r>
          </a:p>
          <a:p>
            <a:pPr algn="just">
              <a:buNone/>
            </a:pPr>
            <a:r>
              <a:rPr lang="cs-CZ" sz="2400" dirty="0" err="1"/>
              <a:t>t</a:t>
            </a:r>
            <a:r>
              <a:rPr lang="cs-CZ" sz="2400" dirty="0" err="1" smtClean="0"/>
              <a:t>elnou</a:t>
            </a:r>
            <a:r>
              <a:rPr lang="cs-CZ" sz="2400" dirty="0" smtClean="0"/>
              <a:t> schránkou, z níž vše vzniká. Země má tvar válce a je obklopena</a:t>
            </a:r>
          </a:p>
          <a:p>
            <a:pPr algn="just">
              <a:buNone/>
            </a:pPr>
            <a:r>
              <a:rPr lang="cs-CZ" sz="2400" dirty="0"/>
              <a:t>v</a:t>
            </a:r>
            <a:r>
              <a:rPr lang="cs-CZ" sz="2400" dirty="0" smtClean="0"/>
              <a:t>zduchem. U autora nacházíme první příznaky evoluční teorie: </a:t>
            </a:r>
            <a:r>
              <a:rPr lang="cs-CZ" sz="2400" dirty="0" err="1" smtClean="0"/>
              <a:t>Živoči</a:t>
            </a:r>
            <a:r>
              <a:rPr lang="cs-CZ" sz="2400" dirty="0" smtClean="0"/>
              <a:t>-</a:t>
            </a:r>
          </a:p>
          <a:p>
            <a:pPr algn="just">
              <a:buNone/>
            </a:pPr>
            <a:r>
              <a:rPr lang="cs-CZ" sz="2400" dirty="0" err="1"/>
              <a:t>c</a:t>
            </a:r>
            <a:r>
              <a:rPr lang="cs-CZ" sz="2400" dirty="0" err="1" smtClean="0"/>
              <a:t>hové</a:t>
            </a:r>
            <a:r>
              <a:rPr lang="cs-CZ" sz="2400" dirty="0" smtClean="0"/>
              <a:t> vznikli ve vlhku, zpočátku byli opatřeni ostnatou kůrou, aby pře-</a:t>
            </a:r>
          </a:p>
          <a:p>
            <a:pPr algn="just">
              <a:buNone/>
            </a:pPr>
            <a:r>
              <a:rPr lang="cs-CZ" sz="2400" dirty="0"/>
              <a:t>ž</a:t>
            </a:r>
            <a:r>
              <a:rPr lang="cs-CZ" sz="2400" dirty="0" smtClean="0"/>
              <a:t>ili. Pak se přemístili na pevninu, přicházeli o svou kůru a přizpůsobují </a:t>
            </a:r>
          </a:p>
          <a:p>
            <a:pPr algn="just">
              <a:buNone/>
            </a:pPr>
            <a:r>
              <a:rPr lang="cs-CZ" sz="2400" dirty="0"/>
              <a:t>s</a:t>
            </a:r>
            <a:r>
              <a:rPr lang="cs-CZ" sz="2400" dirty="0" smtClean="0"/>
              <a:t>e novým poměrům.</a:t>
            </a:r>
            <a:endParaRPr lang="cs-CZ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71603" y="274638"/>
            <a:ext cx="285753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b="1" dirty="0" smtClean="0"/>
              <a:t>Co tedy považoval </a:t>
            </a:r>
            <a:r>
              <a:rPr lang="cs-CZ" sz="2400" b="1" dirty="0" err="1" smtClean="0"/>
              <a:t>Anaximandros</a:t>
            </a:r>
            <a:r>
              <a:rPr lang="cs-CZ" sz="2400" b="1" dirty="0" smtClean="0"/>
              <a:t> za počátek života?</a:t>
            </a:r>
            <a:endParaRPr lang="cs-CZ" sz="24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857289" y="274638"/>
            <a:ext cx="142877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7286652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b="1" dirty="0" smtClean="0"/>
              <a:t>Správná odpověď:</a:t>
            </a:r>
          </a:p>
          <a:p>
            <a:pPr algn="just">
              <a:buNone/>
            </a:pPr>
            <a:r>
              <a:rPr lang="cs-CZ" sz="2400" dirty="0" smtClean="0"/>
              <a:t>Za počátek života si </a:t>
            </a:r>
            <a:r>
              <a:rPr lang="cs-CZ" sz="2400" dirty="0" err="1" smtClean="0"/>
              <a:t>Anaximandros</a:t>
            </a:r>
            <a:r>
              <a:rPr lang="cs-CZ" sz="2400" dirty="0" smtClean="0"/>
              <a:t> představoval jakousi nevyčerpatelnou</a:t>
            </a:r>
          </a:p>
          <a:p>
            <a:pPr algn="just">
              <a:buNone/>
            </a:pPr>
            <a:r>
              <a:rPr lang="cs-CZ" sz="2400" dirty="0"/>
              <a:t>s</a:t>
            </a:r>
            <a:r>
              <a:rPr lang="cs-CZ" sz="2400" dirty="0" smtClean="0"/>
              <a:t>chránku, tzv. </a:t>
            </a:r>
            <a:r>
              <a:rPr lang="cs-CZ" sz="2400" dirty="0" err="1" smtClean="0"/>
              <a:t>apeiron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28727" y="274638"/>
            <a:ext cx="142877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707233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/>
              <a:t>5. Po přečtení textu objasněte, proč je </a:t>
            </a:r>
            <a:r>
              <a:rPr lang="cs-CZ" sz="2400" b="1" dirty="0" err="1" smtClean="0"/>
              <a:t>Anaximenés</a:t>
            </a:r>
            <a:r>
              <a:rPr lang="cs-CZ" sz="2400" b="1" dirty="0" smtClean="0"/>
              <a:t> považován za</a:t>
            </a:r>
          </a:p>
          <a:p>
            <a:pPr algn="just">
              <a:buNone/>
            </a:pPr>
            <a:r>
              <a:rPr lang="cs-CZ" sz="2400" b="1" dirty="0"/>
              <a:t>p</a:t>
            </a:r>
            <a:r>
              <a:rPr lang="cs-CZ" sz="2400" b="1" dirty="0" smtClean="0"/>
              <a:t>ředchůdce moderní přírodovědy:</a:t>
            </a:r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r>
              <a:rPr lang="cs-CZ" sz="2400" dirty="0" err="1" smtClean="0"/>
              <a:t>Anaximenés</a:t>
            </a:r>
            <a:r>
              <a:rPr lang="cs-CZ" sz="2400" dirty="0" smtClean="0"/>
              <a:t> tvrdí, že veškeré látky, z nichž se věci skládají, jsou jen </a:t>
            </a:r>
          </a:p>
          <a:p>
            <a:pPr algn="just">
              <a:buNone/>
            </a:pPr>
            <a:r>
              <a:rPr lang="cs-CZ" sz="2400" dirty="0"/>
              <a:t>v</a:t>
            </a:r>
            <a:r>
              <a:rPr lang="cs-CZ" sz="2400" dirty="0" smtClean="0"/>
              <a:t>zduch, ale vždy o rozdílné hustotě. Uvádí dva procesy, kterými látky</a:t>
            </a:r>
          </a:p>
          <a:p>
            <a:pPr algn="just">
              <a:buNone/>
            </a:pPr>
            <a:r>
              <a:rPr lang="cs-CZ" sz="2400" dirty="0"/>
              <a:t>v</a:t>
            </a:r>
            <a:r>
              <a:rPr lang="cs-CZ" sz="2400" dirty="0" smtClean="0"/>
              <a:t>znikají a zanikají: zhušťování a zřeďování. Dochází-li ke zřeďování</a:t>
            </a:r>
          </a:p>
          <a:p>
            <a:pPr algn="just">
              <a:buNone/>
            </a:pPr>
            <a:r>
              <a:rPr lang="cs-CZ" sz="2400" dirty="0"/>
              <a:t>v</a:t>
            </a:r>
            <a:r>
              <a:rPr lang="cs-CZ" sz="2400" dirty="0" smtClean="0"/>
              <a:t>zduchu, mění se v oheň. Zahušťuje-li se, mění se ve vzduch, pak </a:t>
            </a:r>
          </a:p>
          <a:p>
            <a:pPr algn="just">
              <a:buNone/>
            </a:pPr>
            <a:r>
              <a:rPr lang="cs-CZ" sz="2400" dirty="0"/>
              <a:t>v</a:t>
            </a:r>
            <a:r>
              <a:rPr lang="cs-CZ" sz="2400" dirty="0" smtClean="0"/>
              <a:t> oblaka, poté ve vodu, pak v zemi, pak v kámen. Tím, že pouze ne-</a:t>
            </a:r>
          </a:p>
          <a:p>
            <a:pPr algn="just">
              <a:buNone/>
            </a:pPr>
            <a:r>
              <a:rPr lang="cs-CZ" sz="2400" dirty="0" smtClean="0"/>
              <a:t>popisoval původ věcí, ale také procesy vzniku (např. hvězdy vznikaly</a:t>
            </a:r>
          </a:p>
          <a:p>
            <a:pPr algn="just">
              <a:buNone/>
            </a:pPr>
            <a:r>
              <a:rPr lang="cs-CZ" sz="2400" dirty="0" smtClean="0"/>
              <a:t>z vlhkých výparů Země, s rostoucí vzdáleností se uvolnily a proměnily</a:t>
            </a:r>
          </a:p>
          <a:p>
            <a:pPr algn="just">
              <a:buNone/>
            </a:pPr>
            <a:r>
              <a:rPr lang="cs-CZ" sz="2400" dirty="0"/>
              <a:t>v</a:t>
            </a:r>
            <a:r>
              <a:rPr lang="cs-CZ" sz="2400" dirty="0" smtClean="0"/>
              <a:t> oheň), bývá označován jako předchůdce moderní přírodovědy.   </a:t>
            </a:r>
            <a:endParaRPr lang="cs-CZ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28725" y="274638"/>
            <a:ext cx="214314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/>
              <a:t>6. Závěrečný úkol:</a:t>
            </a:r>
          </a:p>
          <a:p>
            <a:pPr algn="just">
              <a:buNone/>
            </a:pPr>
            <a:r>
              <a:rPr lang="cs-CZ" sz="2400" dirty="0" smtClean="0"/>
              <a:t>Správně přiřaďte čísla k písmenům.</a:t>
            </a:r>
          </a:p>
          <a:p>
            <a:pPr algn="just">
              <a:buNone/>
            </a:pPr>
            <a:endParaRPr lang="cs-CZ" sz="2400" dirty="0"/>
          </a:p>
          <a:p>
            <a:pPr algn="just">
              <a:buNone/>
            </a:pPr>
            <a:r>
              <a:rPr lang="cs-CZ" sz="2400" b="1" dirty="0" smtClean="0"/>
              <a:t>1 </a:t>
            </a:r>
            <a:r>
              <a:rPr lang="cs-CZ" sz="2400" dirty="0" smtClean="0"/>
              <a:t>pralátkou voda, </a:t>
            </a:r>
            <a:r>
              <a:rPr lang="cs-CZ" sz="2400" b="1" dirty="0" smtClean="0"/>
              <a:t>2 </a:t>
            </a:r>
            <a:r>
              <a:rPr lang="cs-CZ" sz="2400" dirty="0" smtClean="0"/>
              <a:t>hylozoisté, </a:t>
            </a:r>
            <a:r>
              <a:rPr lang="cs-CZ" sz="2400" b="1" dirty="0" smtClean="0"/>
              <a:t>3 </a:t>
            </a:r>
            <a:r>
              <a:rPr lang="cs-CZ" sz="2400" dirty="0" smtClean="0"/>
              <a:t>ontologická diference, </a:t>
            </a:r>
            <a:r>
              <a:rPr lang="cs-CZ" sz="2400" b="1" dirty="0" smtClean="0"/>
              <a:t>4 </a:t>
            </a:r>
            <a:r>
              <a:rPr lang="cs-CZ" sz="2400" dirty="0" smtClean="0"/>
              <a:t>náznaky</a:t>
            </a:r>
          </a:p>
          <a:p>
            <a:pPr algn="just">
              <a:buNone/>
            </a:pPr>
            <a:r>
              <a:rPr lang="cs-CZ" sz="2400" dirty="0" smtClean="0"/>
              <a:t>evoluční teorie, </a:t>
            </a:r>
            <a:r>
              <a:rPr lang="cs-CZ" sz="2400" b="1" dirty="0" smtClean="0"/>
              <a:t>5 </a:t>
            </a:r>
            <a:r>
              <a:rPr lang="cs-CZ" sz="2400" dirty="0" smtClean="0"/>
              <a:t>předchůdce moderní přírodovědy</a:t>
            </a:r>
          </a:p>
          <a:p>
            <a:pPr algn="just">
              <a:buNone/>
            </a:pPr>
            <a:endParaRPr lang="cs-CZ" sz="2400" dirty="0"/>
          </a:p>
          <a:p>
            <a:pPr algn="just">
              <a:buNone/>
            </a:pPr>
            <a:r>
              <a:rPr lang="cs-CZ" sz="2400" b="1" dirty="0" smtClean="0"/>
              <a:t>A </a:t>
            </a:r>
            <a:r>
              <a:rPr lang="cs-CZ" sz="2400" dirty="0" smtClean="0"/>
              <a:t>rozdíl mezi konkrétními jsoucny a bytím, </a:t>
            </a:r>
            <a:r>
              <a:rPr lang="cs-CZ" sz="2400" b="1" dirty="0" smtClean="0"/>
              <a:t>B </a:t>
            </a:r>
            <a:r>
              <a:rPr lang="cs-CZ" sz="2400" dirty="0" err="1" smtClean="0"/>
              <a:t>Thalés</a:t>
            </a:r>
            <a:r>
              <a:rPr lang="cs-CZ" sz="2400" dirty="0" smtClean="0"/>
              <a:t>, </a:t>
            </a:r>
            <a:r>
              <a:rPr lang="cs-CZ" sz="2400" b="1" dirty="0" smtClean="0"/>
              <a:t>C </a:t>
            </a:r>
            <a:r>
              <a:rPr lang="cs-CZ" sz="2400" dirty="0" err="1" smtClean="0"/>
              <a:t>Anaximenés</a:t>
            </a:r>
            <a:r>
              <a:rPr lang="cs-CZ" sz="2400" dirty="0" smtClean="0"/>
              <a:t>.</a:t>
            </a:r>
          </a:p>
          <a:p>
            <a:pPr algn="just">
              <a:buNone/>
            </a:pPr>
            <a:r>
              <a:rPr lang="cs-CZ" sz="2400" b="1" dirty="0" smtClean="0"/>
              <a:t>D </a:t>
            </a:r>
            <a:r>
              <a:rPr lang="cs-CZ" sz="2400" dirty="0" smtClean="0"/>
              <a:t>látka žije a je původem toho, co žije, </a:t>
            </a:r>
            <a:r>
              <a:rPr lang="cs-CZ" sz="2400" b="1" dirty="0" smtClean="0"/>
              <a:t>E </a:t>
            </a:r>
            <a:r>
              <a:rPr lang="cs-CZ" sz="2400" dirty="0" err="1" smtClean="0"/>
              <a:t>Anaximandros</a:t>
            </a:r>
            <a:endParaRPr lang="cs-CZ" sz="24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00164" y="274638"/>
            <a:ext cx="35719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endParaRPr lang="cs-CZ" sz="2400" b="1" dirty="0" smtClean="0"/>
          </a:p>
          <a:p>
            <a:pPr algn="just">
              <a:buNone/>
            </a:pPr>
            <a:r>
              <a:rPr lang="cs-CZ" sz="2400" b="1" dirty="0" smtClean="0"/>
              <a:t>Správné odpovědi:</a:t>
            </a:r>
          </a:p>
          <a:p>
            <a:pPr algn="just">
              <a:buNone/>
            </a:pPr>
            <a:endParaRPr lang="cs-CZ" sz="2400" b="1" dirty="0"/>
          </a:p>
          <a:p>
            <a:pPr algn="just">
              <a:buNone/>
            </a:pPr>
            <a:r>
              <a:rPr lang="cs-CZ" sz="2400" smtClean="0"/>
              <a:t>1B, 2D, 3A, 4E, 5C</a:t>
            </a:r>
            <a:endParaRPr lang="cs-CZ" sz="24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GAARDER, </a:t>
            </a:r>
            <a:r>
              <a:rPr lang="cs-CZ" dirty="0" err="1" smtClean="0"/>
              <a:t>Jostein</a:t>
            </a:r>
            <a:r>
              <a:rPr lang="cs-CZ" dirty="0" smtClean="0"/>
              <a:t>. </a:t>
            </a:r>
            <a:r>
              <a:rPr lang="cs-CZ" i="1" dirty="0" smtClean="0"/>
              <a:t>Sofiin svět: Román o dějinách filosofie</a:t>
            </a:r>
            <a:r>
              <a:rPr lang="cs-CZ" dirty="0" smtClean="0"/>
              <a:t>. První vydání. Košice: Knižná </a:t>
            </a:r>
            <a:r>
              <a:rPr lang="cs-CZ" dirty="0" err="1" smtClean="0"/>
              <a:t>dielňa</a:t>
            </a:r>
            <a:r>
              <a:rPr lang="cs-CZ" dirty="0" smtClean="0"/>
              <a:t> </a:t>
            </a:r>
            <a:r>
              <a:rPr lang="cs-CZ" dirty="0" err="1" smtClean="0"/>
              <a:t>Timotej</a:t>
            </a:r>
            <a:r>
              <a:rPr lang="cs-CZ" dirty="0" smtClean="0"/>
              <a:t>, 1995.</a:t>
            </a:r>
          </a:p>
          <a:p>
            <a:r>
              <a:rPr lang="cs-CZ" dirty="0" smtClean="0"/>
              <a:t>NOVOTNÝ, Zdeněk. </a:t>
            </a:r>
            <a:r>
              <a:rPr lang="cs-CZ" i="1" dirty="0" smtClean="0"/>
              <a:t>Jak (se) učit filosofii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2004, 143 s. Dějiny filosofie (Olomouc), díl 1. ISBN 80-718-2179-9.</a:t>
            </a:r>
          </a:p>
          <a:p>
            <a:r>
              <a:rPr lang="cs-CZ" dirty="0" smtClean="0"/>
              <a:t>RICKEN, </a:t>
            </a:r>
            <a:r>
              <a:rPr lang="cs-CZ" dirty="0" err="1" smtClean="0"/>
              <a:t>Friedo</a:t>
            </a:r>
            <a:r>
              <a:rPr lang="cs-CZ" dirty="0" smtClean="0"/>
              <a:t>. </a:t>
            </a:r>
            <a:r>
              <a:rPr lang="cs-CZ" i="1" dirty="0" smtClean="0"/>
              <a:t>Antická filosofie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1999, 230 s. díl 1. ISBN 80-718-2092-X.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920</Words>
  <Application>Microsoft Office PowerPoint</Application>
  <PresentationFormat>Předvádění na obrazovce (4:3)</PresentationFormat>
  <Paragraphs>142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3" baseType="lpstr">
      <vt:lpstr>Arial</vt:lpstr>
      <vt:lpstr>Calibri</vt:lpstr>
      <vt:lpstr>Motiv sady Office</vt:lpstr>
      <vt:lpstr>Prezentace aplikace PowerPoint</vt:lpstr>
      <vt:lpstr>Tři milétští filosofové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Použitá literatura</vt:lpstr>
    </vt:vector>
  </TitlesOfParts>
  <Company>mgo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Tři milétští filosofové</dc:title>
  <dc:creator>trckova</dc:creator>
  <cp:lastModifiedBy>Fismol Tomáš</cp:lastModifiedBy>
  <cp:revision>28</cp:revision>
  <dcterms:created xsi:type="dcterms:W3CDTF">2013-03-16T16:36:30Z</dcterms:created>
  <dcterms:modified xsi:type="dcterms:W3CDTF">2014-05-13T09:59:49Z</dcterms:modified>
</cp:coreProperties>
</file>