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E318D-18C2-4DA4-B57B-8139D8336046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B14A6-A947-4234-972B-DC17EE5E85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3442532"/>
              </p:ext>
            </p:extLst>
          </p:nvPr>
        </p:nvGraphicFramePr>
        <p:xfrm>
          <a:off x="665163" y="836613"/>
          <a:ext cx="7621613" cy="4082851"/>
        </p:xfrm>
        <a:graphic>
          <a:graphicData uri="http://schemas.openxmlformats.org/drawingml/2006/table">
            <a:tbl>
              <a:tblPr/>
              <a:tblGrid>
                <a:gridCol w="1283688"/>
                <a:gridCol w="6337925"/>
              </a:tblGrid>
              <a:tr h="63828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Matiční gymnázium Ostrava,Dr. Šmerala 25/2565, 728 04, Ostrava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969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Eleaté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atomisté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Jana Trčková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6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vybraných textech je vysvětlován základ filosofie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eleatů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atomistů.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9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Jednotlivé texty jsou doplněny otázkami, které pomáhají lépe pochopit podstatu uvedeného tématu. Dále zde jsou správné odpovědi, otázky k přemýšlení i závěrečné úkoly, jež prověřují pochopení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předloženého tématu.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40352" y="908051"/>
            <a:ext cx="504725" cy="504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Eleaté, atomisté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928726" y="285728"/>
            <a:ext cx="285751" cy="113191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457200" indent="-457200" algn="just">
              <a:buAutoNum type="arabicPeriod"/>
            </a:pPr>
            <a:r>
              <a:rPr lang="cs-CZ" sz="2400" b="1" dirty="0" smtClean="0"/>
              <a:t>Po prostudování textu budete komentovat konkrétní výroky</a:t>
            </a:r>
          </a:p>
          <a:p>
            <a:pPr marL="457200" indent="-457200" algn="just">
              <a:buNone/>
            </a:pPr>
            <a:r>
              <a:rPr lang="cs-CZ" sz="2400" b="1" dirty="0"/>
              <a:t>f</a:t>
            </a:r>
            <a:r>
              <a:rPr lang="cs-CZ" sz="2400" b="1" dirty="0" smtClean="0"/>
              <a:t>ilosofa </a:t>
            </a:r>
            <a:r>
              <a:rPr lang="cs-CZ" sz="2400" b="1" dirty="0" err="1" smtClean="0"/>
              <a:t>Xenofana</a:t>
            </a:r>
            <a:r>
              <a:rPr lang="cs-CZ" sz="2400" b="1" dirty="0" smtClean="0"/>
              <a:t>: </a:t>
            </a:r>
          </a:p>
          <a:p>
            <a:pPr marL="457200" indent="-457200" algn="just">
              <a:buNone/>
            </a:pPr>
            <a:endParaRPr lang="cs-CZ" sz="2400" dirty="0" smtClean="0"/>
          </a:p>
          <a:p>
            <a:pPr marL="457200" indent="-457200" algn="just">
              <a:buNone/>
            </a:pPr>
            <a:r>
              <a:rPr lang="cs-CZ" sz="2400" dirty="0" smtClean="0"/>
              <a:t>Eleaty začínají dějiny ontologie, neboť si kladou otázku, co máme na </a:t>
            </a:r>
          </a:p>
          <a:p>
            <a:pPr marL="457200" indent="-457200" algn="just">
              <a:buNone/>
            </a:pPr>
            <a:r>
              <a:rPr lang="cs-CZ" sz="2400" dirty="0"/>
              <a:t>m</a:t>
            </a:r>
            <a:r>
              <a:rPr lang="cs-CZ" sz="2400" dirty="0" smtClean="0"/>
              <a:t>ysli, hovoříme-li o jsoucím, a uvádějí rysy jsoucího. Předchůdcem</a:t>
            </a:r>
          </a:p>
          <a:p>
            <a:pPr marL="457200" indent="-457200" algn="just">
              <a:buNone/>
            </a:pPr>
            <a:r>
              <a:rPr lang="cs-CZ" sz="2400" dirty="0" err="1"/>
              <a:t>e</a:t>
            </a:r>
            <a:r>
              <a:rPr lang="cs-CZ" sz="2400" dirty="0" err="1" smtClean="0"/>
              <a:t>leatů</a:t>
            </a:r>
            <a:r>
              <a:rPr lang="cs-CZ" sz="2400" dirty="0" smtClean="0"/>
              <a:t> byl </a:t>
            </a:r>
            <a:r>
              <a:rPr lang="cs-CZ" sz="2400" dirty="0" err="1" smtClean="0"/>
              <a:t>Xenofanés</a:t>
            </a:r>
            <a:r>
              <a:rPr lang="cs-CZ" sz="2400" dirty="0" smtClean="0"/>
              <a:t>, proslavil se kritikou dosavadních antropomorfních</a:t>
            </a:r>
          </a:p>
          <a:p>
            <a:pPr marL="457200" indent="-457200"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ředstav boha. Podle něj by měl být bůh jeden. Ztotožňuje boha se </a:t>
            </a:r>
          </a:p>
          <a:p>
            <a:pPr marL="457200" indent="-457200"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soucnem, jediným, věčným, vše vyplňujícím a nehybným. Jeho jedinou</a:t>
            </a:r>
          </a:p>
          <a:p>
            <a:pPr marL="457200" indent="-457200" algn="just">
              <a:buNone/>
            </a:pPr>
            <a:r>
              <a:rPr lang="cs-CZ" sz="2400" dirty="0"/>
              <a:t>a</a:t>
            </a:r>
            <a:r>
              <a:rPr lang="cs-CZ" sz="2400" dirty="0" smtClean="0"/>
              <a:t>ktivitou je myšlení.  </a:t>
            </a:r>
          </a:p>
          <a:p>
            <a:pPr marL="457200" indent="-457200" algn="just">
              <a:buNone/>
            </a:pPr>
            <a:endParaRPr lang="cs-CZ" sz="2400" b="1" dirty="0" smtClean="0"/>
          </a:p>
          <a:p>
            <a:pPr marL="457200" indent="-457200" algn="just">
              <a:buNone/>
            </a:pPr>
            <a:endParaRPr lang="cs-CZ" sz="2400" b="1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165" y="-428652"/>
            <a:ext cx="142877" cy="1846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Pokuste se komentovat </a:t>
            </a:r>
            <a:r>
              <a:rPr lang="cs-CZ" sz="2400" b="1" dirty="0" err="1" smtClean="0"/>
              <a:t>Xenofanova</a:t>
            </a:r>
            <a:r>
              <a:rPr lang="cs-CZ" sz="2400" b="1" dirty="0" smtClean="0"/>
              <a:t> slova:</a:t>
            </a:r>
          </a:p>
          <a:p>
            <a:pPr>
              <a:buNone/>
            </a:pPr>
            <a:endParaRPr lang="cs-CZ" sz="2400" b="1" dirty="0"/>
          </a:p>
          <a:p>
            <a:pPr marL="457200" indent="-457200">
              <a:buAutoNum type="alphaLcParenR"/>
            </a:pPr>
            <a:r>
              <a:rPr lang="cs-CZ" sz="2400" dirty="0" smtClean="0"/>
              <a:t>,,Ne bozi jsou velcí, ale lidé.“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,,Znalosti nám nedali bozi, ale my sami jsme je dobyli postupnou</a:t>
            </a:r>
          </a:p>
          <a:p>
            <a:pPr marL="457200" indent="-457200">
              <a:buNone/>
            </a:pPr>
            <a:r>
              <a:rPr lang="cs-CZ" sz="2400" dirty="0"/>
              <a:t>p</a:t>
            </a:r>
            <a:r>
              <a:rPr lang="cs-CZ" sz="2400" dirty="0" smtClean="0"/>
              <a:t>rací.“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71603" y="-571528"/>
            <a:ext cx="214315" cy="1989166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2. Pozorně si prostudujte jádro filosofie </a:t>
            </a:r>
            <a:r>
              <a:rPr lang="cs-CZ" sz="2400" b="1" dirty="0" err="1" smtClean="0"/>
              <a:t>eleatů</a:t>
            </a:r>
            <a:r>
              <a:rPr lang="cs-CZ" sz="2400" b="1" dirty="0" smtClean="0"/>
              <a:t>: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err="1" smtClean="0"/>
              <a:t>Parmenidés</a:t>
            </a:r>
            <a:r>
              <a:rPr lang="cs-CZ" sz="2400" dirty="0" smtClean="0"/>
              <a:t> říká, že cesta pravdy záleží v tom, že bytí, jsoucno jest a ne-</a:t>
            </a:r>
          </a:p>
          <a:p>
            <a:pPr algn="just">
              <a:buNone/>
            </a:pPr>
            <a:r>
              <a:rPr lang="cs-CZ" sz="2400" dirty="0"/>
              <a:t>m</a:t>
            </a:r>
            <a:r>
              <a:rPr lang="cs-CZ" sz="2400" dirty="0" smtClean="0"/>
              <a:t>ůže </a:t>
            </a:r>
            <a:r>
              <a:rPr lang="cs-CZ" sz="2400" dirty="0" err="1" smtClean="0"/>
              <a:t>nebýti</a:t>
            </a:r>
            <a:r>
              <a:rPr lang="cs-CZ" sz="2400" dirty="0" smtClean="0"/>
              <a:t>. Jsoucí jest, neboť bytí jest, kdežto nic věru není. Nikdy za-</a:t>
            </a:r>
          </a:p>
          <a:p>
            <a:pPr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isté nedá se prokázat nejsoucna jsoucnost. Z toho plyne, že není žádné-</a:t>
            </a:r>
          </a:p>
          <a:p>
            <a:pPr algn="just">
              <a:buNone/>
            </a:pPr>
            <a:r>
              <a:rPr lang="cs-CZ" sz="2400" dirty="0"/>
              <a:t>h</a:t>
            </a:r>
            <a:r>
              <a:rPr lang="cs-CZ" sz="2400" dirty="0" smtClean="0"/>
              <a:t>o vznikání a zanikání, protože vznikající věc vzniká z nicoty a zanikající</a:t>
            </a:r>
          </a:p>
          <a:p>
            <a:pPr algn="just">
              <a:buNone/>
            </a:pPr>
            <a:r>
              <a:rPr lang="cs-CZ" sz="2400" dirty="0"/>
              <a:t>s</a:t>
            </a:r>
            <a:r>
              <a:rPr lang="cs-CZ" sz="2400" dirty="0" smtClean="0"/>
              <a:t>e propadá do nicoty, nicota však není. Smyslům, které vidí vznikání a </a:t>
            </a:r>
          </a:p>
          <a:p>
            <a:pPr algn="just">
              <a:buNone/>
            </a:pPr>
            <a:r>
              <a:rPr lang="cs-CZ" sz="2400" dirty="0"/>
              <a:t>z</a:t>
            </a:r>
            <a:r>
              <a:rPr lang="cs-CZ" sz="2400" dirty="0" smtClean="0"/>
              <a:t>anikání, není co věřit. Pravdu má pouze rozum a ten praví, že jsoucno</a:t>
            </a:r>
          </a:p>
          <a:p>
            <a:pPr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e bez vzniku a zániku, celé, jednorodé, bez pohybu, bez dění. 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644030" y="21429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Otázky k podstatě filosofie </a:t>
            </a:r>
            <a:r>
              <a:rPr lang="cs-CZ" sz="2400" b="1" dirty="0" err="1" smtClean="0"/>
              <a:t>eleatů</a:t>
            </a:r>
            <a:r>
              <a:rPr lang="cs-CZ" sz="2400" b="1" dirty="0" smtClean="0"/>
              <a:t>:</a:t>
            </a:r>
          </a:p>
          <a:p>
            <a:pPr algn="just">
              <a:buNone/>
            </a:pPr>
            <a:endParaRPr lang="cs-CZ" sz="2400" b="1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Stanovte charakteristické rysy jsoucna (bytí).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Stanovte charakteristické rysy nejsoucna (nebytí).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Jaký vztah má </a:t>
            </a:r>
            <a:r>
              <a:rPr lang="cs-CZ" sz="2400" dirty="0" err="1" smtClean="0"/>
              <a:t>Parmenidés</a:t>
            </a:r>
            <a:r>
              <a:rPr lang="cs-CZ" sz="2400" dirty="0" smtClean="0"/>
              <a:t> ke smyslům a jaký k rozumu?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928726" y="0"/>
            <a:ext cx="100042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r>
              <a:rPr lang="cs-CZ" sz="2400" b="1" dirty="0" smtClean="0"/>
              <a:t>Možné odpovědi: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Např. jsoucí je </a:t>
            </a:r>
            <a:r>
              <a:rPr lang="cs-CZ" sz="2400" dirty="0" err="1" smtClean="0"/>
              <a:t>nevzniklé</a:t>
            </a:r>
            <a:r>
              <a:rPr lang="cs-CZ" sz="2400" dirty="0" smtClean="0"/>
              <a:t> a nepomíjející.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Např. nedá se prokázat existence nejsoucna.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err="1" smtClean="0"/>
              <a:t>Parmenidés</a:t>
            </a:r>
            <a:r>
              <a:rPr lang="cs-CZ" sz="2400" dirty="0" smtClean="0"/>
              <a:t> nevěří smyslům, věří jen rozumu.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57289" y="274638"/>
            <a:ext cx="142877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3. Text dokládá, jak vidí </a:t>
            </a:r>
            <a:r>
              <a:rPr lang="cs-CZ" sz="2400" b="1" dirty="0" err="1" smtClean="0"/>
              <a:t>eleaté</a:t>
            </a:r>
            <a:r>
              <a:rPr lang="cs-CZ" sz="2400" b="1" dirty="0" smtClean="0"/>
              <a:t> pohyb: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err="1" smtClean="0"/>
              <a:t>Parmenidés</a:t>
            </a:r>
            <a:r>
              <a:rPr lang="cs-CZ" sz="2400" dirty="0" smtClean="0"/>
              <a:t> dospěl k tvrzení, že existuje pouze bytí, kdyby existovalo </a:t>
            </a:r>
          </a:p>
          <a:p>
            <a:pPr algn="just">
              <a:buNone/>
            </a:pPr>
            <a:r>
              <a:rPr lang="cs-CZ" sz="2400" dirty="0"/>
              <a:t>n</a:t>
            </a:r>
            <a:r>
              <a:rPr lang="cs-CZ" sz="2400" dirty="0" smtClean="0"/>
              <a:t>ebytí, existoval by prázdný prostor, do kterého by se bytí mohlo pře-</a:t>
            </a:r>
          </a:p>
          <a:p>
            <a:pPr algn="just">
              <a:buNone/>
            </a:pPr>
            <a:r>
              <a:rPr lang="cs-CZ" sz="2400" dirty="0" err="1"/>
              <a:t>l</a:t>
            </a:r>
            <a:r>
              <a:rPr lang="cs-CZ" sz="2400" dirty="0" err="1" smtClean="0"/>
              <a:t>évat</a:t>
            </a:r>
            <a:r>
              <a:rPr lang="cs-CZ" sz="2400" dirty="0" smtClean="0"/>
              <a:t>. Tento prázdný prostor není, </a:t>
            </a:r>
            <a:r>
              <a:rPr lang="cs-CZ" sz="2400" dirty="0" err="1" smtClean="0"/>
              <a:t>není</a:t>
            </a:r>
            <a:r>
              <a:rPr lang="cs-CZ" sz="2400" dirty="0" smtClean="0"/>
              <a:t> tedy ani pohyb. Jsoucno je ne-</a:t>
            </a:r>
          </a:p>
          <a:p>
            <a:pPr algn="just">
              <a:buNone/>
            </a:pPr>
            <a:r>
              <a:rPr lang="cs-CZ" sz="2400" dirty="0"/>
              <a:t>m</a:t>
            </a:r>
            <a:r>
              <a:rPr lang="cs-CZ" sz="2400" dirty="0" smtClean="0"/>
              <a:t>ěnné, bez vzniku a zániku, dokonale vyplňuje prostor podobný kouli, </a:t>
            </a:r>
          </a:p>
          <a:p>
            <a:pPr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e nehybné. Náš rozum dokazuje neexistenci pohybu, naše smysly opak.</a:t>
            </a:r>
          </a:p>
          <a:p>
            <a:pPr algn="just">
              <a:buNone/>
            </a:pPr>
            <a:r>
              <a:rPr lang="cs-CZ" sz="2400" dirty="0" smtClean="0"/>
              <a:t>Rozum je pravda, smysly jsou zdání. Eleaté řešili jsoucno, bytí vysoce</a:t>
            </a:r>
          </a:p>
          <a:p>
            <a:pPr algn="just">
              <a:buNone/>
            </a:pPr>
            <a:r>
              <a:rPr lang="cs-CZ" sz="2400" dirty="0"/>
              <a:t>a</a:t>
            </a:r>
            <a:r>
              <a:rPr lang="cs-CZ" sz="2400" dirty="0" smtClean="0"/>
              <a:t>bstraktním způsobem.  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71602" y="-357214"/>
            <a:ext cx="45719" cy="17748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Otázka: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smtClean="0"/>
              <a:t>Co tvrdí </a:t>
            </a:r>
            <a:r>
              <a:rPr lang="cs-CZ" sz="2400" dirty="0" err="1" smtClean="0"/>
              <a:t>eleaté</a:t>
            </a:r>
            <a:r>
              <a:rPr lang="cs-CZ" sz="2400" dirty="0" smtClean="0"/>
              <a:t> o pohybu?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14478" y="-785842"/>
            <a:ext cx="142876" cy="22034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Správná odpověď: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smtClean="0"/>
              <a:t>Eleaté tvrdí, že pohyb nutně potřebuje něco prázdna, nebytí. Jelikož je</a:t>
            </a:r>
          </a:p>
          <a:p>
            <a:pPr algn="just">
              <a:buNone/>
            </a:pPr>
            <a:r>
              <a:rPr lang="cs-CZ" sz="2400" dirty="0"/>
              <a:t>v</a:t>
            </a:r>
            <a:r>
              <a:rPr lang="cs-CZ" sz="2400" dirty="0" smtClean="0"/>
              <a:t>šak jsoucno absolutně plné, je současně nehybné. 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57355" y="-428652"/>
            <a:ext cx="357191" cy="1846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4. Text vám ukáže, jak viděli svět atomisté:</a:t>
            </a:r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dirty="0" err="1" smtClean="0"/>
              <a:t>Démokritos</a:t>
            </a:r>
            <a:r>
              <a:rPr lang="cs-CZ" sz="2400" dirty="0" smtClean="0"/>
              <a:t> zdůrazňoval, že atomy, z nichž je vše vystavěno, se nemohou </a:t>
            </a:r>
          </a:p>
          <a:p>
            <a:pPr algn="just">
              <a:buNone/>
            </a:pPr>
            <a:r>
              <a:rPr lang="cs-CZ" sz="2400" dirty="0"/>
              <a:t>d</a:t>
            </a:r>
            <a:r>
              <a:rPr lang="cs-CZ" sz="2400" dirty="0" smtClean="0"/>
              <a:t>ále dělit. Slovo atom znamená nedělitelný. Nejmenší stavební částice </a:t>
            </a:r>
          </a:p>
          <a:p>
            <a:pPr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sou v přírodě věčné, v tom navazuje na </a:t>
            </a:r>
            <a:r>
              <a:rPr lang="cs-CZ" sz="2400" dirty="0" err="1" smtClean="0"/>
              <a:t>eleaty</a:t>
            </a:r>
            <a:r>
              <a:rPr lang="cs-CZ" sz="2400" dirty="0" smtClean="0"/>
              <a:t>. Všechny atomy jsou </a:t>
            </a:r>
            <a:r>
              <a:rPr lang="cs-CZ" sz="2400" dirty="0" err="1" smtClean="0"/>
              <a:t>pev</a:t>
            </a:r>
            <a:r>
              <a:rPr lang="cs-CZ" sz="2400" dirty="0" smtClean="0"/>
              <a:t>-</a:t>
            </a:r>
          </a:p>
          <a:p>
            <a:pPr algn="just">
              <a:buNone/>
            </a:pPr>
            <a:r>
              <a:rPr lang="cs-CZ" sz="2400" dirty="0" err="1"/>
              <a:t>n</a:t>
            </a:r>
            <a:r>
              <a:rPr lang="cs-CZ" sz="2400" dirty="0" err="1" smtClean="0"/>
              <a:t>é</a:t>
            </a:r>
            <a:r>
              <a:rPr lang="cs-CZ" sz="2400" dirty="0" smtClean="0"/>
              <a:t> a hmotné, mají různé tvary a mohou se spojovat do nekonečného </a:t>
            </a:r>
          </a:p>
          <a:p>
            <a:pPr algn="just">
              <a:buNone/>
            </a:pPr>
            <a:r>
              <a:rPr lang="cs-CZ" sz="2400" dirty="0"/>
              <a:t>m</a:t>
            </a:r>
            <a:r>
              <a:rPr lang="cs-CZ" sz="2400" dirty="0" smtClean="0"/>
              <a:t>nožství různých těles. Pohybují se v prostoru, mají všelijaké háčky a </a:t>
            </a:r>
          </a:p>
          <a:p>
            <a:pPr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říchytky a spojují se ve věci, které vidíme kolem sebe.</a:t>
            </a: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71601" y="-428652"/>
            <a:ext cx="71438" cy="1846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Otázky k textu:</a:t>
            </a:r>
          </a:p>
          <a:p>
            <a:pPr algn="just">
              <a:buNone/>
            </a:pPr>
            <a:endParaRPr lang="cs-CZ" sz="2400" b="1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Co znamená slovo atom?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V čem </a:t>
            </a:r>
            <a:r>
              <a:rPr lang="cs-CZ" sz="2400" dirty="0" err="1" smtClean="0"/>
              <a:t>Démokritos</a:t>
            </a:r>
            <a:r>
              <a:rPr lang="cs-CZ" sz="2400" dirty="0" smtClean="0"/>
              <a:t> navazuje na </a:t>
            </a:r>
            <a:r>
              <a:rPr lang="cs-CZ" sz="2400" dirty="0" err="1" smtClean="0"/>
              <a:t>eleaty</a:t>
            </a:r>
            <a:r>
              <a:rPr lang="cs-CZ" sz="2400" dirty="0" smtClean="0"/>
              <a:t>?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Jak atomy vytvářejí různé věci?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43041" y="-285776"/>
            <a:ext cx="214315" cy="17034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Atom znamená nedělitelný, jsou to nejmenší možné částice.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Na </a:t>
            </a:r>
            <a:r>
              <a:rPr lang="cs-CZ" sz="2400" dirty="0" err="1" smtClean="0"/>
              <a:t>eleaty</a:t>
            </a:r>
            <a:r>
              <a:rPr lang="cs-CZ" sz="2400" dirty="0" smtClean="0"/>
              <a:t> navazuje tím, že atomy jsou věčné.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Atomy různých tvarů se spojují pomocí háčků v různé věci.</a:t>
            </a: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1143040" y="-571528"/>
            <a:ext cx="142876" cy="198916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429528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5. Atomisté uplatňují zákon kauzality: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err="1" smtClean="0"/>
              <a:t>Démokritos</a:t>
            </a:r>
            <a:r>
              <a:rPr lang="cs-CZ" sz="2400" dirty="0" smtClean="0"/>
              <a:t> neuvažoval o žádné síle, která vstupuje do přírodních pro-</a:t>
            </a:r>
          </a:p>
          <a:p>
            <a:pPr algn="just">
              <a:buNone/>
            </a:pPr>
            <a:r>
              <a:rPr lang="cs-CZ" sz="2400" dirty="0" err="1"/>
              <a:t>c</a:t>
            </a:r>
            <a:r>
              <a:rPr lang="cs-CZ" sz="2400" dirty="0" err="1" smtClean="0"/>
              <a:t>esů</a:t>
            </a:r>
            <a:r>
              <a:rPr lang="cs-CZ" sz="2400" dirty="0" smtClean="0"/>
              <a:t>. Jediné, co podle něj existuje, jsou atomy a prázdný prostor. Do-</a:t>
            </a:r>
          </a:p>
          <a:p>
            <a:pPr algn="just">
              <a:buNone/>
            </a:pPr>
            <a:r>
              <a:rPr lang="cs-CZ" sz="2400" dirty="0" err="1"/>
              <a:t>m</a:t>
            </a:r>
            <a:r>
              <a:rPr lang="cs-CZ" sz="2400" dirty="0" err="1" smtClean="0"/>
              <a:t>níval</a:t>
            </a:r>
            <a:r>
              <a:rPr lang="cs-CZ" sz="2400" dirty="0" smtClean="0"/>
              <a:t> se, že za vším, co se v přírodě odehrává, stojí přirozená příčina</a:t>
            </a:r>
          </a:p>
          <a:p>
            <a:pPr algn="just">
              <a:buNone/>
            </a:pPr>
            <a:r>
              <a:rPr lang="cs-CZ" sz="2400" dirty="0" smtClean="0"/>
              <a:t>(zákon kauzality). Když člověk umře, jeho duše se rozlétne do všech </a:t>
            </a:r>
          </a:p>
          <a:p>
            <a:pPr algn="just">
              <a:buNone/>
            </a:pPr>
            <a:r>
              <a:rPr lang="cs-CZ" sz="2400" dirty="0"/>
              <a:t>s</a:t>
            </a:r>
            <a:r>
              <a:rPr lang="cs-CZ" sz="2400" dirty="0" smtClean="0"/>
              <a:t>tran, je tedy smrtelná. Souhlasil s </a:t>
            </a:r>
            <a:r>
              <a:rPr lang="cs-CZ" sz="2400" dirty="0" err="1" smtClean="0"/>
              <a:t>Hérakleitem</a:t>
            </a:r>
            <a:r>
              <a:rPr lang="cs-CZ" sz="2400" dirty="0" smtClean="0"/>
              <a:t>, že všechno v přírodě </a:t>
            </a:r>
          </a:p>
          <a:p>
            <a:pPr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lyne, neboť formy a tvary přicházejí a odcházejí. Za vším, co plyne jsou</a:t>
            </a:r>
          </a:p>
          <a:p>
            <a:pPr algn="just">
              <a:buNone/>
            </a:pPr>
            <a:r>
              <a:rPr lang="cs-CZ" sz="2400" dirty="0"/>
              <a:t>v</a:t>
            </a:r>
            <a:r>
              <a:rPr lang="cs-CZ" sz="2400" dirty="0" smtClean="0"/>
              <a:t>ěčné a neměnné částice, atomy.</a:t>
            </a:r>
          </a:p>
          <a:p>
            <a:pPr algn="just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165" y="-214338"/>
            <a:ext cx="214315" cy="16319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Odpovězte na otázky k textu:</a:t>
            </a:r>
          </a:p>
          <a:p>
            <a:pPr algn="just">
              <a:buNone/>
            </a:pPr>
            <a:endParaRPr lang="cs-CZ" sz="2400" b="1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Čím vysvětluje </a:t>
            </a:r>
            <a:r>
              <a:rPr lang="cs-CZ" sz="2400" dirty="0" err="1" smtClean="0"/>
              <a:t>Démokritos</a:t>
            </a:r>
            <a:r>
              <a:rPr lang="cs-CZ" sz="2400" dirty="0" smtClean="0"/>
              <a:t> dění v přírodě?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Jak se dívá na lidskou duši?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V čem navazuje na </a:t>
            </a:r>
            <a:r>
              <a:rPr lang="cs-CZ" sz="2400" dirty="0" err="1" smtClean="0"/>
              <a:t>Hérakleita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1714544" y="0"/>
            <a:ext cx="285751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algn="just">
              <a:buNone/>
            </a:pPr>
            <a:endParaRPr lang="cs-CZ" sz="2400" b="1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Přírodní procesy vysvětluje přirozenou příčinou (zákonem kauzality).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Lidská duše je smrtelná.</a:t>
            </a:r>
          </a:p>
          <a:p>
            <a:pPr marL="457200" indent="-457200" algn="just">
              <a:buAutoNum type="alphaLcParenR"/>
            </a:pPr>
            <a:endParaRPr lang="cs-CZ" sz="2400" dirty="0"/>
          </a:p>
          <a:p>
            <a:pPr marL="457200" indent="-457200" algn="just">
              <a:buAutoNum type="alphaLcParenR"/>
            </a:pPr>
            <a:r>
              <a:rPr lang="cs-CZ" sz="2400" dirty="0" smtClean="0"/>
              <a:t>Souhlasil s </a:t>
            </a:r>
            <a:r>
              <a:rPr lang="cs-CZ" sz="2400" dirty="0" err="1" smtClean="0"/>
              <a:t>Hérakleitem</a:t>
            </a:r>
            <a:r>
              <a:rPr lang="cs-CZ" sz="2400" dirty="0" smtClean="0"/>
              <a:t>, že vše v přírodě plyne.</a:t>
            </a:r>
            <a:endParaRPr lang="cs-CZ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14478" y="0"/>
            <a:ext cx="71438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6. Závěrečný úkol:</a:t>
            </a:r>
          </a:p>
          <a:p>
            <a:pPr algn="just">
              <a:buNone/>
            </a:pPr>
            <a:r>
              <a:rPr lang="cs-CZ" sz="2400" b="1" dirty="0" smtClean="0"/>
              <a:t>K číslům přiřaďte správná písmena.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r>
              <a:rPr lang="cs-CZ" sz="2400" dirty="0" smtClean="0"/>
              <a:t>A bůh je jediným a věčným jsoucnem</a:t>
            </a:r>
          </a:p>
          <a:p>
            <a:pPr algn="just">
              <a:buNone/>
            </a:pPr>
            <a:r>
              <a:rPr lang="cs-CZ" sz="2400" dirty="0" smtClean="0"/>
              <a:t>B nedá se prokázat nejsoucna jsoucnost</a:t>
            </a:r>
          </a:p>
          <a:p>
            <a:pPr algn="just">
              <a:buNone/>
            </a:pPr>
            <a:r>
              <a:rPr lang="cs-CZ" sz="2400" dirty="0" smtClean="0"/>
              <a:t>C atomy a prázdný prostor</a:t>
            </a:r>
          </a:p>
          <a:p>
            <a:pPr algn="just">
              <a:buNone/>
            </a:pPr>
            <a:endParaRPr lang="cs-CZ" sz="2400" dirty="0"/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1 </a:t>
            </a:r>
            <a:r>
              <a:rPr lang="cs-CZ" sz="2400" dirty="0" err="1" smtClean="0"/>
              <a:t>Parmenidés</a:t>
            </a: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2 </a:t>
            </a:r>
            <a:r>
              <a:rPr lang="cs-CZ" sz="2400" dirty="0" err="1" smtClean="0"/>
              <a:t>Démokritos</a:t>
            </a: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3 </a:t>
            </a:r>
            <a:r>
              <a:rPr lang="cs-CZ" sz="2400" dirty="0" err="1" smtClean="0"/>
              <a:t>Xenofanés</a:t>
            </a:r>
            <a:endParaRPr lang="cs-CZ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00229" y="285728"/>
            <a:ext cx="428628" cy="113191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Správný výsledek: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r>
              <a:rPr lang="cs-CZ" sz="2400" dirty="0" smtClean="0"/>
              <a:t>1B, 2C, 3A</a:t>
            </a:r>
            <a:endParaRPr lang="cs-CZ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955</Words>
  <Application>Microsoft Office PowerPoint</Application>
  <PresentationFormat>Předvádění na obrazovce (4:3)</PresentationFormat>
  <Paragraphs>146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Calibri</vt:lpstr>
      <vt:lpstr>Motiv sady Office</vt:lpstr>
      <vt:lpstr>Prezentace aplikace PowerPoint</vt:lpstr>
      <vt:lpstr>Eleaté, atomisté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Eleaté, atomisté</dc:title>
  <dc:creator>trckova</dc:creator>
  <cp:lastModifiedBy>Fismol Tomáš</cp:lastModifiedBy>
  <cp:revision>27</cp:revision>
  <dcterms:created xsi:type="dcterms:W3CDTF">2013-03-17T06:40:12Z</dcterms:created>
  <dcterms:modified xsi:type="dcterms:W3CDTF">2014-05-13T10:01:02Z</dcterms:modified>
</cp:coreProperties>
</file>