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3B47-3D53-47BF-9228-115C3103EECC}" type="datetimeFigureOut">
              <a:rPr lang="cs-CZ" smtClean="0"/>
              <a:pPr/>
              <a:t>14. 5. 2014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59BD-4705-4C7D-BC06-F7B74915D9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3B47-3D53-47BF-9228-115C3103EECC}" type="datetimeFigureOut">
              <a:rPr lang="cs-CZ" smtClean="0"/>
              <a:pPr/>
              <a:t>14. 5. 2014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59BD-4705-4C7D-BC06-F7B74915D9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3B47-3D53-47BF-9228-115C3103EECC}" type="datetimeFigureOut">
              <a:rPr lang="cs-CZ" smtClean="0"/>
              <a:pPr/>
              <a:t>14. 5. 2014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59BD-4705-4C7D-BC06-F7B74915D9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3B47-3D53-47BF-9228-115C3103EECC}" type="datetimeFigureOut">
              <a:rPr lang="cs-CZ" smtClean="0"/>
              <a:pPr/>
              <a:t>14. 5. 2014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59BD-4705-4C7D-BC06-F7B74915D9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3B47-3D53-47BF-9228-115C3103EECC}" type="datetimeFigureOut">
              <a:rPr lang="cs-CZ" smtClean="0"/>
              <a:pPr/>
              <a:t>14. 5. 2014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59BD-4705-4C7D-BC06-F7B74915D9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3B47-3D53-47BF-9228-115C3103EECC}" type="datetimeFigureOut">
              <a:rPr lang="cs-CZ" smtClean="0"/>
              <a:pPr/>
              <a:t>14. 5. 2014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59BD-4705-4C7D-BC06-F7B74915D9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3B47-3D53-47BF-9228-115C3103EECC}" type="datetimeFigureOut">
              <a:rPr lang="cs-CZ" smtClean="0"/>
              <a:pPr/>
              <a:t>14. 5. 2014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59BD-4705-4C7D-BC06-F7B74915D9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3B47-3D53-47BF-9228-115C3103EECC}" type="datetimeFigureOut">
              <a:rPr lang="cs-CZ" smtClean="0"/>
              <a:pPr/>
              <a:t>14. 5. 2014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59BD-4705-4C7D-BC06-F7B74915D9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3B47-3D53-47BF-9228-115C3103EECC}" type="datetimeFigureOut">
              <a:rPr lang="cs-CZ" smtClean="0"/>
              <a:pPr/>
              <a:t>14. 5. 2014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59BD-4705-4C7D-BC06-F7B74915D9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3B47-3D53-47BF-9228-115C3103EECC}" type="datetimeFigureOut">
              <a:rPr lang="cs-CZ" smtClean="0"/>
              <a:pPr/>
              <a:t>14. 5. 2014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59BD-4705-4C7D-BC06-F7B74915D9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53B47-3D53-47BF-9228-115C3103EECC}" type="datetimeFigureOut">
              <a:rPr lang="cs-CZ" smtClean="0"/>
              <a:pPr/>
              <a:t>14. 5. 2014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B59BD-4705-4C7D-BC06-F7B74915D9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A53B47-3D53-47BF-9228-115C3103EECC}" type="datetimeFigureOut">
              <a:rPr lang="cs-CZ" smtClean="0"/>
              <a:pPr/>
              <a:t>14. 5. 2014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1B59BD-4705-4C7D-BC06-F7B74915D91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40" name="Group 19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0179072"/>
              </p:ext>
            </p:extLst>
          </p:nvPr>
        </p:nvGraphicFramePr>
        <p:xfrm>
          <a:off x="2143125" y="785813"/>
          <a:ext cx="6407167" cy="4294505"/>
        </p:xfrm>
        <a:graphic>
          <a:graphicData uri="http://schemas.openxmlformats.org/drawingml/2006/table">
            <a:tbl>
              <a:tblPr/>
              <a:tblGrid>
                <a:gridCol w="1316037"/>
                <a:gridCol w="5091130"/>
              </a:tblGrid>
              <a:tr h="67627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DIGITÁLNÍ UČEBNÍ MATERIÁL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CZ.1.07/1.5.00/34.0967 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Zlepšení podmínek pro vzdělávání na MGO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Matiční gymnázium Ostrava,Dr. Šmerala 25/2565, 728 04, Ostrava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Anaxagorás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z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Klazomén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Jana Trčková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Základy společenských věd – Základy filosofie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 ročník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Vytvořeno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16. 6. 2013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Cílem těchto pracovních listů je na konkrétních textech a s konkrétními úkoly pochopit přínos  filosofie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Anaxagora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z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Klazomén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Studenti mohou s pracovním listem smysluplně pracovat až po probrání základů filosofie 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Anaxagora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z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Klazomén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. Jednotlivé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úkoly pak slouží k procvičení a k nalezení širších souvislostí v celku antické filosofie.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Pokud není uvedeno jinak, použitý materiál je z vlastních zdrojů autora.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8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0350" y="5372100"/>
            <a:ext cx="6081713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90" name="Picture 190" descr="http://profile.ak.fbcdn.net/hprofile-ak-snc6/276521_333727723392674_859061856_q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12360" y="836712"/>
            <a:ext cx="576262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just"/>
            <a:r>
              <a:rPr lang="cs-CZ" dirty="0" err="1" smtClean="0"/>
              <a:t>Anaxagorás</a:t>
            </a:r>
            <a:r>
              <a:rPr lang="cs-CZ" dirty="0" smtClean="0"/>
              <a:t> z </a:t>
            </a:r>
            <a:r>
              <a:rPr lang="cs-CZ" dirty="0" err="1" smtClean="0"/>
              <a:t>Klazomén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Pracovní list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cs-CZ" dirty="0" smtClean="0"/>
              <a:t>     1. Přečtěte dva texty: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 err="1" smtClean="0"/>
              <a:t>Anaxagorás</a:t>
            </a:r>
            <a:r>
              <a:rPr lang="cs-CZ" sz="2800" dirty="0" smtClean="0"/>
              <a:t> z </a:t>
            </a:r>
            <a:r>
              <a:rPr lang="cs-CZ" sz="2800" dirty="0" err="1" smtClean="0"/>
              <a:t>Klazomén</a:t>
            </a:r>
            <a:r>
              <a:rPr lang="cs-CZ" sz="2800" dirty="0" smtClean="0"/>
              <a:t> se nedokázal smířit s tím, že</a:t>
            </a:r>
          </a:p>
          <a:p>
            <a:pPr>
              <a:buNone/>
            </a:pPr>
            <a:r>
              <a:rPr lang="cs-CZ" sz="2800" dirty="0" smtClean="0"/>
              <a:t>určitá pralátka by se mohla přeměnit v cokoli. Podle</a:t>
            </a:r>
          </a:p>
          <a:p>
            <a:pPr>
              <a:buNone/>
            </a:pPr>
            <a:r>
              <a:rPr lang="cs-CZ" sz="2800" dirty="0" smtClean="0"/>
              <a:t>něj je příroda vystavěna z mnoha droboučkých částí,</a:t>
            </a:r>
          </a:p>
          <a:p>
            <a:pPr>
              <a:buNone/>
            </a:pPr>
            <a:r>
              <a:rPr lang="cs-CZ" sz="2800" dirty="0" smtClean="0"/>
              <a:t>které nejsou okem viditelné. Všechno lze rozdělit v ně-</a:t>
            </a:r>
          </a:p>
          <a:p>
            <a:pPr algn="just">
              <a:buNone/>
            </a:pPr>
            <a:r>
              <a:rPr lang="cs-CZ" sz="2800" dirty="0" smtClean="0"/>
              <a:t>co ještě menšího, ale i v těch nejmenších částečkách je </a:t>
            </a:r>
          </a:p>
          <a:p>
            <a:pPr algn="just">
              <a:buNone/>
            </a:pPr>
            <a:r>
              <a:rPr lang="cs-CZ" sz="2800" dirty="0" smtClean="0"/>
              <a:t>něco ze všeho.</a:t>
            </a:r>
          </a:p>
          <a:p>
            <a:pPr algn="just">
              <a:buNone/>
            </a:pPr>
            <a:endParaRPr lang="cs-CZ" sz="2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dirty="0"/>
              <a:t> </a:t>
            </a:r>
            <a:r>
              <a:rPr lang="cs-CZ" sz="3200" dirty="0" smtClean="0"/>
              <a:t>    2. Nyní druhý text: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cs-CZ" sz="2800" dirty="0" smtClean="0"/>
              <a:t>Příklad z moderní doby ukazuje, co tím myslel:</a:t>
            </a:r>
          </a:p>
          <a:p>
            <a:pPr algn="just">
              <a:buNone/>
            </a:pPr>
            <a:r>
              <a:rPr lang="cs-CZ" sz="2800" dirty="0" smtClean="0"/>
              <a:t>Jestliže odloupneme z prstu jednu kožní buňku, </a:t>
            </a:r>
            <a:r>
              <a:rPr lang="cs-CZ" sz="2800" dirty="0" err="1" smtClean="0"/>
              <a:t>buněč</a:t>
            </a:r>
            <a:r>
              <a:rPr lang="cs-CZ" sz="2800" dirty="0" smtClean="0"/>
              <a:t>-</a:t>
            </a:r>
          </a:p>
          <a:p>
            <a:pPr algn="just">
              <a:buNone/>
            </a:pPr>
            <a:r>
              <a:rPr lang="cs-CZ" sz="2800" dirty="0" err="1" smtClean="0"/>
              <a:t>né</a:t>
            </a:r>
            <a:r>
              <a:rPr lang="cs-CZ" sz="2800" dirty="0" smtClean="0"/>
              <a:t> jádro bude obsahovat nejen vzorec složení naší kůže,</a:t>
            </a:r>
          </a:p>
          <a:p>
            <a:pPr algn="just">
              <a:buNone/>
            </a:pPr>
            <a:r>
              <a:rPr lang="cs-CZ" sz="2800" dirty="0" smtClean="0"/>
              <a:t>ale i kód, který ukazuje, jaké máme oči, jakou barvu </a:t>
            </a:r>
            <a:r>
              <a:rPr lang="cs-CZ" sz="2800" dirty="0" err="1" smtClean="0"/>
              <a:t>vla</a:t>
            </a:r>
            <a:r>
              <a:rPr lang="cs-CZ" sz="2800" dirty="0" smtClean="0"/>
              <a:t>-</a:t>
            </a:r>
          </a:p>
          <a:p>
            <a:pPr algn="just">
              <a:buNone/>
            </a:pPr>
            <a:r>
              <a:rPr lang="cs-CZ" sz="2800" dirty="0" err="1" smtClean="0"/>
              <a:t>sů</a:t>
            </a:r>
            <a:r>
              <a:rPr lang="cs-CZ" sz="2800" dirty="0" smtClean="0"/>
              <a:t> a tak dále. V každé buňce těla je zaznamenán detail-</a:t>
            </a:r>
          </a:p>
          <a:p>
            <a:pPr algn="just">
              <a:buNone/>
            </a:pPr>
            <a:r>
              <a:rPr lang="cs-CZ" sz="2800" dirty="0" smtClean="0"/>
              <a:t>ní popis stavby všech ostatních buněk v těle.</a:t>
            </a:r>
          </a:p>
          <a:p>
            <a:pPr algn="just">
              <a:buNone/>
            </a:pPr>
            <a:r>
              <a:rPr lang="cs-CZ" sz="2800" dirty="0" smtClean="0"/>
              <a:t>Takže v každé sebemenší části je uložena informace</a:t>
            </a:r>
          </a:p>
          <a:p>
            <a:pPr algn="just">
              <a:buNone/>
            </a:pPr>
            <a:r>
              <a:rPr lang="cs-CZ" sz="2800" dirty="0" smtClean="0"/>
              <a:t>o celku.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dirty="0" smtClean="0"/>
              <a:t>     3. Na základě předchozích textů doplňte: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endParaRPr lang="cs-CZ" sz="2800" dirty="0" smtClean="0"/>
          </a:p>
          <a:p>
            <a:pPr algn="just">
              <a:buNone/>
            </a:pPr>
            <a:r>
              <a:rPr lang="cs-CZ" sz="2800" dirty="0" smtClean="0"/>
              <a:t>Podle </a:t>
            </a:r>
            <a:r>
              <a:rPr lang="cs-CZ" sz="2800" dirty="0" err="1" smtClean="0"/>
              <a:t>Anaxagora</a:t>
            </a:r>
            <a:r>
              <a:rPr lang="cs-CZ" sz="2800" dirty="0" smtClean="0"/>
              <a:t> z </a:t>
            </a:r>
            <a:r>
              <a:rPr lang="cs-CZ" sz="2800" dirty="0" err="1" smtClean="0"/>
              <a:t>Klazomén</a:t>
            </a:r>
            <a:r>
              <a:rPr lang="cs-CZ" sz="2800" dirty="0" smtClean="0"/>
              <a:t> je příroda složena z </a:t>
            </a:r>
            <a:r>
              <a:rPr lang="cs-CZ" sz="2800" dirty="0" err="1" smtClean="0"/>
              <a:t>mno</a:t>
            </a:r>
            <a:r>
              <a:rPr lang="cs-CZ" sz="2800" dirty="0" smtClean="0"/>
              <a:t>-</a:t>
            </a:r>
          </a:p>
          <a:p>
            <a:pPr algn="just">
              <a:buNone/>
            </a:pPr>
            <a:r>
              <a:rPr lang="cs-CZ" sz="2800" dirty="0" smtClean="0"/>
              <a:t>ha ………. , které ……. okem viditelné. Všechno lze </a:t>
            </a:r>
            <a:r>
              <a:rPr lang="cs-CZ" sz="2800" dirty="0" err="1" smtClean="0"/>
              <a:t>roz</a:t>
            </a:r>
            <a:r>
              <a:rPr lang="cs-CZ" sz="2800" dirty="0" smtClean="0"/>
              <a:t>-</a:t>
            </a:r>
          </a:p>
          <a:p>
            <a:pPr algn="just">
              <a:buNone/>
            </a:pPr>
            <a:r>
              <a:rPr lang="cs-CZ" sz="2800" dirty="0" smtClean="0"/>
              <a:t>dělit v něco ještě …….., ale i v těch ……… částečkách</a:t>
            </a:r>
          </a:p>
          <a:p>
            <a:pPr algn="just">
              <a:buNone/>
            </a:pPr>
            <a:r>
              <a:rPr lang="cs-CZ" sz="2800" dirty="0" smtClean="0"/>
              <a:t>je něco ze …….. . Takže v každé sebemenší části je </a:t>
            </a:r>
            <a:r>
              <a:rPr lang="cs-CZ" sz="2800" dirty="0" err="1" smtClean="0"/>
              <a:t>ulo</a:t>
            </a:r>
            <a:r>
              <a:rPr lang="cs-CZ" sz="2800" dirty="0" smtClean="0"/>
              <a:t>-</a:t>
            </a:r>
          </a:p>
          <a:p>
            <a:pPr algn="just">
              <a:buNone/>
            </a:pPr>
            <a:r>
              <a:rPr lang="cs-CZ" sz="2800" dirty="0" smtClean="0"/>
              <a:t>žena informace ………..</a:t>
            </a:r>
            <a:endParaRPr lang="cs-CZ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dirty="0" smtClean="0"/>
              <a:t>     4. Kontrola správného doplnění: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2800" dirty="0" smtClean="0"/>
          </a:p>
          <a:p>
            <a:pPr algn="just">
              <a:buNone/>
            </a:pPr>
            <a:r>
              <a:rPr lang="cs-CZ" sz="2800" dirty="0" smtClean="0"/>
              <a:t>Podle </a:t>
            </a:r>
            <a:r>
              <a:rPr lang="cs-CZ" sz="2800" dirty="0" err="1" smtClean="0"/>
              <a:t>Anaxagora</a:t>
            </a:r>
            <a:r>
              <a:rPr lang="cs-CZ" sz="2800" dirty="0" smtClean="0"/>
              <a:t> z </a:t>
            </a:r>
            <a:r>
              <a:rPr lang="cs-CZ" sz="2800" dirty="0" err="1" smtClean="0"/>
              <a:t>Klazomén</a:t>
            </a:r>
            <a:r>
              <a:rPr lang="cs-CZ" sz="2800" dirty="0" smtClean="0"/>
              <a:t> je příroda složena z </a:t>
            </a:r>
            <a:r>
              <a:rPr lang="cs-CZ" sz="2800" dirty="0" err="1" smtClean="0"/>
              <a:t>mno</a:t>
            </a:r>
            <a:r>
              <a:rPr lang="cs-CZ" sz="2800" dirty="0" smtClean="0"/>
              <a:t>-</a:t>
            </a:r>
          </a:p>
          <a:p>
            <a:pPr algn="just">
              <a:buNone/>
            </a:pPr>
            <a:r>
              <a:rPr lang="cs-CZ" sz="2800" dirty="0" smtClean="0"/>
              <a:t>ha droboučkých částeček, které nejsou okem viditelné.</a:t>
            </a:r>
          </a:p>
          <a:p>
            <a:pPr algn="just">
              <a:buNone/>
            </a:pPr>
            <a:r>
              <a:rPr lang="cs-CZ" sz="2800" dirty="0" smtClean="0"/>
              <a:t>Všechno lze rozdělit v něco ještě menšího, ale i v těch</a:t>
            </a:r>
          </a:p>
          <a:p>
            <a:pPr algn="just">
              <a:buNone/>
            </a:pPr>
            <a:r>
              <a:rPr lang="cs-CZ" sz="2800" dirty="0" smtClean="0"/>
              <a:t>nejmenších částečkách je něco ze všeho. Takže v každé</a:t>
            </a:r>
          </a:p>
          <a:p>
            <a:pPr algn="just">
              <a:buNone/>
            </a:pPr>
            <a:r>
              <a:rPr lang="cs-CZ" sz="2800" dirty="0" smtClean="0"/>
              <a:t>sebemenší části je uložena informace o celku.</a:t>
            </a:r>
            <a:endParaRPr lang="cs-CZ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dirty="0" smtClean="0"/>
              <a:t>     5. Porovnání </a:t>
            </a:r>
            <a:r>
              <a:rPr lang="cs-CZ" sz="3200" dirty="0" err="1" smtClean="0"/>
              <a:t>Anaxagora</a:t>
            </a:r>
            <a:r>
              <a:rPr lang="cs-CZ" sz="3200" dirty="0" smtClean="0"/>
              <a:t> a </a:t>
            </a:r>
            <a:r>
              <a:rPr lang="cs-CZ" sz="3200" dirty="0" err="1" smtClean="0"/>
              <a:t>Empedokla</a:t>
            </a:r>
            <a:r>
              <a:rPr lang="cs-CZ" sz="3200" dirty="0" smtClean="0"/>
              <a:t>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endParaRPr lang="cs-CZ" sz="2400" dirty="0" smtClean="0"/>
          </a:p>
          <a:p>
            <a:pPr algn="just">
              <a:buNone/>
            </a:pPr>
            <a:r>
              <a:rPr lang="cs-CZ" sz="2800" dirty="0" smtClean="0"/>
              <a:t>Tyto nejmenší částečky nazýval </a:t>
            </a:r>
            <a:r>
              <a:rPr lang="cs-CZ" sz="2800" dirty="0" err="1" smtClean="0"/>
              <a:t>Anaxagoras</a:t>
            </a:r>
            <a:r>
              <a:rPr lang="cs-CZ" sz="2800" dirty="0" smtClean="0"/>
              <a:t> semínky</a:t>
            </a:r>
          </a:p>
          <a:p>
            <a:pPr algn="just">
              <a:buNone/>
            </a:pPr>
            <a:r>
              <a:rPr lang="cs-CZ" sz="2800" dirty="0" smtClean="0"/>
              <a:t>nebo klíčky. </a:t>
            </a:r>
            <a:r>
              <a:rPr lang="cs-CZ" sz="2800" dirty="0" err="1" smtClean="0"/>
              <a:t>Empedokles</a:t>
            </a:r>
            <a:r>
              <a:rPr lang="cs-CZ" sz="2800" dirty="0" smtClean="0"/>
              <a:t> určil, že látku spojuje do </a:t>
            </a:r>
            <a:r>
              <a:rPr lang="cs-CZ" sz="2800" dirty="0" err="1" smtClean="0"/>
              <a:t>ce</a:t>
            </a:r>
            <a:r>
              <a:rPr lang="cs-CZ" sz="2800" dirty="0" smtClean="0"/>
              <a:t>-</a:t>
            </a:r>
          </a:p>
          <a:p>
            <a:pPr algn="just">
              <a:buNone/>
            </a:pPr>
            <a:r>
              <a:rPr lang="cs-CZ" sz="2800" dirty="0" err="1" smtClean="0"/>
              <a:t>lých</a:t>
            </a:r>
            <a:r>
              <a:rPr lang="cs-CZ" sz="2800" dirty="0" smtClean="0"/>
              <a:t> těles jakási síla (láska). </a:t>
            </a:r>
            <a:r>
              <a:rPr lang="cs-CZ" sz="2800" dirty="0" err="1" smtClean="0"/>
              <a:t>Anaxagorás</a:t>
            </a:r>
            <a:r>
              <a:rPr lang="cs-CZ" sz="2800" dirty="0" smtClean="0"/>
              <a:t> zase tvrdil, že</a:t>
            </a:r>
          </a:p>
          <a:p>
            <a:pPr algn="just">
              <a:buNone/>
            </a:pPr>
            <a:r>
              <a:rPr lang="cs-CZ" sz="2800" dirty="0" smtClean="0"/>
              <a:t>ona semínka musí uspořádat nějaká síla, kterou nazval</a:t>
            </a:r>
          </a:p>
          <a:p>
            <a:pPr algn="just">
              <a:buNone/>
            </a:pPr>
            <a:r>
              <a:rPr lang="cs-CZ" sz="2800" dirty="0" smtClean="0"/>
              <a:t>duchem nebo rozumem, tzv. </a:t>
            </a:r>
            <a:r>
              <a:rPr lang="cs-CZ" sz="2800" dirty="0" err="1" smtClean="0"/>
              <a:t>nús</a:t>
            </a:r>
            <a:r>
              <a:rPr lang="cs-CZ" sz="2800" dirty="0" smtClean="0"/>
              <a:t>.</a:t>
            </a:r>
            <a:endParaRPr lang="cs-CZ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dirty="0" smtClean="0"/>
              <a:t>     6. Uvedené pojmy přiřaďte k osobnosti</a:t>
            </a:r>
            <a:br>
              <a:rPr lang="cs-CZ" sz="3200" dirty="0" smtClean="0"/>
            </a:br>
            <a:r>
              <a:rPr lang="cs-CZ" sz="3200" dirty="0"/>
              <a:t> </a:t>
            </a:r>
            <a:r>
              <a:rPr lang="cs-CZ" sz="3200" dirty="0" smtClean="0"/>
              <a:t>            </a:t>
            </a:r>
            <a:r>
              <a:rPr lang="cs-CZ" sz="3200" dirty="0" err="1" smtClean="0"/>
              <a:t>Empedokla</a:t>
            </a:r>
            <a:r>
              <a:rPr lang="cs-CZ" sz="3200" dirty="0" smtClean="0"/>
              <a:t> či </a:t>
            </a:r>
            <a:r>
              <a:rPr lang="cs-CZ" sz="3200" dirty="0" err="1" smtClean="0"/>
              <a:t>Anaxagora</a:t>
            </a:r>
            <a:r>
              <a:rPr lang="cs-CZ" sz="3200" dirty="0" smtClean="0"/>
              <a:t>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endParaRPr lang="cs-CZ" sz="2800" dirty="0" smtClean="0"/>
          </a:p>
          <a:p>
            <a:pPr algn="just">
              <a:buNone/>
            </a:pPr>
            <a:r>
              <a:rPr lang="cs-CZ" sz="2800" dirty="0" smtClean="0"/>
              <a:t>Čtyři základní živly, semínka neboli klíčky, v každé části</a:t>
            </a:r>
          </a:p>
          <a:p>
            <a:pPr algn="just">
              <a:buNone/>
            </a:pPr>
            <a:r>
              <a:rPr lang="cs-CZ" sz="2800" dirty="0" smtClean="0"/>
              <a:t>je informace o celku, </a:t>
            </a:r>
            <a:r>
              <a:rPr lang="cs-CZ" sz="2800" dirty="0" err="1" smtClean="0"/>
              <a:t>nús</a:t>
            </a:r>
            <a:r>
              <a:rPr lang="cs-CZ" sz="2800" dirty="0" smtClean="0"/>
              <a:t>, slučování a oddělování pra-</a:t>
            </a:r>
          </a:p>
          <a:p>
            <a:pPr algn="just">
              <a:buNone/>
            </a:pPr>
            <a:r>
              <a:rPr lang="cs-CZ" sz="2800" dirty="0" smtClean="0"/>
              <a:t>látek, látka a síla, láska a svár.</a:t>
            </a:r>
            <a:endParaRPr lang="cs-CZ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dirty="0" smtClean="0"/>
              <a:t>     7. Kontrola přiřazení: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endParaRPr lang="cs-CZ" dirty="0" smtClean="0"/>
          </a:p>
          <a:p>
            <a:pPr algn="just">
              <a:buNone/>
            </a:pPr>
            <a:r>
              <a:rPr lang="cs-CZ" sz="2800" dirty="0" err="1" smtClean="0"/>
              <a:t>Empedoklés</a:t>
            </a:r>
            <a:r>
              <a:rPr lang="cs-CZ" sz="2800" dirty="0" smtClean="0"/>
              <a:t> – čtyři základní živly, slučování a </a:t>
            </a:r>
            <a:r>
              <a:rPr lang="cs-CZ" sz="2800" dirty="0" err="1" smtClean="0"/>
              <a:t>oddělová</a:t>
            </a:r>
            <a:r>
              <a:rPr lang="cs-CZ" sz="2800" dirty="0" smtClean="0"/>
              <a:t>-</a:t>
            </a:r>
          </a:p>
          <a:p>
            <a:pPr algn="just">
              <a:buNone/>
            </a:pPr>
            <a:r>
              <a:rPr lang="cs-CZ" sz="2800" dirty="0" smtClean="0"/>
              <a:t>ní pralátek, látka a síla, láska a svár.</a:t>
            </a:r>
          </a:p>
          <a:p>
            <a:pPr algn="just">
              <a:buNone/>
            </a:pPr>
            <a:r>
              <a:rPr lang="cs-CZ" sz="2800" dirty="0" err="1" smtClean="0"/>
              <a:t>Anaxagorás</a:t>
            </a:r>
            <a:r>
              <a:rPr lang="cs-CZ" sz="2800" dirty="0" smtClean="0"/>
              <a:t> – semínka neboli klíčky, v každé části je in-</a:t>
            </a:r>
          </a:p>
          <a:p>
            <a:pPr algn="just">
              <a:buNone/>
            </a:pPr>
            <a:r>
              <a:rPr lang="cs-CZ" sz="2800" dirty="0" smtClean="0"/>
              <a:t>formace o celku, </a:t>
            </a:r>
            <a:r>
              <a:rPr lang="cs-CZ" sz="2800" dirty="0" err="1" smtClean="0"/>
              <a:t>nús</a:t>
            </a:r>
            <a:r>
              <a:rPr lang="cs-CZ" sz="2800" dirty="0" smtClean="0"/>
              <a:t>.                     </a:t>
            </a:r>
            <a:endParaRPr lang="cs-CZ" sz="2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dirty="0" smtClean="0"/>
              <a:t>8. Určete výrok </a:t>
            </a:r>
            <a:r>
              <a:rPr lang="cs-CZ" sz="3200" dirty="0" err="1" smtClean="0"/>
              <a:t>Anaxagora</a:t>
            </a:r>
            <a:r>
              <a:rPr lang="cs-CZ" sz="3200" dirty="0" smtClean="0"/>
              <a:t> či </a:t>
            </a:r>
            <a:r>
              <a:rPr lang="cs-CZ" sz="3200" dirty="0" err="1" smtClean="0"/>
              <a:t>Empedokla</a:t>
            </a:r>
            <a:r>
              <a:rPr lang="cs-CZ" sz="3200" dirty="0" smtClean="0"/>
              <a:t>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endParaRPr lang="cs-CZ" sz="2800" dirty="0" smtClean="0"/>
          </a:p>
          <a:p>
            <a:pPr marL="514350" indent="-514350" algn="just">
              <a:buAutoNum type="alphaLcParenR"/>
            </a:pPr>
            <a:r>
              <a:rPr lang="cs-CZ" sz="2800" dirty="0" smtClean="0"/>
              <a:t>,,Látka je kvantitativně donekonečna dělitelná, ke </a:t>
            </a:r>
          </a:p>
          <a:p>
            <a:pPr marL="514350" indent="-514350" algn="just">
              <a:buNone/>
            </a:pPr>
            <a:r>
              <a:rPr lang="cs-CZ" sz="2800" dirty="0" smtClean="0"/>
              <a:t>každé nejmenší částečce lze myslet menší.“</a:t>
            </a:r>
          </a:p>
          <a:p>
            <a:pPr marL="514350" indent="-514350" algn="just">
              <a:buNone/>
            </a:pPr>
            <a:r>
              <a:rPr lang="cs-CZ" sz="2800" dirty="0" smtClean="0"/>
              <a:t>b) ,,Každá věc obsahuje všechna semena, vykazuje ale</a:t>
            </a:r>
          </a:p>
          <a:p>
            <a:pPr marL="514350" indent="-514350" algn="just">
              <a:buNone/>
            </a:pPr>
            <a:r>
              <a:rPr lang="cs-CZ" sz="2800" dirty="0" smtClean="0"/>
              <a:t>vlastnosti těch semen, kterých obsahuje nejvíce.“</a:t>
            </a:r>
          </a:p>
          <a:p>
            <a:pPr marL="514350" indent="-514350" algn="just">
              <a:buNone/>
            </a:pPr>
            <a:r>
              <a:rPr lang="cs-CZ" sz="2800" dirty="0" smtClean="0"/>
              <a:t>c) ,,Schopnost člověka myslet sídlí v krvi kolem srdce,</a:t>
            </a:r>
          </a:p>
          <a:p>
            <a:pPr marL="514350" indent="-514350" algn="just">
              <a:buNone/>
            </a:pPr>
            <a:r>
              <a:rPr lang="cs-CZ" sz="2800" dirty="0" smtClean="0"/>
              <a:t>protože v této krvi jsou základní prvky smíchány </a:t>
            </a:r>
            <a:r>
              <a:rPr lang="cs-CZ" sz="2800" dirty="0" err="1" smtClean="0"/>
              <a:t>nej</a:t>
            </a:r>
            <a:r>
              <a:rPr lang="cs-CZ" sz="2800" dirty="0" smtClean="0"/>
              <a:t>-</a:t>
            </a:r>
          </a:p>
          <a:p>
            <a:pPr marL="514350" indent="-514350" algn="just">
              <a:buNone/>
            </a:pPr>
            <a:r>
              <a:rPr lang="cs-CZ" sz="2800" dirty="0" smtClean="0"/>
              <a:t>rovnoměrněji.“</a:t>
            </a:r>
            <a:endParaRPr lang="cs-CZ" sz="2800" dirty="0"/>
          </a:p>
          <a:p>
            <a:pPr marL="514350" indent="-514350" algn="just">
              <a:buNone/>
            </a:pPr>
            <a:endParaRPr lang="cs-CZ" sz="2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3200" dirty="0" smtClean="0"/>
              <a:t>     9. Správný výsledek: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endParaRPr lang="cs-CZ" sz="2800" dirty="0" smtClean="0"/>
          </a:p>
          <a:p>
            <a:pPr algn="just">
              <a:buNone/>
            </a:pPr>
            <a:r>
              <a:rPr lang="cs-CZ" sz="2800" dirty="0" err="1" smtClean="0"/>
              <a:t>Anaxagorás</a:t>
            </a:r>
            <a:r>
              <a:rPr lang="cs-CZ" sz="2800" dirty="0" smtClean="0"/>
              <a:t>:  a),b)</a:t>
            </a:r>
          </a:p>
          <a:p>
            <a:pPr algn="just">
              <a:buNone/>
            </a:pPr>
            <a:endParaRPr lang="cs-CZ" sz="2800" dirty="0"/>
          </a:p>
          <a:p>
            <a:pPr algn="just">
              <a:buNone/>
            </a:pPr>
            <a:r>
              <a:rPr lang="cs-CZ" sz="2800" dirty="0" err="1" smtClean="0"/>
              <a:t>Empedoklés</a:t>
            </a:r>
            <a:r>
              <a:rPr lang="cs-CZ" sz="2800" smtClean="0"/>
              <a:t>:  c)</a:t>
            </a:r>
            <a:endParaRPr lang="cs-CZ" sz="2800"/>
          </a:p>
          <a:p>
            <a:pPr algn="just">
              <a:buNone/>
            </a:pPr>
            <a:endParaRPr lang="cs-CZ" sz="2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GAARDER, </a:t>
            </a:r>
            <a:r>
              <a:rPr lang="cs-CZ" dirty="0" err="1" smtClean="0"/>
              <a:t>Jostein</a:t>
            </a:r>
            <a:r>
              <a:rPr lang="cs-CZ" dirty="0" smtClean="0"/>
              <a:t>. </a:t>
            </a:r>
            <a:r>
              <a:rPr lang="cs-CZ" i="1" dirty="0" smtClean="0"/>
              <a:t>Sofiin svět: Román o dějinách filosofie</a:t>
            </a:r>
            <a:r>
              <a:rPr lang="cs-CZ" dirty="0" smtClean="0"/>
              <a:t>. První vydání. Košice: Knižná </a:t>
            </a:r>
            <a:r>
              <a:rPr lang="cs-CZ" dirty="0" err="1" smtClean="0"/>
              <a:t>dielňa</a:t>
            </a:r>
            <a:r>
              <a:rPr lang="cs-CZ" dirty="0" smtClean="0"/>
              <a:t> </a:t>
            </a:r>
            <a:r>
              <a:rPr lang="cs-CZ" dirty="0" err="1" smtClean="0"/>
              <a:t>Timotej</a:t>
            </a:r>
            <a:r>
              <a:rPr lang="cs-CZ" dirty="0" smtClean="0"/>
              <a:t>, 1995.</a:t>
            </a:r>
          </a:p>
          <a:p>
            <a:r>
              <a:rPr lang="cs-CZ" dirty="0" smtClean="0"/>
              <a:t>NOVOTNÝ, Zdeněk. </a:t>
            </a:r>
            <a:r>
              <a:rPr lang="cs-CZ" i="1" dirty="0" smtClean="0"/>
              <a:t>Jak (se) učit filosofii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Překlad David </a:t>
            </a:r>
            <a:r>
              <a:rPr lang="cs-CZ" dirty="0" err="1" smtClean="0"/>
              <a:t>Mik</a:t>
            </a:r>
            <a:r>
              <a:rPr lang="cs-CZ" dirty="0" smtClean="0"/>
              <a:t>. Olomouc: Nakladatelství Olomouc, 2004, 143 s. Dějiny filosofie (Olomouc), díl 1. ISBN 80-718-2179-9.</a:t>
            </a:r>
          </a:p>
          <a:p>
            <a:r>
              <a:rPr lang="cs-CZ" dirty="0" smtClean="0"/>
              <a:t>RICKEN, </a:t>
            </a:r>
            <a:r>
              <a:rPr lang="cs-CZ" dirty="0" err="1" smtClean="0"/>
              <a:t>Friedo</a:t>
            </a:r>
            <a:r>
              <a:rPr lang="cs-CZ" dirty="0" smtClean="0"/>
              <a:t>. </a:t>
            </a:r>
            <a:r>
              <a:rPr lang="cs-CZ" i="1" dirty="0" smtClean="0"/>
              <a:t>Antická filosofie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Překlad David </a:t>
            </a:r>
            <a:r>
              <a:rPr lang="cs-CZ" dirty="0" err="1" smtClean="0"/>
              <a:t>Mik</a:t>
            </a:r>
            <a:r>
              <a:rPr lang="cs-CZ" dirty="0" smtClean="0"/>
              <a:t>. Olomouc: Nakladatelství Olomouc, 1999, 230 s. díl 1. ISBN 80-718-2092-X.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688</Words>
  <Application>Microsoft Office PowerPoint</Application>
  <PresentationFormat>Předvádění na obrazovce (4:3)</PresentationFormat>
  <Paragraphs>90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5" baseType="lpstr">
      <vt:lpstr>Arial</vt:lpstr>
      <vt:lpstr>Calibri</vt:lpstr>
      <vt:lpstr>Motiv sady Office</vt:lpstr>
      <vt:lpstr>Prezentace aplikace PowerPoint</vt:lpstr>
      <vt:lpstr>Anaxagorás z Klazomén</vt:lpstr>
      <vt:lpstr>     1. Přečtěte dva texty:</vt:lpstr>
      <vt:lpstr>     2. Nyní druhý text:</vt:lpstr>
      <vt:lpstr>     3. Na základě předchozích textů doplňte:</vt:lpstr>
      <vt:lpstr>     4. Kontrola správného doplnění:</vt:lpstr>
      <vt:lpstr>     5. Porovnání Anaxagora a Empedokla:</vt:lpstr>
      <vt:lpstr>     6. Uvedené pojmy přiřaďte k osobnosti              Empedokla či Anaxagora:</vt:lpstr>
      <vt:lpstr>     7. Kontrola přiřazení:</vt:lpstr>
      <vt:lpstr>8. Určete výrok Anaxagora či Empedokla:</vt:lpstr>
      <vt:lpstr>     9. Správný výsledek:</vt:lpstr>
      <vt:lpstr>Použitá literatura</vt:lpstr>
    </vt:vector>
  </TitlesOfParts>
  <Company>mgo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Anaxagorás z Klazomén</dc:title>
  <dc:creator>trckova</dc:creator>
  <cp:lastModifiedBy>Fismol Tomáš</cp:lastModifiedBy>
  <cp:revision>13</cp:revision>
  <dcterms:created xsi:type="dcterms:W3CDTF">2013-06-16T04:18:03Z</dcterms:created>
  <dcterms:modified xsi:type="dcterms:W3CDTF">2014-05-14T07:32:01Z</dcterms:modified>
</cp:coreProperties>
</file>