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FD6EC-2EDA-4D6C-93FC-262AEDE134F2}" type="datetimeFigureOut">
              <a:rPr lang="cs-CZ" smtClean="0"/>
              <a:pPr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8509A-F647-4631-894D-ED00F6D6B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779384"/>
              </p:ext>
            </p:extLst>
          </p:nvPr>
        </p:nvGraphicFramePr>
        <p:xfrm>
          <a:off x="1367622" y="908720"/>
          <a:ext cx="6407167" cy="4294505"/>
        </p:xfrm>
        <a:graphic>
          <a:graphicData uri="http://schemas.openxmlformats.org/drawingml/2006/table">
            <a:tbl>
              <a:tblPr/>
              <a:tblGrid>
                <a:gridCol w="1316037"/>
                <a:gridCol w="5091130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Sofistika, sofisté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16. 6. 2013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na konkrétních textech a s konkrétními úkoly pochopit přínos sofistů.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pracovním listem smysluplně pracovat až po probrání základů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filosofie  sofistů. Jednotlivé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úkoly pak slouží k procvičení a k nalezení širších souvislostí v celku antické filosofie.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35801" y="980728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     Sofistika, sofisté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Pracovní list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1. Dokladem sofistického způsobu uvažování</a:t>
            </a:r>
            <a:br>
              <a:rPr lang="cs-CZ" sz="3200" dirty="0" smtClean="0"/>
            </a:br>
            <a:r>
              <a:rPr lang="cs-CZ" sz="3200" dirty="0" smtClean="0"/>
              <a:t>je anonymní spis Dvojí řeč z konce 5. století: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2800" dirty="0" smtClean="0"/>
              <a:t>,,Dvojí řeč mluví v Řecku filozofové o dobru a zlu, neboť</a:t>
            </a:r>
          </a:p>
          <a:p>
            <a:pPr algn="just">
              <a:buNone/>
            </a:pPr>
            <a:r>
              <a:rPr lang="cs-CZ" sz="2800" dirty="0" smtClean="0"/>
              <a:t>jedni říkají, že je něco jiného dobro a něco jiného zlo, </a:t>
            </a:r>
          </a:p>
          <a:p>
            <a:pPr algn="just">
              <a:buNone/>
            </a:pPr>
            <a:r>
              <a:rPr lang="cs-CZ" sz="2800" dirty="0" smtClean="0"/>
              <a:t>druzí však, že je to totéž a že je to jedněm dobrem a </a:t>
            </a:r>
          </a:p>
          <a:p>
            <a:pPr algn="just">
              <a:buNone/>
            </a:pPr>
            <a:r>
              <a:rPr lang="cs-CZ" sz="2800" dirty="0" smtClean="0"/>
              <a:t>druhým zlem, ano i témuž člověku jednou dobrem, po-</a:t>
            </a:r>
          </a:p>
          <a:p>
            <a:pPr algn="just">
              <a:buNone/>
            </a:pPr>
            <a:r>
              <a:rPr lang="cs-CZ" sz="2800" dirty="0" smtClean="0"/>
              <a:t>druhé zlem. A já se k nim také přidávám a mohu to </a:t>
            </a:r>
            <a:r>
              <a:rPr lang="cs-CZ" sz="2800" dirty="0" err="1" smtClean="0"/>
              <a:t>vi</a:t>
            </a:r>
            <a:r>
              <a:rPr lang="cs-CZ" sz="2800" dirty="0" smtClean="0"/>
              <a:t>-</a:t>
            </a:r>
          </a:p>
          <a:p>
            <a:pPr algn="just">
              <a:buNone/>
            </a:pPr>
            <a:r>
              <a:rPr lang="cs-CZ" sz="2800" dirty="0" err="1" smtClean="0"/>
              <a:t>dět</a:t>
            </a:r>
            <a:r>
              <a:rPr lang="cs-CZ" sz="2800" dirty="0" smtClean="0"/>
              <a:t> z lidského života…nemoc je pro nemocného zlem,</a:t>
            </a:r>
          </a:p>
          <a:p>
            <a:pPr algn="just">
              <a:buNone/>
            </a:pPr>
            <a:r>
              <a:rPr lang="cs-CZ" sz="2800" dirty="0" smtClean="0"/>
              <a:t>ale pro lékaře dobrem. Dále smrt je pro zemřelé zlem,</a:t>
            </a:r>
          </a:p>
          <a:p>
            <a:pPr algn="just">
              <a:buNone/>
            </a:pPr>
            <a:r>
              <a:rPr lang="cs-CZ" sz="2800" dirty="0" smtClean="0"/>
              <a:t>ale pro obchodníky s pohřebními potřebami a pro hrob-</a:t>
            </a:r>
          </a:p>
          <a:p>
            <a:pPr algn="just">
              <a:buNone/>
            </a:pPr>
            <a:r>
              <a:rPr lang="cs-CZ" sz="2800" dirty="0" err="1" smtClean="0"/>
              <a:t>níky</a:t>
            </a:r>
            <a:r>
              <a:rPr lang="cs-CZ" sz="2800" dirty="0" smtClean="0"/>
              <a:t> dobrem……“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2. Úkol: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800" dirty="0" smtClean="0"/>
              <a:t>Na základě textu Dvojí řeč sami zformulujte, k čemu</a:t>
            </a:r>
          </a:p>
          <a:p>
            <a:pPr>
              <a:buNone/>
            </a:pPr>
            <a:r>
              <a:rPr lang="cs-CZ" sz="2800" dirty="0" smtClean="0"/>
              <a:t>sofisté své žáky vedli. </a:t>
            </a:r>
          </a:p>
          <a:p>
            <a:pPr>
              <a:buNone/>
            </a:pPr>
            <a:r>
              <a:rPr lang="cs-CZ" sz="2800" dirty="0" smtClean="0"/>
              <a:t>Jak se daný postoj označuje?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3. 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smtClean="0"/>
              <a:t>Sofisté zpochybňovali zavedené pravdy ve společnosti.</a:t>
            </a:r>
          </a:p>
          <a:p>
            <a:pPr algn="just">
              <a:buNone/>
            </a:pPr>
            <a:r>
              <a:rPr lang="cs-CZ" sz="2800" dirty="0" smtClean="0"/>
              <a:t>Učili své klienty vést rozhovory či rozepře tak, aby z nich </a:t>
            </a:r>
          </a:p>
          <a:p>
            <a:pPr algn="just">
              <a:buNone/>
            </a:pPr>
            <a:r>
              <a:rPr lang="cs-CZ" sz="2800" dirty="0" smtClean="0"/>
              <a:t>vyšli jako vítězové. Tento cíl byl hlavní a prostředkem</a:t>
            </a:r>
          </a:p>
          <a:p>
            <a:pPr algn="just">
              <a:buNone/>
            </a:pPr>
            <a:r>
              <a:rPr lang="cs-CZ" sz="2800" dirty="0" smtClean="0"/>
              <a:t>mohly být i různé logické úskoky, které jsou od té doby </a:t>
            </a:r>
          </a:p>
          <a:p>
            <a:pPr algn="just">
              <a:buNone/>
            </a:pPr>
            <a:r>
              <a:rPr lang="cs-CZ" sz="2800" dirty="0" smtClean="0"/>
              <a:t>označovány jako </a:t>
            </a:r>
            <a:r>
              <a:rPr lang="cs-CZ" sz="2800" dirty="0" smtClean="0">
                <a:solidFill>
                  <a:srgbClr val="FF0000"/>
                </a:solidFill>
              </a:rPr>
              <a:t>SOFISMATA </a:t>
            </a:r>
            <a:r>
              <a:rPr lang="cs-CZ" sz="2800" dirty="0" smtClean="0"/>
              <a:t>a způsobu takové </a:t>
            </a:r>
            <a:r>
              <a:rPr lang="cs-CZ" sz="2800" dirty="0" err="1" smtClean="0"/>
              <a:t>argu</a:t>
            </a:r>
            <a:r>
              <a:rPr lang="cs-CZ" sz="2800" dirty="0" smtClean="0"/>
              <a:t>-</a:t>
            </a:r>
          </a:p>
          <a:p>
            <a:pPr algn="just">
              <a:buNone/>
            </a:pPr>
            <a:r>
              <a:rPr lang="cs-CZ" sz="2800" dirty="0" err="1" smtClean="0"/>
              <a:t>mentace</a:t>
            </a:r>
            <a:r>
              <a:rPr lang="cs-CZ" sz="2800" dirty="0" smtClean="0"/>
              <a:t> se říká </a:t>
            </a:r>
            <a:r>
              <a:rPr lang="cs-CZ" sz="2800" dirty="0" smtClean="0">
                <a:solidFill>
                  <a:srgbClr val="FF0000"/>
                </a:solidFill>
              </a:rPr>
              <a:t>SOFISTIKA</a:t>
            </a:r>
            <a:r>
              <a:rPr lang="cs-CZ" sz="2800" dirty="0" smtClean="0"/>
              <a:t>. Takovýto postoj se pak </a:t>
            </a:r>
          </a:p>
          <a:p>
            <a:pPr algn="just">
              <a:buNone/>
            </a:pPr>
            <a:r>
              <a:rPr lang="cs-CZ" sz="2800" dirty="0" smtClean="0"/>
              <a:t>označuje jako </a:t>
            </a:r>
            <a:r>
              <a:rPr lang="cs-CZ" sz="2800" dirty="0" smtClean="0">
                <a:solidFill>
                  <a:srgbClr val="FF0000"/>
                </a:solidFill>
              </a:rPr>
              <a:t>RELATIVISMUS</a:t>
            </a:r>
            <a:r>
              <a:rPr lang="cs-CZ" sz="2800" dirty="0" smtClean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4. Úkol: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smtClean="0"/>
              <a:t>V souvislosti s výše vysvětlenými pojmy (sofisma, </a:t>
            </a:r>
            <a:r>
              <a:rPr lang="cs-CZ" sz="2800" dirty="0" err="1" smtClean="0"/>
              <a:t>sofi</a:t>
            </a:r>
            <a:r>
              <a:rPr lang="cs-CZ" sz="2800" dirty="0" smtClean="0"/>
              <a:t>-</a:t>
            </a:r>
          </a:p>
          <a:p>
            <a:pPr algn="just">
              <a:buNone/>
            </a:pPr>
            <a:r>
              <a:rPr lang="cs-CZ" sz="2800" dirty="0" err="1" smtClean="0"/>
              <a:t>stika</a:t>
            </a:r>
            <a:r>
              <a:rPr lang="cs-CZ" sz="2800" dirty="0" smtClean="0"/>
              <a:t>) se pokuste vysvětlit v naší současnosti používaný </a:t>
            </a:r>
          </a:p>
          <a:p>
            <a:pPr algn="just">
              <a:buNone/>
            </a:pPr>
            <a:r>
              <a:rPr lang="cs-CZ" sz="2800" dirty="0" smtClean="0"/>
              <a:t>pojem </a:t>
            </a:r>
            <a:r>
              <a:rPr lang="cs-CZ" sz="2800" dirty="0" smtClean="0">
                <a:solidFill>
                  <a:srgbClr val="FF0000"/>
                </a:solidFill>
              </a:rPr>
              <a:t>sofistikovaný výrobek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5. Vysvětlení pojmu sofistikovaný výrobek: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smtClean="0"/>
              <a:t>Je to produkt, který Vás má přesvědčit svým vzhledem, </a:t>
            </a:r>
          </a:p>
          <a:p>
            <a:pPr algn="just">
              <a:buNone/>
            </a:pPr>
            <a:r>
              <a:rPr lang="cs-CZ" sz="2800" dirty="0" smtClean="0"/>
              <a:t>funkčností, způsobem vedené reklamy a jiným o tom,</a:t>
            </a:r>
          </a:p>
          <a:p>
            <a:pPr algn="just">
              <a:buNone/>
            </a:pPr>
            <a:r>
              <a:rPr lang="cs-CZ" sz="2800" dirty="0" smtClean="0"/>
              <a:t>že si ho máte koupit. Vše je dobře promyšlené a cílené.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6. Pozorně text prostudujte: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smtClean="0"/>
              <a:t>Sofisté pocházeli z různých končin. Mezi nejvýznamnější</a:t>
            </a:r>
          </a:p>
          <a:p>
            <a:pPr algn="just">
              <a:buNone/>
            </a:pPr>
            <a:r>
              <a:rPr lang="cs-CZ" sz="2800" dirty="0" smtClean="0"/>
              <a:t>patřil </a:t>
            </a:r>
            <a:r>
              <a:rPr lang="cs-CZ" sz="2800" dirty="0" err="1" smtClean="0"/>
              <a:t>Prótagorás</a:t>
            </a:r>
            <a:r>
              <a:rPr lang="cs-CZ" sz="2800" dirty="0" smtClean="0"/>
              <a:t> z Abdéry v Thrákii a </a:t>
            </a:r>
            <a:r>
              <a:rPr lang="cs-CZ" sz="2800" dirty="0" err="1" smtClean="0"/>
              <a:t>Gorgiás</a:t>
            </a:r>
            <a:r>
              <a:rPr lang="cs-CZ" sz="2800" dirty="0" smtClean="0"/>
              <a:t> z Leontýn</a:t>
            </a:r>
          </a:p>
          <a:p>
            <a:pPr algn="just">
              <a:buNone/>
            </a:pPr>
            <a:r>
              <a:rPr lang="cs-CZ" sz="2800" dirty="0" smtClean="0"/>
              <a:t>na </a:t>
            </a:r>
            <a:r>
              <a:rPr lang="cs-CZ" sz="2800" dirty="0" err="1" smtClean="0"/>
              <a:t>Sicilii</a:t>
            </a:r>
            <a:r>
              <a:rPr lang="cs-CZ" sz="2800" dirty="0" smtClean="0"/>
              <a:t>.</a:t>
            </a:r>
          </a:p>
          <a:p>
            <a:pPr algn="just">
              <a:buNone/>
            </a:pPr>
            <a:r>
              <a:rPr lang="cs-CZ" sz="2800" dirty="0" smtClean="0"/>
              <a:t>Jistý relativismus je soustředěn v </a:t>
            </a:r>
            <a:r>
              <a:rPr lang="cs-CZ" sz="2800" dirty="0" err="1" smtClean="0"/>
              <a:t>Prótagorově</a:t>
            </a:r>
            <a:r>
              <a:rPr lang="cs-CZ" sz="2800" dirty="0" smtClean="0"/>
              <a:t> výroku:</a:t>
            </a:r>
          </a:p>
          <a:p>
            <a:pPr algn="just">
              <a:buNone/>
            </a:pPr>
            <a:r>
              <a:rPr lang="cs-CZ" sz="2800" dirty="0" smtClean="0"/>
              <a:t>,,Mírou všech věcí je člověk, jsoucích, že jsou, nejsou-</a:t>
            </a:r>
          </a:p>
          <a:p>
            <a:pPr algn="just">
              <a:buNone/>
            </a:pPr>
            <a:r>
              <a:rPr lang="cs-CZ" sz="2800" dirty="0" smtClean="0"/>
              <a:t>cích, že nejsou.“</a:t>
            </a:r>
          </a:p>
          <a:p>
            <a:pPr algn="just"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7. Úkol: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smtClean="0"/>
              <a:t>Tento </a:t>
            </a:r>
            <a:r>
              <a:rPr lang="cs-CZ" sz="2800" dirty="0" err="1" smtClean="0"/>
              <a:t>Prótagorův</a:t>
            </a:r>
            <a:r>
              <a:rPr lang="cs-CZ" sz="2800" dirty="0" smtClean="0"/>
              <a:t> výrok vyložte, pokuste se o co </a:t>
            </a:r>
          </a:p>
          <a:p>
            <a:pPr algn="just">
              <a:buNone/>
            </a:pPr>
            <a:r>
              <a:rPr lang="cs-CZ" sz="2800" dirty="0" smtClean="0"/>
              <a:t>největší konkrétnost.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8. Výklad </a:t>
            </a:r>
            <a:r>
              <a:rPr lang="cs-CZ" sz="3200" dirty="0" err="1" smtClean="0"/>
              <a:t>Prótagorova</a:t>
            </a:r>
            <a:r>
              <a:rPr lang="cs-CZ" sz="3200" dirty="0" smtClean="0"/>
              <a:t> výroku: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err="1" smtClean="0"/>
              <a:t>Prótagorův</a:t>
            </a:r>
            <a:r>
              <a:rPr lang="cs-CZ" sz="2800" dirty="0" smtClean="0"/>
              <a:t> výrok dokládá, že skutečnost se rozptyluje</a:t>
            </a:r>
          </a:p>
          <a:p>
            <a:pPr algn="just">
              <a:buNone/>
            </a:pPr>
            <a:r>
              <a:rPr lang="cs-CZ" sz="2800" dirty="0" smtClean="0"/>
              <a:t>v nepřetržité změně. Jednotlivé subjekty jsou různé </a:t>
            </a:r>
          </a:p>
          <a:p>
            <a:pPr algn="just">
              <a:buNone/>
            </a:pPr>
            <a:r>
              <a:rPr lang="cs-CZ" sz="2800" dirty="0" smtClean="0"/>
              <a:t>a nepřetržitě se mění. Vše se tedy vztahuje k danému</a:t>
            </a:r>
          </a:p>
          <a:p>
            <a:pPr algn="just">
              <a:buNone/>
            </a:pPr>
            <a:r>
              <a:rPr lang="cs-CZ" sz="2800" dirty="0" smtClean="0"/>
              <a:t>subjektu a k dané situaci. Jak se člověku něco jeví zde </a:t>
            </a:r>
          </a:p>
          <a:p>
            <a:pPr algn="just">
              <a:buNone/>
            </a:pPr>
            <a:r>
              <a:rPr lang="cs-CZ" sz="2800" dirty="0" smtClean="0"/>
              <a:t>a nyní, tak tomu tak je.</a:t>
            </a:r>
          </a:p>
          <a:p>
            <a:pPr algn="just"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9. Prostudujte </a:t>
            </a:r>
            <a:r>
              <a:rPr lang="cs-CZ" sz="3200" dirty="0" err="1" smtClean="0"/>
              <a:t>Prótagorův</a:t>
            </a:r>
            <a:r>
              <a:rPr lang="cs-CZ" sz="3200" dirty="0" smtClean="0"/>
              <a:t> přístup k morálním</a:t>
            </a:r>
            <a:br>
              <a:rPr lang="cs-CZ" sz="3200" dirty="0" smtClean="0"/>
            </a:br>
            <a:r>
              <a:rPr lang="cs-CZ" sz="3200" dirty="0" smtClean="0"/>
              <a:t>          normám: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800" dirty="0" smtClean="0"/>
              <a:t>V této oblasti rozlišuje mezi individuálním a kolektivním</a:t>
            </a:r>
          </a:p>
          <a:p>
            <a:pPr algn="just">
              <a:buNone/>
            </a:pPr>
            <a:r>
              <a:rPr lang="cs-CZ" sz="2800" dirty="0" smtClean="0"/>
              <a:t>subjektem. Spravedlivé je to, co se jako spravedlivé jeví </a:t>
            </a:r>
          </a:p>
          <a:p>
            <a:pPr algn="just">
              <a:buNone/>
            </a:pPr>
            <a:r>
              <a:rPr lang="cs-CZ" sz="2800" dirty="0" smtClean="0"/>
              <a:t>nikoli jednotlivci, nýbrž obci. Zákony platné v různých</a:t>
            </a:r>
          </a:p>
          <a:p>
            <a:pPr algn="just">
              <a:buNone/>
            </a:pPr>
            <a:r>
              <a:rPr lang="cs-CZ" sz="2800" dirty="0" smtClean="0"/>
              <a:t>obcích nejsou rovnocenné, stejně jako nejsou rovno-</a:t>
            </a:r>
          </a:p>
          <a:p>
            <a:pPr algn="just">
              <a:buNone/>
            </a:pPr>
            <a:r>
              <a:rPr lang="cs-CZ" sz="2800" dirty="0" smtClean="0"/>
              <a:t>cenné všechny vjemy. To, co se zdravému jeví jako slad-</a:t>
            </a:r>
          </a:p>
          <a:p>
            <a:pPr algn="just">
              <a:buNone/>
            </a:pPr>
            <a:r>
              <a:rPr lang="cs-CZ" sz="2800" dirty="0" err="1" smtClean="0"/>
              <a:t>ké</a:t>
            </a:r>
            <a:r>
              <a:rPr lang="cs-CZ" sz="2800" dirty="0" smtClean="0"/>
              <a:t>, jeví se nemocnému jako trpké. Oba vjemy jsou prav-</a:t>
            </a:r>
          </a:p>
          <a:p>
            <a:pPr algn="just">
              <a:buNone/>
            </a:pPr>
            <a:r>
              <a:rPr lang="cs-CZ" sz="2800" dirty="0" smtClean="0"/>
              <a:t>divé, ale vjemy zdravého jsou prospěšnější než vjemy</a:t>
            </a:r>
          </a:p>
          <a:p>
            <a:pPr algn="just">
              <a:buNone/>
            </a:pPr>
            <a:r>
              <a:rPr lang="cs-CZ" sz="2800" dirty="0" smtClean="0"/>
              <a:t>nemocného.</a:t>
            </a: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10. Správně doplňte text: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err="1" smtClean="0"/>
              <a:t>Prótagorás</a:t>
            </a:r>
            <a:r>
              <a:rPr lang="cs-CZ" sz="2800" dirty="0" smtClean="0"/>
              <a:t> rozlišuje mezi ……. a ……. subjektem.</a:t>
            </a:r>
          </a:p>
          <a:p>
            <a:pPr algn="just">
              <a:buNone/>
            </a:pPr>
            <a:r>
              <a:rPr lang="cs-CZ" sz="2800" dirty="0" smtClean="0"/>
              <a:t>Spravedlivé je to, co se jako spravedlivé jeví nikoli</a:t>
            </a:r>
          </a:p>
          <a:p>
            <a:pPr algn="just">
              <a:buNone/>
            </a:pPr>
            <a:r>
              <a:rPr lang="cs-CZ" sz="2800" dirty="0" smtClean="0"/>
              <a:t>…….. , ale …… .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11. Kontrola správného doplnění: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err="1" smtClean="0"/>
              <a:t>Prótagorás</a:t>
            </a:r>
            <a:r>
              <a:rPr lang="cs-CZ" sz="2800" dirty="0" smtClean="0"/>
              <a:t> rozlišuje mezi individuálním a kolektivním</a:t>
            </a:r>
          </a:p>
          <a:p>
            <a:pPr algn="just">
              <a:buNone/>
            </a:pPr>
            <a:r>
              <a:rPr lang="cs-CZ" sz="2800" dirty="0" smtClean="0"/>
              <a:t>subjektem. Spravedlivé je to, co se jako spravedlivé</a:t>
            </a:r>
          </a:p>
          <a:p>
            <a:pPr algn="just">
              <a:buNone/>
            </a:pPr>
            <a:r>
              <a:rPr lang="cs-CZ" sz="2800" dirty="0" smtClean="0"/>
              <a:t>jeví nikoli jednotlivci, ale obci.</a:t>
            </a:r>
            <a:endParaRPr lang="cs-CZ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     12. Závěrečný text je možno využít k rozboru</a:t>
            </a:r>
            <a:br>
              <a:rPr lang="cs-CZ" sz="3200" dirty="0" smtClean="0"/>
            </a:br>
            <a:r>
              <a:rPr lang="cs-CZ" sz="3200" dirty="0" smtClean="0"/>
              <a:t>            konkrétní politiky v obci: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err="1" smtClean="0"/>
              <a:t>Prótagorás</a:t>
            </a:r>
            <a:r>
              <a:rPr lang="cs-CZ" sz="2800" dirty="0" smtClean="0"/>
              <a:t> obdobně rozlišuje mezi prospěšnými a </a:t>
            </a:r>
            <a:r>
              <a:rPr lang="cs-CZ" sz="2800" dirty="0" err="1" smtClean="0"/>
              <a:t>ško</a:t>
            </a:r>
            <a:r>
              <a:rPr lang="cs-CZ" sz="2800" dirty="0" smtClean="0"/>
              <a:t>-</a:t>
            </a:r>
          </a:p>
          <a:p>
            <a:pPr algn="just">
              <a:buNone/>
            </a:pPr>
            <a:r>
              <a:rPr lang="cs-CZ" sz="2800" dirty="0" err="1" smtClean="0"/>
              <a:t>dlivými</a:t>
            </a:r>
            <a:r>
              <a:rPr lang="cs-CZ" sz="2800" dirty="0" smtClean="0"/>
              <a:t> zákony. Zde autor spatřuje úkol sofisty. Jako se </a:t>
            </a:r>
          </a:p>
          <a:p>
            <a:pPr algn="just">
              <a:buNone/>
            </a:pPr>
            <a:r>
              <a:rPr lang="cs-CZ" sz="2800" dirty="0" smtClean="0"/>
              <a:t>lékař pokouší přivodit změnu tělesného stavu k lepší-</a:t>
            </a:r>
          </a:p>
          <a:p>
            <a:pPr algn="just">
              <a:buNone/>
            </a:pPr>
            <a:r>
              <a:rPr lang="cs-CZ" sz="2800" dirty="0" smtClean="0"/>
              <a:t>mu, působí sofista, aby obec pokládala za spravedlivé</a:t>
            </a:r>
          </a:p>
          <a:p>
            <a:pPr algn="just">
              <a:buNone/>
            </a:pPr>
            <a:r>
              <a:rPr lang="cs-CZ" sz="2800" dirty="0" smtClean="0"/>
              <a:t>věci prospěšné místo škodlivých.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GAARDER, </a:t>
            </a:r>
            <a:r>
              <a:rPr lang="cs-CZ" dirty="0" err="1" smtClean="0"/>
              <a:t>Jostein</a:t>
            </a:r>
            <a:r>
              <a:rPr lang="cs-CZ" dirty="0" smtClean="0"/>
              <a:t>. </a:t>
            </a:r>
            <a:r>
              <a:rPr lang="cs-CZ" i="1" dirty="0" smtClean="0"/>
              <a:t>Sofiin svět: Román o dějinách filosofie</a:t>
            </a:r>
            <a:r>
              <a:rPr lang="cs-CZ" dirty="0" smtClean="0"/>
              <a:t>. První vydání. Košice: Knižná </a:t>
            </a:r>
            <a:r>
              <a:rPr lang="cs-CZ" dirty="0" err="1" smtClean="0"/>
              <a:t>dielňa</a:t>
            </a:r>
            <a:r>
              <a:rPr lang="cs-CZ" dirty="0" smtClean="0"/>
              <a:t> </a:t>
            </a:r>
            <a:r>
              <a:rPr lang="cs-CZ" dirty="0" err="1" smtClean="0"/>
              <a:t>Timotej</a:t>
            </a:r>
            <a:r>
              <a:rPr lang="cs-CZ" dirty="0" smtClean="0"/>
              <a:t>, 1995.</a:t>
            </a:r>
          </a:p>
          <a:p>
            <a:r>
              <a:rPr lang="cs-CZ" dirty="0" smtClean="0"/>
              <a:t>NOVOTNÝ, Zdeněk. </a:t>
            </a:r>
            <a:r>
              <a:rPr lang="cs-CZ" i="1" dirty="0" smtClean="0"/>
              <a:t>Jak (se) učit filosofii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2004, 143 s. Dějiny filosofie (Olomouc), díl 1. ISBN 80-718-2179-9.</a:t>
            </a:r>
          </a:p>
          <a:p>
            <a:r>
              <a:rPr lang="cs-CZ" dirty="0" smtClean="0"/>
              <a:t>RICKEN, </a:t>
            </a:r>
            <a:r>
              <a:rPr lang="cs-CZ" dirty="0" err="1" smtClean="0"/>
              <a:t>Friedo</a:t>
            </a:r>
            <a:r>
              <a:rPr lang="cs-CZ" dirty="0" smtClean="0"/>
              <a:t>. </a:t>
            </a:r>
            <a:r>
              <a:rPr lang="cs-CZ" i="1" dirty="0" smtClean="0"/>
              <a:t>Antická filosofie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1999, 230 s. díl 1. ISBN 80-718-2092-X.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796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Calibri</vt:lpstr>
      <vt:lpstr>Motiv sady Office</vt:lpstr>
      <vt:lpstr>Prezentace aplikace PowerPoint</vt:lpstr>
      <vt:lpstr>     Sofistika, sofisté</vt:lpstr>
      <vt:lpstr>1. Dokladem sofistického způsobu uvažování je anonymní spis Dvojí řeč z konce 5. století:</vt:lpstr>
      <vt:lpstr>     2. Úkol:</vt:lpstr>
      <vt:lpstr>     3. Správné odpovědi:</vt:lpstr>
      <vt:lpstr>     4. Úkol:</vt:lpstr>
      <vt:lpstr>     5. Vysvětlení pojmu sofistikovaný výrobek:</vt:lpstr>
      <vt:lpstr>     6. Pozorně text prostudujte:</vt:lpstr>
      <vt:lpstr>     7. Úkol:</vt:lpstr>
      <vt:lpstr>     8. Výklad Prótagorova výroku:</vt:lpstr>
      <vt:lpstr>     9. Prostudujte Prótagorův přístup k morálním           normám:</vt:lpstr>
      <vt:lpstr>     10. Správně doplňte text:</vt:lpstr>
      <vt:lpstr>     11. Kontrola správného doplnění:</vt:lpstr>
      <vt:lpstr>     12. Závěrečný text je možno využít k rozboru             konkrétní politiky v obci:</vt:lpstr>
      <vt:lpstr>Použitá literatura</vt:lpstr>
    </vt:vector>
  </TitlesOfParts>
  <Company>mgo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Sofistika, sofisté</dc:title>
  <dc:creator>trckova</dc:creator>
  <cp:lastModifiedBy>Fismol Tomáš</cp:lastModifiedBy>
  <cp:revision>18</cp:revision>
  <dcterms:created xsi:type="dcterms:W3CDTF">2013-06-16T05:43:42Z</dcterms:created>
  <dcterms:modified xsi:type="dcterms:W3CDTF">2014-05-14T07:32:32Z</dcterms:modified>
</cp:coreProperties>
</file>