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B7ECB-24F3-488A-90F0-5BB949314550}" type="datetimeFigureOut">
              <a:rPr lang="cs-CZ" smtClean="0"/>
              <a:pPr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0CCF3-19BE-40D7-9782-C66D9EF7B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3210822"/>
              </p:ext>
            </p:extLst>
          </p:nvPr>
        </p:nvGraphicFramePr>
        <p:xfrm>
          <a:off x="1406868" y="881184"/>
          <a:ext cx="6407167" cy="4294505"/>
        </p:xfrm>
        <a:graphic>
          <a:graphicData uri="http://schemas.openxmlformats.org/drawingml/2006/table">
            <a:tbl>
              <a:tblPr/>
              <a:tblGrid>
                <a:gridCol w="1316037"/>
                <a:gridCol w="5091130"/>
              </a:tblGrid>
              <a:tr h="676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Sókratés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Jana Trčková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společenských věd – Základy filosofie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ročník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16. 6. 2013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Cílem těchto pracovních listů je na konkrétních textech a s konkrétními úkoly pochopit přínos 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Sókratovy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filosofie.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Studenti mohou s pracovním listem smysluplně pracovat až po probrání základů 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Sókratovy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filosofie. Jednotlivé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úkoly pak slouží k procvičení a k nalezení širších souvislostí v celku antické filosofie.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90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56718" y="908720"/>
            <a:ext cx="5762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just"/>
            <a:r>
              <a:rPr lang="cs-CZ" dirty="0" smtClean="0"/>
              <a:t>     </a:t>
            </a:r>
            <a:r>
              <a:rPr lang="cs-CZ" dirty="0" err="1" smtClean="0"/>
              <a:t>Sókratés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Pracovní list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1. Čím se </a:t>
            </a:r>
            <a:r>
              <a:rPr lang="cs-CZ" sz="3200" dirty="0" err="1" smtClean="0"/>
              <a:t>Sókrates</a:t>
            </a:r>
            <a:r>
              <a:rPr lang="cs-CZ" sz="3200" dirty="0" smtClean="0"/>
              <a:t> zabýval: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cs-CZ" sz="2400" dirty="0" err="1" smtClean="0"/>
              <a:t>Sókratés</a:t>
            </a:r>
            <a:r>
              <a:rPr lang="cs-CZ" sz="2400" dirty="0" smtClean="0"/>
              <a:t> se ve své filosofii nezabýval světem a jeho vznikem, ale</a:t>
            </a:r>
          </a:p>
          <a:p>
            <a:pPr algn="just">
              <a:buNone/>
            </a:pPr>
            <a:r>
              <a:rPr lang="cs-CZ" sz="2400" dirty="0" smtClean="0"/>
              <a:t>do středu pozornosti postavil samotný způsob života, mravy, do-</a:t>
            </a:r>
          </a:p>
          <a:p>
            <a:pPr algn="just">
              <a:buNone/>
            </a:pPr>
            <a:r>
              <a:rPr lang="cs-CZ" sz="2400" dirty="0" err="1" smtClean="0"/>
              <a:t>bro</a:t>
            </a:r>
            <a:r>
              <a:rPr lang="cs-CZ" sz="2400" dirty="0" smtClean="0"/>
              <a:t> a zlo. Velmi aktivně reaguje na působení sofistů a jejich </a:t>
            </a:r>
            <a:r>
              <a:rPr lang="cs-CZ" sz="2400" dirty="0" err="1" smtClean="0"/>
              <a:t>argu</a:t>
            </a:r>
            <a:r>
              <a:rPr lang="cs-CZ" sz="2400" dirty="0" smtClean="0"/>
              <a:t>-</a:t>
            </a:r>
          </a:p>
          <a:p>
            <a:pPr algn="just">
              <a:buNone/>
            </a:pPr>
            <a:r>
              <a:rPr lang="cs-CZ" sz="2400" dirty="0" smtClean="0"/>
              <a:t>menty.</a:t>
            </a:r>
          </a:p>
          <a:p>
            <a:pPr algn="just">
              <a:buNone/>
            </a:pPr>
            <a:r>
              <a:rPr lang="cs-CZ" sz="2400" dirty="0" smtClean="0"/>
              <a:t>Usiloval o nalezení spolehlivého základu pro naše poznání a dom-</a:t>
            </a:r>
          </a:p>
          <a:p>
            <a:pPr algn="just">
              <a:buNone/>
            </a:pPr>
            <a:r>
              <a:rPr lang="cs-CZ" sz="2400" dirty="0" err="1" smtClean="0"/>
              <a:t>níval</a:t>
            </a:r>
            <a:r>
              <a:rPr lang="cs-CZ" sz="2400" dirty="0" smtClean="0"/>
              <a:t> se, že je v lidském rozumu. </a:t>
            </a:r>
            <a:endParaRPr lang="cs-CZ" sz="2400" dirty="0"/>
          </a:p>
          <a:p>
            <a:pPr algn="just">
              <a:buNone/>
            </a:pPr>
            <a:r>
              <a:rPr lang="cs-CZ" sz="2400" dirty="0" smtClean="0"/>
              <a:t>Byl tedy přesvědčený racionalista. </a:t>
            </a:r>
            <a:endParaRPr lang="cs-CZ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2. Pozorně si prostudujte následující text: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cs-CZ" sz="2800" dirty="0" err="1" smtClean="0"/>
              <a:t>Sókratés</a:t>
            </a:r>
            <a:r>
              <a:rPr lang="cs-CZ" sz="2800" dirty="0" smtClean="0"/>
              <a:t> v sobě slyšel božský hlas a toto svědomí mu </a:t>
            </a:r>
          </a:p>
          <a:p>
            <a:pPr algn="just">
              <a:buNone/>
            </a:pPr>
            <a:r>
              <a:rPr lang="cs-CZ" sz="2800" dirty="0" smtClean="0"/>
              <a:t>napovídalo, co je správné. Kdo ví, co je správné, také</a:t>
            </a:r>
          </a:p>
          <a:p>
            <a:pPr algn="just">
              <a:buNone/>
            </a:pPr>
            <a:r>
              <a:rPr lang="cs-CZ" sz="2800" dirty="0" smtClean="0"/>
              <a:t>správně činí. Myslel tím, že správné chápání vede ke </a:t>
            </a:r>
          </a:p>
          <a:p>
            <a:pPr algn="just">
              <a:buNone/>
            </a:pPr>
            <a:r>
              <a:rPr lang="cs-CZ" sz="2800" dirty="0" smtClean="0"/>
              <a:t>správnému jednání. A pouze ten, kdo činí správně, sta-</a:t>
            </a:r>
          </a:p>
          <a:p>
            <a:pPr algn="just">
              <a:buNone/>
            </a:pPr>
            <a:r>
              <a:rPr lang="cs-CZ" sz="2800" dirty="0" smtClean="0"/>
              <a:t>ne se správným člověkem. Když jednáme špatně, je to</a:t>
            </a:r>
          </a:p>
          <a:p>
            <a:pPr algn="just">
              <a:buNone/>
            </a:pPr>
            <a:r>
              <a:rPr lang="cs-CZ" sz="2800" dirty="0" smtClean="0"/>
              <a:t>proto, že o správnějším chování nevíme. Proto je tak</a:t>
            </a:r>
          </a:p>
          <a:p>
            <a:pPr algn="just">
              <a:buNone/>
            </a:pPr>
            <a:r>
              <a:rPr lang="cs-CZ" sz="2800" dirty="0" smtClean="0"/>
              <a:t>důležité rozšiřovat své znalosti.</a:t>
            </a:r>
          </a:p>
          <a:p>
            <a:pPr algn="just">
              <a:buNone/>
            </a:pPr>
            <a:endParaRPr lang="cs-CZ" sz="28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3. Úkol pro Vás: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800" dirty="0" smtClean="0"/>
          </a:p>
          <a:p>
            <a:pPr algn="just">
              <a:buNone/>
            </a:pPr>
            <a:r>
              <a:rPr lang="cs-CZ" sz="2800" dirty="0" smtClean="0"/>
              <a:t>Na základě výše uvedeného textu vysvětlete pojem</a:t>
            </a:r>
          </a:p>
          <a:p>
            <a:pPr algn="just">
              <a:buNone/>
            </a:pPr>
            <a:r>
              <a:rPr lang="cs-CZ" sz="2800" dirty="0" smtClean="0"/>
              <a:t>etický intelektualismus.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4. Odpověď na zadanou otázku: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800" dirty="0" smtClean="0"/>
          </a:p>
          <a:p>
            <a:pPr algn="just">
              <a:buNone/>
            </a:pPr>
            <a:r>
              <a:rPr lang="cs-CZ" sz="2800" dirty="0" smtClean="0"/>
              <a:t>Člověk rozšiřující své znalosti (</a:t>
            </a:r>
            <a:r>
              <a:rPr lang="cs-CZ" sz="2800" dirty="0" smtClean="0">
                <a:solidFill>
                  <a:srgbClr val="FF0000"/>
                </a:solidFill>
              </a:rPr>
              <a:t>intelektualismus</a:t>
            </a:r>
            <a:r>
              <a:rPr lang="cs-CZ" sz="2800" dirty="0" smtClean="0"/>
              <a:t>),</a:t>
            </a:r>
          </a:p>
          <a:p>
            <a:pPr algn="just">
              <a:buNone/>
            </a:pPr>
            <a:r>
              <a:rPr lang="cs-CZ" sz="2800" dirty="0" smtClean="0"/>
              <a:t>správně chápe jevy a souvislosti, ví, co je správné,</a:t>
            </a:r>
          </a:p>
          <a:p>
            <a:pPr algn="just">
              <a:buNone/>
            </a:pPr>
            <a:r>
              <a:rPr lang="cs-CZ" sz="2800" dirty="0" smtClean="0"/>
              <a:t>a tím také vykonává správné věci (</a:t>
            </a:r>
            <a:r>
              <a:rPr lang="cs-CZ" sz="2800" dirty="0" smtClean="0">
                <a:solidFill>
                  <a:srgbClr val="FF0000"/>
                </a:solidFill>
              </a:rPr>
              <a:t>etický</a:t>
            </a:r>
            <a:r>
              <a:rPr lang="cs-CZ" sz="2800" dirty="0" smtClean="0"/>
              <a:t>).</a:t>
            </a:r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5. Opět pozorně přečtěte: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400" dirty="0" smtClean="0"/>
          </a:p>
          <a:p>
            <a:pPr algn="just">
              <a:buNone/>
            </a:pPr>
            <a:r>
              <a:rPr lang="cs-CZ" sz="2800" dirty="0" err="1" smtClean="0"/>
              <a:t>Sókratés</a:t>
            </a:r>
            <a:r>
              <a:rPr lang="cs-CZ" sz="2800" dirty="0" smtClean="0"/>
              <a:t> toužil nalézt zcela jasné a všeobecně platné </a:t>
            </a:r>
          </a:p>
          <a:p>
            <a:pPr algn="just">
              <a:buNone/>
            </a:pPr>
            <a:r>
              <a:rPr lang="cs-CZ" sz="2800" dirty="0" smtClean="0"/>
              <a:t>definice toho, co je dobré a co je špatné. Rozdílně od</a:t>
            </a:r>
          </a:p>
          <a:p>
            <a:pPr algn="just">
              <a:buNone/>
            </a:pPr>
            <a:r>
              <a:rPr lang="cs-CZ" sz="2800" dirty="0" smtClean="0"/>
              <a:t>sofistů byl toho názoru, že schopnost rozlišovat mezi</a:t>
            </a:r>
          </a:p>
          <a:p>
            <a:pPr algn="just">
              <a:buNone/>
            </a:pPr>
            <a:r>
              <a:rPr lang="cs-CZ" sz="2800" dirty="0" smtClean="0"/>
              <a:t>dobrem a zlem je zakotvena v rozumu jednotlivce,</a:t>
            </a:r>
          </a:p>
          <a:p>
            <a:pPr algn="just">
              <a:buNone/>
            </a:pPr>
            <a:r>
              <a:rPr lang="cs-CZ" sz="2800" dirty="0" smtClean="0"/>
              <a:t>a nikoliv ve společnosti.</a:t>
            </a:r>
            <a:endParaRPr lang="cs-CZ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6. V souvislosti s textem správně odpovězte: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400" dirty="0" smtClean="0"/>
          </a:p>
          <a:p>
            <a:pPr algn="just">
              <a:buNone/>
            </a:pPr>
            <a:r>
              <a:rPr lang="cs-CZ" sz="2800" dirty="0" smtClean="0"/>
              <a:t>Jaký je rozdíl v přístupu k pravdě u </a:t>
            </a:r>
            <a:r>
              <a:rPr lang="cs-CZ" sz="2800" dirty="0" err="1" smtClean="0"/>
              <a:t>Sókrata</a:t>
            </a:r>
            <a:r>
              <a:rPr lang="cs-CZ" sz="2800" dirty="0" smtClean="0"/>
              <a:t> a u sofistů?</a:t>
            </a:r>
            <a:endParaRPr lang="cs-CZ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7. Odpověď na výše položenou otázku: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800" dirty="0" smtClean="0"/>
          </a:p>
          <a:p>
            <a:pPr algn="just">
              <a:buNone/>
            </a:pPr>
            <a:r>
              <a:rPr lang="cs-CZ" sz="2800" dirty="0" err="1" smtClean="0"/>
              <a:t>Sókratés</a:t>
            </a:r>
            <a:r>
              <a:rPr lang="cs-CZ" sz="2800" dirty="0" smtClean="0"/>
              <a:t> hledal pravdu v rozumném jednání jednotlivce</a:t>
            </a:r>
          </a:p>
          <a:p>
            <a:pPr algn="just">
              <a:buNone/>
            </a:pPr>
            <a:r>
              <a:rPr lang="cs-CZ" sz="2800" dirty="0" smtClean="0"/>
              <a:t>(etický intelektualismus, svědomí), sofisté pravdu </a:t>
            </a:r>
            <a:r>
              <a:rPr lang="cs-CZ" sz="2800" dirty="0" err="1" smtClean="0"/>
              <a:t>rela</a:t>
            </a:r>
            <a:r>
              <a:rPr lang="cs-CZ" sz="2800" dirty="0" smtClean="0"/>
              <a:t>-</a:t>
            </a:r>
          </a:p>
          <a:p>
            <a:pPr algn="just">
              <a:buNone/>
            </a:pPr>
            <a:r>
              <a:rPr lang="cs-CZ" sz="2800" dirty="0" err="1" smtClean="0"/>
              <a:t>tivizovali</a:t>
            </a:r>
            <a:r>
              <a:rPr lang="cs-CZ" sz="2800" dirty="0" smtClean="0"/>
              <a:t> a posuzovali ji podle určité situace.</a:t>
            </a:r>
            <a:endParaRPr lang="cs-CZ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8. O čem vypovídá následující text a kdo</a:t>
            </a:r>
            <a:br>
              <a:rPr lang="cs-CZ" sz="3200" dirty="0" smtClean="0"/>
            </a:br>
            <a:r>
              <a:rPr lang="cs-CZ" sz="3200" dirty="0"/>
              <a:t> </a:t>
            </a:r>
            <a:r>
              <a:rPr lang="cs-CZ" sz="3200" dirty="0" smtClean="0"/>
              <a:t>           je vlastně autorem těchto řádků?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cs-CZ" sz="2800" dirty="0" smtClean="0"/>
              <a:t>….a zároveň s těmito slovy dal číši k ústům a zcela lehce</a:t>
            </a:r>
          </a:p>
          <a:p>
            <a:pPr algn="just">
              <a:buNone/>
            </a:pPr>
            <a:r>
              <a:rPr lang="cs-CZ" sz="2800" dirty="0" smtClean="0"/>
              <a:t>a klidně ji vypil. A mnozí z nás až potud dost dobře do-</a:t>
            </a:r>
          </a:p>
          <a:p>
            <a:pPr algn="just">
              <a:buNone/>
            </a:pPr>
            <a:r>
              <a:rPr lang="cs-CZ" sz="2800" dirty="0" smtClean="0"/>
              <a:t>vedli se zdržovat, aby neslzeli, ale jak jsme uviděli, že </a:t>
            </a:r>
            <a:r>
              <a:rPr lang="cs-CZ" sz="2800" dirty="0" err="1" smtClean="0"/>
              <a:t>pi</a:t>
            </a:r>
            <a:r>
              <a:rPr lang="cs-CZ" sz="2800" dirty="0" smtClean="0"/>
              <a:t>-</a:t>
            </a:r>
          </a:p>
          <a:p>
            <a:pPr algn="just">
              <a:buNone/>
            </a:pPr>
            <a:r>
              <a:rPr lang="cs-CZ" sz="2800" dirty="0" smtClean="0"/>
              <a:t>je a vypil, již to nebylo možno, přemohlo mě to a mně</a:t>
            </a:r>
          </a:p>
          <a:p>
            <a:pPr algn="just">
              <a:buNone/>
            </a:pPr>
            <a:r>
              <a:rPr lang="cs-CZ" sz="2800" dirty="0" smtClean="0"/>
              <a:t>samému tekly slzy, takže, zahaliv si obličej, plakal jsem</a:t>
            </a:r>
          </a:p>
          <a:p>
            <a:pPr algn="just">
              <a:buNone/>
            </a:pPr>
            <a:r>
              <a:rPr lang="cs-CZ" sz="2800" dirty="0" smtClean="0"/>
              <a:t>sám nad sebou – nad ním jistě ne, nýbrž nad svým vlas-</a:t>
            </a:r>
          </a:p>
          <a:p>
            <a:pPr algn="just">
              <a:buNone/>
            </a:pPr>
            <a:r>
              <a:rPr lang="cs-CZ" sz="2800" dirty="0" err="1" smtClean="0"/>
              <a:t>tním</a:t>
            </a:r>
            <a:r>
              <a:rPr lang="cs-CZ" sz="2800" dirty="0" smtClean="0"/>
              <a:t> osudem, jakého přítele jsem zbaven.</a:t>
            </a:r>
            <a:endParaRPr lang="cs-CZ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9. Odpověď: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400" dirty="0" smtClean="0"/>
          </a:p>
          <a:p>
            <a:pPr algn="just">
              <a:buNone/>
            </a:pPr>
            <a:r>
              <a:rPr lang="cs-CZ" sz="2800" dirty="0" smtClean="0"/>
              <a:t>Výše uvedený text vypovídá o </a:t>
            </a:r>
            <a:r>
              <a:rPr lang="cs-CZ" sz="2800" dirty="0" err="1" smtClean="0"/>
              <a:t>Sókratově</a:t>
            </a:r>
            <a:r>
              <a:rPr lang="cs-CZ" sz="2800" dirty="0" smtClean="0"/>
              <a:t> smrti, kdy byl</a:t>
            </a:r>
          </a:p>
          <a:p>
            <a:pPr algn="just">
              <a:buNone/>
            </a:pPr>
            <a:r>
              <a:rPr lang="cs-CZ" sz="2800" dirty="0" smtClean="0"/>
              <a:t>odsouzen k smrti vypitím číše jedu. Přítomni byli jeho</a:t>
            </a:r>
          </a:p>
          <a:p>
            <a:pPr algn="just">
              <a:buNone/>
            </a:pPr>
            <a:r>
              <a:rPr lang="cs-CZ" sz="2800" dirty="0" smtClean="0"/>
              <a:t>nejbližší přátelé. Autorem textu je Platón, díky kterému </a:t>
            </a:r>
          </a:p>
          <a:p>
            <a:pPr algn="just">
              <a:buNone/>
            </a:pPr>
            <a:r>
              <a:rPr lang="cs-CZ" sz="2800" dirty="0" smtClean="0"/>
              <a:t>vlastně o </a:t>
            </a:r>
            <a:r>
              <a:rPr lang="cs-CZ" sz="2800" dirty="0" err="1" smtClean="0"/>
              <a:t>Sókratovi</a:t>
            </a:r>
            <a:r>
              <a:rPr lang="cs-CZ" sz="2800" dirty="0" smtClean="0"/>
              <a:t> víme.</a:t>
            </a:r>
            <a:endParaRPr lang="cs-CZ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cs-CZ" sz="3200" dirty="0" smtClean="0"/>
              <a:t>     10. </a:t>
            </a:r>
            <a:r>
              <a:rPr lang="cs-CZ" sz="3200" dirty="0" err="1" smtClean="0"/>
              <a:t>Sókratés</a:t>
            </a:r>
            <a:r>
              <a:rPr lang="cs-CZ" sz="3200" dirty="0" smtClean="0"/>
              <a:t> se ani těsně před smrtí nevzdal</a:t>
            </a:r>
            <a:br>
              <a:rPr lang="cs-CZ" sz="3200" dirty="0" smtClean="0"/>
            </a:br>
            <a:r>
              <a:rPr lang="cs-CZ" sz="3200" dirty="0"/>
              <a:t> </a:t>
            </a:r>
            <a:r>
              <a:rPr lang="cs-CZ" sz="3200" dirty="0" smtClean="0"/>
              <a:t>            své pověstné ironie, vysvětlete jeho slova: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800" dirty="0" smtClean="0"/>
          </a:p>
          <a:p>
            <a:pPr algn="just">
              <a:buNone/>
            </a:pPr>
            <a:r>
              <a:rPr lang="cs-CZ" sz="2800" dirty="0" smtClean="0"/>
              <a:t>…..Tu mu již chladlo tělo, asi tak kolem života, on se </a:t>
            </a:r>
          </a:p>
          <a:p>
            <a:pPr algn="just">
              <a:buNone/>
            </a:pPr>
            <a:r>
              <a:rPr lang="cs-CZ" sz="2800" dirty="0" smtClean="0"/>
              <a:t>odkryl, ležel totiž přikryt, a řekl poslední slova:</a:t>
            </a:r>
          </a:p>
          <a:p>
            <a:pPr algn="just">
              <a:buNone/>
            </a:pPr>
            <a:r>
              <a:rPr lang="cs-CZ" sz="2800" dirty="0" smtClean="0"/>
              <a:t>,,</a:t>
            </a:r>
            <a:r>
              <a:rPr lang="cs-CZ" sz="2800" dirty="0" err="1" smtClean="0"/>
              <a:t>Kristóne</a:t>
            </a:r>
            <a:r>
              <a:rPr lang="cs-CZ" sz="2800" dirty="0" smtClean="0"/>
              <a:t>, </a:t>
            </a:r>
            <a:r>
              <a:rPr lang="cs-CZ" sz="2800" dirty="0" err="1" smtClean="0"/>
              <a:t>Asklépiovi</a:t>
            </a:r>
            <a:r>
              <a:rPr lang="cs-CZ" sz="2800" dirty="0" smtClean="0"/>
              <a:t> jsme dlužni kohouta, dejte mu ho</a:t>
            </a:r>
          </a:p>
          <a:p>
            <a:pPr algn="just">
              <a:buNone/>
            </a:pPr>
            <a:r>
              <a:rPr lang="cs-CZ" sz="2800" dirty="0" smtClean="0"/>
              <a:t>a nezapomeňte!“</a:t>
            </a:r>
            <a:endParaRPr lang="cs-CZ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11. Vysvětlení: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800" dirty="0" smtClean="0"/>
          </a:p>
          <a:p>
            <a:pPr algn="just">
              <a:buNone/>
            </a:pPr>
            <a:r>
              <a:rPr lang="cs-CZ" sz="2800" dirty="0" err="1" smtClean="0"/>
              <a:t>Sókratés</a:t>
            </a:r>
            <a:r>
              <a:rPr lang="cs-CZ" sz="2800" dirty="0" smtClean="0"/>
              <a:t> hovoří ironicky o </a:t>
            </a:r>
            <a:r>
              <a:rPr lang="cs-CZ" sz="2800" dirty="0" err="1" smtClean="0"/>
              <a:t>Asklépiovi</a:t>
            </a:r>
            <a:r>
              <a:rPr lang="cs-CZ" sz="2800" dirty="0" smtClean="0"/>
              <a:t> (býval označován</a:t>
            </a:r>
          </a:p>
          <a:p>
            <a:pPr algn="just">
              <a:buNone/>
            </a:pPr>
            <a:r>
              <a:rPr lang="cs-CZ" sz="2800" dirty="0" smtClean="0"/>
              <a:t>za boha lékařství) a o kohoutovi, oběti právě pro něj.</a:t>
            </a:r>
            <a:endParaRPr lang="cs-CZ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12. Závěrečný úkol: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cs-CZ" sz="2800" dirty="0" smtClean="0"/>
          </a:p>
          <a:p>
            <a:pPr algn="just">
              <a:buNone/>
            </a:pPr>
            <a:r>
              <a:rPr lang="cs-CZ" sz="2800" dirty="0" smtClean="0"/>
              <a:t>Hodně podobností lze nalézt mezi </a:t>
            </a:r>
            <a:r>
              <a:rPr lang="cs-CZ" sz="2800" dirty="0" err="1" smtClean="0"/>
              <a:t>Sókratem</a:t>
            </a:r>
            <a:r>
              <a:rPr lang="cs-CZ" sz="2800" dirty="0" smtClean="0"/>
              <a:t> a Ježíšem,</a:t>
            </a:r>
          </a:p>
          <a:p>
            <a:pPr algn="just">
              <a:buNone/>
            </a:pPr>
            <a:r>
              <a:rPr lang="cs-CZ" sz="2800" dirty="0" smtClean="0"/>
              <a:t>pokuste se některé formulovat.</a:t>
            </a:r>
            <a:endParaRPr lang="cs-CZ" sz="2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13. Možné podobnosti </a:t>
            </a:r>
            <a:r>
              <a:rPr lang="cs-CZ" sz="3200" dirty="0" err="1" smtClean="0"/>
              <a:t>Sókratova</a:t>
            </a:r>
            <a:r>
              <a:rPr lang="cs-CZ" sz="3200" dirty="0" smtClean="0"/>
              <a:t> a Ježíšova</a:t>
            </a:r>
            <a:br>
              <a:rPr lang="cs-CZ" sz="3200" dirty="0" smtClean="0"/>
            </a:br>
            <a:r>
              <a:rPr lang="cs-CZ" sz="3200" dirty="0"/>
              <a:t> </a:t>
            </a:r>
            <a:r>
              <a:rPr lang="cs-CZ" sz="3200" dirty="0" smtClean="0"/>
              <a:t>            života: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sz="2800" dirty="0" smtClean="0"/>
              <a:t>Oba byli svými současníky považováni za tajuplné by-</a:t>
            </a:r>
          </a:p>
          <a:p>
            <a:pPr>
              <a:buNone/>
            </a:pPr>
            <a:r>
              <a:rPr lang="cs-CZ" sz="2800" dirty="0" err="1" smtClean="0"/>
              <a:t>tosti</a:t>
            </a:r>
            <a:r>
              <a:rPr lang="cs-CZ" sz="2800" dirty="0" smtClean="0"/>
              <a:t>.</a:t>
            </a:r>
          </a:p>
          <a:p>
            <a:pPr>
              <a:buFontTx/>
              <a:buChar char="-"/>
            </a:pPr>
            <a:r>
              <a:rPr lang="cs-CZ" sz="2800" dirty="0" smtClean="0"/>
              <a:t>Ani jeden z nich své poselství nezapsal.</a:t>
            </a:r>
          </a:p>
          <a:p>
            <a:pPr>
              <a:buFontTx/>
              <a:buChar char="-"/>
            </a:pPr>
            <a:r>
              <a:rPr lang="cs-CZ" sz="2800" dirty="0" smtClean="0"/>
              <a:t>Klademe si otázku, proč vlastně museli umřít.</a:t>
            </a:r>
          </a:p>
          <a:p>
            <a:pPr>
              <a:buFontTx/>
              <a:buChar char="-"/>
            </a:pPr>
            <a:r>
              <a:rPr lang="cs-CZ" sz="2800" dirty="0" smtClean="0"/>
              <a:t>Uměli rozmlouvat s lidmi.</a:t>
            </a:r>
          </a:p>
          <a:p>
            <a:pPr>
              <a:buFontTx/>
              <a:buChar char="-"/>
            </a:pPr>
            <a:r>
              <a:rPr lang="cs-CZ" sz="2800" dirty="0" smtClean="0"/>
              <a:t>Kritizovali současnou moc.</a:t>
            </a:r>
          </a:p>
          <a:p>
            <a:pPr>
              <a:buFontTx/>
              <a:buChar char="-"/>
            </a:pPr>
            <a:r>
              <a:rPr lang="cs-CZ" sz="2800" dirty="0" smtClean="0"/>
              <a:t>Mohli požádat o milost, ale neudělali to.</a:t>
            </a:r>
            <a:endParaRPr lang="cs-CZ" sz="2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GAARDER, </a:t>
            </a:r>
            <a:r>
              <a:rPr lang="cs-CZ" dirty="0" err="1" smtClean="0"/>
              <a:t>Jostein</a:t>
            </a:r>
            <a:r>
              <a:rPr lang="cs-CZ" dirty="0" smtClean="0"/>
              <a:t>. </a:t>
            </a:r>
            <a:r>
              <a:rPr lang="cs-CZ" i="1" dirty="0" smtClean="0"/>
              <a:t>Sofiin svět: Román o dějinách filosofie</a:t>
            </a:r>
            <a:r>
              <a:rPr lang="cs-CZ" dirty="0" smtClean="0"/>
              <a:t>. První vydání. Košice: Knižná </a:t>
            </a:r>
            <a:r>
              <a:rPr lang="cs-CZ" dirty="0" err="1" smtClean="0"/>
              <a:t>dielňa</a:t>
            </a:r>
            <a:r>
              <a:rPr lang="cs-CZ" dirty="0" smtClean="0"/>
              <a:t> </a:t>
            </a:r>
            <a:r>
              <a:rPr lang="cs-CZ" dirty="0" err="1" smtClean="0"/>
              <a:t>Timotej</a:t>
            </a:r>
            <a:r>
              <a:rPr lang="cs-CZ" dirty="0" smtClean="0"/>
              <a:t>, 1995.</a:t>
            </a:r>
          </a:p>
          <a:p>
            <a:r>
              <a:rPr lang="cs-CZ" dirty="0" smtClean="0"/>
              <a:t>NOVOTNÝ, Zdeněk. </a:t>
            </a:r>
            <a:r>
              <a:rPr lang="cs-CZ" i="1" dirty="0" smtClean="0"/>
              <a:t>Jak (se) učit filosofii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David </a:t>
            </a:r>
            <a:r>
              <a:rPr lang="cs-CZ" dirty="0" err="1" smtClean="0"/>
              <a:t>Mik</a:t>
            </a:r>
            <a:r>
              <a:rPr lang="cs-CZ" dirty="0" smtClean="0"/>
              <a:t>. Olomouc: Nakladatelství Olomouc, 2004, 143 s. Dějiny filosofie (Olomouc), díl 1. ISBN 80-718-2179-9.</a:t>
            </a:r>
          </a:p>
          <a:p>
            <a:r>
              <a:rPr lang="cs-CZ" dirty="0" smtClean="0"/>
              <a:t>RICKEN, </a:t>
            </a:r>
            <a:r>
              <a:rPr lang="cs-CZ" dirty="0" err="1" smtClean="0"/>
              <a:t>Friedo</a:t>
            </a:r>
            <a:r>
              <a:rPr lang="cs-CZ" dirty="0" smtClean="0"/>
              <a:t>. </a:t>
            </a:r>
            <a:r>
              <a:rPr lang="cs-CZ" i="1" dirty="0" smtClean="0"/>
              <a:t>Antická filosofie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David </a:t>
            </a:r>
            <a:r>
              <a:rPr lang="cs-CZ" dirty="0" err="1" smtClean="0"/>
              <a:t>Mik</a:t>
            </a:r>
            <a:r>
              <a:rPr lang="cs-CZ" dirty="0" smtClean="0"/>
              <a:t>. Olomouc: Nakladatelství Olomouc, 1999, 230 s. díl 1. ISBN 80-718-2092-X.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809</Words>
  <Application>Microsoft Office PowerPoint</Application>
  <PresentationFormat>Předvádění na obrazovce (4:3)</PresentationFormat>
  <Paragraphs>105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Arial</vt:lpstr>
      <vt:lpstr>Calibri</vt:lpstr>
      <vt:lpstr>Motiv sady Office</vt:lpstr>
      <vt:lpstr>Prezentace aplikace PowerPoint</vt:lpstr>
      <vt:lpstr>     Sókratés</vt:lpstr>
      <vt:lpstr>     1. Čím se Sókrates zabýval:</vt:lpstr>
      <vt:lpstr>     2. Pozorně si prostudujte následující text:</vt:lpstr>
      <vt:lpstr>     3. Úkol pro Vás:</vt:lpstr>
      <vt:lpstr>     4. Odpověď na zadanou otázku:</vt:lpstr>
      <vt:lpstr>     5. Opět pozorně přečtěte:</vt:lpstr>
      <vt:lpstr>     6. V souvislosti s textem správně odpovězte:</vt:lpstr>
      <vt:lpstr>     7. Odpověď na výše položenou otázku:</vt:lpstr>
      <vt:lpstr>     8. O čem vypovídá následující text a kdo             je vlastně autorem těchto řádků?</vt:lpstr>
      <vt:lpstr>     9. Odpověď:</vt:lpstr>
      <vt:lpstr>     10. Sókratés se ani těsně před smrtí nevzdal              své pověstné ironie, vysvětlete jeho slova:</vt:lpstr>
      <vt:lpstr>     11. Vysvětlení:</vt:lpstr>
      <vt:lpstr>     12. Závěrečný úkol:</vt:lpstr>
      <vt:lpstr>     13. Možné podobnosti Sókratova a Ježíšova              života:</vt:lpstr>
      <vt:lpstr>Použitá literatura</vt:lpstr>
    </vt:vector>
  </TitlesOfParts>
  <Company>mgo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Sókratés</dc:title>
  <dc:creator>trckova</dc:creator>
  <cp:lastModifiedBy>Fismol Tomáš</cp:lastModifiedBy>
  <cp:revision>18</cp:revision>
  <dcterms:created xsi:type="dcterms:W3CDTF">2013-06-16T07:53:18Z</dcterms:created>
  <dcterms:modified xsi:type="dcterms:W3CDTF">2014-05-13T10:03:13Z</dcterms:modified>
</cp:coreProperties>
</file>