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9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1B267-9711-4C19-A72A-44C1BE0EB950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D20AF-7202-4140-9FDC-FE5ED81F5D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0458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1B267-9711-4C19-A72A-44C1BE0EB950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D20AF-7202-4140-9FDC-FE5ED81F5D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1375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1B267-9711-4C19-A72A-44C1BE0EB950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D20AF-7202-4140-9FDC-FE5ED81F5D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8953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1B267-9711-4C19-A72A-44C1BE0EB950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D20AF-7202-4140-9FDC-FE5ED81F5D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0803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1B267-9711-4C19-A72A-44C1BE0EB950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D20AF-7202-4140-9FDC-FE5ED81F5D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09533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1B267-9711-4C19-A72A-44C1BE0EB950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D20AF-7202-4140-9FDC-FE5ED81F5D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2138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1B267-9711-4C19-A72A-44C1BE0EB950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D20AF-7202-4140-9FDC-FE5ED81F5D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8403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1B267-9711-4C19-A72A-44C1BE0EB950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D20AF-7202-4140-9FDC-FE5ED81F5D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7741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1B267-9711-4C19-A72A-44C1BE0EB950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D20AF-7202-4140-9FDC-FE5ED81F5D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3494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1B267-9711-4C19-A72A-44C1BE0EB950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D20AF-7202-4140-9FDC-FE5ED81F5D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7720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1B267-9711-4C19-A72A-44C1BE0EB950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D20AF-7202-4140-9FDC-FE5ED81F5D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16734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26D5C2-F6FF-4CD0-B827-8FD4750395BC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6949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9C7363-0B23-4335-AB92-32285A2BD6C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9971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EAABA8-CEE2-4539-98CF-F73BE551076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5024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DE61D3-DD92-4A45-9BCD-D436974BEE4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3867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607F9C-F2BE-4744-9CEA-4DE86AE3EAD8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7168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87B3EE-D7B4-434E-82DC-6E5081D79A51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24664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05B323-2B66-43DE-8674-6F73737FC3D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12774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045023-EB89-4EC3-B6F0-D60C95C23BBC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630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E95B1F-EDF3-4AFB-BCB4-07222DDF57E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9621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0272F-460D-457E-864D-49E61D7C18D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4685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394A67-F53C-44C0-8271-0597994AD7A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057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1B267-9711-4C19-A72A-44C1BE0EB950}" type="datetimeFigureOut">
              <a:rPr lang="cs-CZ" smtClean="0"/>
              <a:t>13. 5. 2014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20AF-7202-4140-9FDC-FE5ED81F5D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8093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FF73550-A948-4AA9-9270-AEB87B05C74A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6374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40" name="Group 19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0527889"/>
              </p:ext>
            </p:extLst>
          </p:nvPr>
        </p:nvGraphicFramePr>
        <p:xfrm>
          <a:off x="2143125" y="785813"/>
          <a:ext cx="6407150" cy="4294203"/>
        </p:xfrm>
        <a:graphic>
          <a:graphicData uri="http://schemas.openxmlformats.org/drawingml/2006/table">
            <a:tbl>
              <a:tblPr/>
              <a:tblGrid>
                <a:gridCol w="1316034"/>
                <a:gridCol w="5091116"/>
              </a:tblGrid>
              <a:tr h="676214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DIGITÁLNÍ UČEBNÍ MATERIÁL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93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CZ.1.07/1.5.00/34.0967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Zlepšení podmínek pro vzdělávání na MGO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Matiční gymnázium Ostrava,Dr. Šmerala 25/2565, 728 04, Ostrava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2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Aristotelés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Jana Trčková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Základy společenských věd – Základy filosofie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ročník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75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Vytvořeno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15. 9. 2013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87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Cílem těchto pracovních listů je na konkrétních textech a s konkrétními úkoly pochopit přínos Aristotelovy filosofie.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6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Studenti mohou s pracovním listem smysluplně pracovat až po probrání základů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Aristotelovy filosofie.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Jednotlivé úkoly pak slouží k procvičení a k nalezení širších souvislostí v celku antické filosofie.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37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Pokud není uvedeno jinak, použitý materiál je z vlastních zdrojů autora. 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8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50" y="537210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0" name="Picture 190" descr="http://profile.ak.fbcdn.net/hprofile-ak-snc6/276521_333727723392674_859061856_q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836712"/>
            <a:ext cx="576262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1312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Aristotelés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Pracovní list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1182693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Srovnání Platóna a Aristotela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Platón byl tak zaujat idejemi, že nevěnoval příliš pozornosti změnám v přírodě. Aristotela ale zajímaly právě tyto změny, tedy přírodní procesy. Platón se odvrátil od světa smyslů a používal pouze rozum, </a:t>
            </a:r>
            <a:r>
              <a:rPr lang="cs-CZ" sz="2800" dirty="0" err="1" smtClean="0"/>
              <a:t>Aristotelés</a:t>
            </a:r>
            <a:r>
              <a:rPr lang="cs-CZ" sz="2800" dirty="0" smtClean="0"/>
              <a:t> používal i smysly. Nápadné rozdíly nacházíme i v tom, jak psali. Platón byl básník a tvůrce mýtu, zatímco Aristotelovy spisy jsou suché a precizní jako výkladový slovník.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4171651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K jednotlivým tvrzením uveďte jako autora buď Platóna (P), nebo Aristotela (A):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sz="2800" dirty="0" smtClean="0"/>
              <a:t>Jeho spisy jsou suché a precizní.</a:t>
            </a:r>
          </a:p>
          <a:p>
            <a:pPr marL="514350" indent="-514350">
              <a:buAutoNum type="arabicPeriod"/>
            </a:pPr>
            <a:r>
              <a:rPr lang="cs-CZ" sz="2800" dirty="0" smtClean="0"/>
              <a:t>Zabýval se hlavně přírodními procesy.</a:t>
            </a:r>
          </a:p>
          <a:p>
            <a:pPr marL="514350" indent="-514350">
              <a:buAutoNum type="arabicPeriod"/>
            </a:pPr>
            <a:r>
              <a:rPr lang="cs-CZ" sz="2800" dirty="0" smtClean="0"/>
              <a:t>Odvrátil se od smyslů a používal pouze rozum.</a:t>
            </a:r>
          </a:p>
          <a:p>
            <a:pPr marL="514350" indent="-514350">
              <a:buAutoNum type="arabicPeriod"/>
            </a:pPr>
            <a:r>
              <a:rPr lang="cs-CZ" sz="2800" dirty="0" smtClean="0"/>
              <a:t>Nevěnoval příliš pozornost změnám v přírodě.</a:t>
            </a:r>
          </a:p>
          <a:p>
            <a:pPr marL="514350" indent="-514350">
              <a:buAutoNum type="arabicPeriod"/>
            </a:pPr>
            <a:r>
              <a:rPr lang="cs-CZ" sz="2800" dirty="0" smtClean="0"/>
              <a:t>Vedle rozumu používal i smysly.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657822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Správné výsledky: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1 A</a:t>
            </a:r>
          </a:p>
          <a:p>
            <a:pPr marL="0" indent="0">
              <a:buNone/>
            </a:pPr>
            <a:r>
              <a:rPr lang="cs-CZ" sz="2800" dirty="0" smtClean="0"/>
              <a:t>2 A</a:t>
            </a:r>
          </a:p>
          <a:p>
            <a:pPr marL="0" indent="0">
              <a:buNone/>
            </a:pPr>
            <a:r>
              <a:rPr lang="cs-CZ" sz="2800" dirty="0" smtClean="0"/>
              <a:t>3 P</a:t>
            </a:r>
          </a:p>
          <a:p>
            <a:pPr marL="0" indent="0">
              <a:buNone/>
            </a:pPr>
            <a:r>
              <a:rPr lang="cs-CZ" sz="2800" dirty="0" smtClean="0"/>
              <a:t>4 P</a:t>
            </a:r>
          </a:p>
          <a:p>
            <a:pPr marL="0" indent="0">
              <a:buNone/>
            </a:pPr>
            <a:r>
              <a:rPr lang="cs-CZ" sz="2800" dirty="0" smtClean="0"/>
              <a:t>5 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5815839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Aristotelova látka a tvar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Všechno, co si myslíme a představujeme, se dostalo do našeho vědomí prostřednictvím toho, co jsme viděli a slyšeli. Máme i vrozenou schopnost (rozum) uspořádat si všechny smyslové dojmy do různých skupin a tříd, tak vznikají pojmy kámen, rostlina, zvíře. </a:t>
            </a:r>
          </a:p>
          <a:p>
            <a:pPr marL="0" indent="0">
              <a:buNone/>
            </a:pPr>
            <a:r>
              <a:rPr lang="cs-CZ" sz="2800" dirty="0" smtClean="0"/>
              <a:t>Skutečnost se skládá z rozličných jednotlivostí, které jsou vždy jednotou látky a tvaru.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138964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Látka pasivní a forma aktivní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Látka (</a:t>
            </a:r>
            <a:r>
              <a:rPr lang="cs-CZ" sz="2800" dirty="0" err="1" smtClean="0"/>
              <a:t>hylé</a:t>
            </a:r>
            <a:r>
              <a:rPr lang="cs-CZ" sz="2800" dirty="0" smtClean="0"/>
              <a:t>) je materiál, z něhož jsou věci utvořeny, je pasivní a je to určitá možnost (kámen).</a:t>
            </a:r>
          </a:p>
          <a:p>
            <a:pPr marL="0" indent="0">
              <a:buNone/>
            </a:pPr>
            <a:r>
              <a:rPr lang="cs-CZ" sz="2800" dirty="0" smtClean="0"/>
              <a:t>Forma, tvar (</a:t>
            </a:r>
            <a:r>
              <a:rPr lang="cs-CZ" sz="2800" dirty="0" err="1" smtClean="0"/>
              <a:t>morfé</a:t>
            </a:r>
            <a:r>
              <a:rPr lang="cs-CZ" sz="2800" dirty="0" smtClean="0"/>
              <a:t>) je pak souhrnem zvláštních vlastností, je aktivní a je to určitá skutečnost (socha z kamene).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2486325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Správně doplňte: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Skutečnost se skládá z rozličných jednotlivostí, které jsou vždy jednotou …… a …….. .</a:t>
            </a:r>
          </a:p>
          <a:p>
            <a:pPr marL="0" indent="0">
              <a:buNone/>
            </a:pPr>
            <a:r>
              <a:rPr lang="cs-CZ" sz="2800" dirty="0" smtClean="0"/>
              <a:t>Materiál, z něhož jsou věci utvořeny je ……, je ….. a je to určitá …….. .</a:t>
            </a:r>
          </a:p>
          <a:p>
            <a:pPr marL="0" indent="0">
              <a:buNone/>
            </a:pPr>
            <a:r>
              <a:rPr lang="cs-CZ" sz="2800" dirty="0" smtClean="0"/>
              <a:t>Souhrnem zvláštních vlastností je pak ……., je …….. a je to určitá …… 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2699203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Správné doplnění: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800" dirty="0" smtClean="0"/>
              <a:t>Skutečnost se skládá z rozličných jednotlivostí, které jsou vždy jednotou látky a tvaru.</a:t>
            </a:r>
          </a:p>
          <a:p>
            <a:pPr marL="0" indent="0">
              <a:buNone/>
            </a:pPr>
            <a:r>
              <a:rPr lang="cs-CZ" sz="2800" dirty="0" smtClean="0"/>
              <a:t>Materiál, z něhož jsou věci utvořeny je látka, je pasivní a je to určitá možnost.</a:t>
            </a:r>
          </a:p>
          <a:p>
            <a:pPr marL="0" indent="0">
              <a:buNone/>
            </a:pPr>
            <a:r>
              <a:rPr lang="cs-CZ" sz="2800" dirty="0" smtClean="0"/>
              <a:t>Souhrnem zvláštních vlastností je pak tvar, forma, je aktivní a je to určitá skutečnost.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889558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Úkol k přemýšlení:</a:t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800" dirty="0" smtClean="0"/>
              <a:t>Pokuste se sami uvádět příklady látky a tvaru, např. dřevo – lavice.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4554604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Aristotelova logika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err="1" smtClean="0"/>
              <a:t>Aristotelés</a:t>
            </a:r>
            <a:r>
              <a:rPr lang="cs-CZ" sz="2800" dirty="0" smtClean="0"/>
              <a:t> měl rád pořádek a chtěl ho zavést i do lidských pojmů. Stal se tak zakladatelem logiky jako vědy o teorii myšlení a přesného užívání jazyka.</a:t>
            </a:r>
          </a:p>
          <a:p>
            <a:pPr marL="0" indent="0">
              <a:buNone/>
            </a:pPr>
            <a:r>
              <a:rPr lang="cs-CZ" sz="2800" dirty="0" smtClean="0"/>
              <a:t>Slova (pojmy) se spojují do vět a vznikají soudy. Tyto soudy lze podle určitých pravidel spojit do úsudků. Spojením dvou soudů (premis) vzniká třetí. Nazýváme to teorií sylogismu.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0326138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Klasický příklad sylogismu: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/>
          </a:p>
          <a:p>
            <a:pPr marL="514350" indent="-514350">
              <a:buAutoNum type="arabicPeriod"/>
            </a:pPr>
            <a:r>
              <a:rPr lang="cs-CZ" sz="2800" dirty="0" smtClean="0"/>
              <a:t>Všichni lidé jsou smrtelní.</a:t>
            </a:r>
          </a:p>
          <a:p>
            <a:pPr marL="514350" indent="-514350">
              <a:buAutoNum type="arabicPeriod"/>
            </a:pPr>
            <a:r>
              <a:rPr lang="cs-CZ" sz="2800" dirty="0" err="1" smtClean="0"/>
              <a:t>Sókratés</a:t>
            </a:r>
            <a:r>
              <a:rPr lang="cs-CZ" sz="2800" dirty="0" smtClean="0"/>
              <a:t> je člověk.</a:t>
            </a:r>
          </a:p>
          <a:p>
            <a:pPr marL="514350" indent="-514350">
              <a:buAutoNum type="arabicPeriod"/>
            </a:pPr>
            <a:r>
              <a:rPr lang="cs-CZ" sz="2800" dirty="0" err="1" smtClean="0"/>
              <a:t>Sókratés</a:t>
            </a:r>
            <a:r>
              <a:rPr lang="cs-CZ" sz="2800" dirty="0" smtClean="0"/>
              <a:t> je smrtelný.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23132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Závěrečné shrnutí</a:t>
            </a:r>
            <a:br>
              <a:rPr lang="cs-CZ" sz="3200" dirty="0" smtClean="0"/>
            </a:br>
            <a:r>
              <a:rPr lang="cs-CZ" sz="3200" dirty="0" smtClean="0"/>
              <a:t>Uvedený pojem spojte se správným obsahem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/>
          </a:p>
          <a:p>
            <a:pPr marL="514350" indent="-514350">
              <a:buAutoNum type="arabicPeriod"/>
            </a:pPr>
            <a:r>
              <a:rPr lang="cs-CZ" sz="2800" dirty="0" smtClean="0"/>
              <a:t>Látka                       A Ze dvou premis vzniká třetí.</a:t>
            </a:r>
          </a:p>
          <a:p>
            <a:pPr marL="514350" indent="-514350">
              <a:buAutoNum type="arabicPeriod"/>
            </a:pPr>
            <a:r>
              <a:rPr lang="cs-CZ" sz="2800" dirty="0" smtClean="0"/>
              <a:t>Skutečnost             B Určitá skutečnost.</a:t>
            </a:r>
          </a:p>
          <a:p>
            <a:pPr marL="514350" indent="-514350">
              <a:buAutoNum type="arabicPeriod"/>
            </a:pPr>
            <a:r>
              <a:rPr lang="cs-CZ" sz="2800" dirty="0" smtClean="0"/>
              <a:t>Logika                     C Je složena z jednotlivostí.</a:t>
            </a:r>
          </a:p>
          <a:p>
            <a:pPr marL="514350" indent="-514350">
              <a:buAutoNum type="arabicPeriod"/>
            </a:pPr>
            <a:r>
              <a:rPr lang="cs-CZ" sz="2800" dirty="0" smtClean="0"/>
              <a:t>Teorie sylogismu   D Věda o teorii myšlení.</a:t>
            </a:r>
          </a:p>
          <a:p>
            <a:pPr marL="514350" indent="-514350">
              <a:buAutoNum type="arabicPeriod"/>
            </a:pPr>
            <a:r>
              <a:rPr lang="cs-CZ" sz="2800" dirty="0" smtClean="0"/>
              <a:t>Tvar                         E Určitá možnost.  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4824349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Správný výsledek: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800" smtClean="0"/>
              <a:t>1E, 2C, 3D, 4A, 5B</a:t>
            </a:r>
            <a:endParaRPr lang="cs-CZ" sz="2800"/>
          </a:p>
        </p:txBody>
      </p:sp>
    </p:spTree>
    <p:extLst>
      <p:ext uri="{BB962C8B-B14F-4D97-AF65-F5344CB8AC3E}">
        <p14:creationId xmlns:p14="http://schemas.microsoft.com/office/powerpoint/2010/main" val="13228964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GAARDER, </a:t>
            </a:r>
            <a:r>
              <a:rPr lang="cs-CZ" dirty="0" err="1" smtClean="0"/>
              <a:t>Jostein</a:t>
            </a:r>
            <a:r>
              <a:rPr lang="cs-CZ" dirty="0" smtClean="0"/>
              <a:t>. </a:t>
            </a:r>
            <a:r>
              <a:rPr lang="cs-CZ" i="1" dirty="0" smtClean="0"/>
              <a:t>Sofiin svět: Román o dějinách filosofie</a:t>
            </a:r>
            <a:r>
              <a:rPr lang="cs-CZ" dirty="0" smtClean="0"/>
              <a:t>. První vydání. Košice: Knižná </a:t>
            </a:r>
            <a:r>
              <a:rPr lang="cs-CZ" dirty="0" err="1" smtClean="0"/>
              <a:t>dielňa</a:t>
            </a:r>
            <a:r>
              <a:rPr lang="cs-CZ" dirty="0" smtClean="0"/>
              <a:t> </a:t>
            </a:r>
            <a:r>
              <a:rPr lang="cs-CZ" dirty="0" err="1" smtClean="0"/>
              <a:t>Timotej</a:t>
            </a:r>
            <a:r>
              <a:rPr lang="cs-CZ" dirty="0" smtClean="0"/>
              <a:t>, 1995.</a:t>
            </a:r>
          </a:p>
          <a:p>
            <a:r>
              <a:rPr lang="cs-CZ" dirty="0" smtClean="0"/>
              <a:t>NOVOTNÝ, Zdeněk. </a:t>
            </a:r>
            <a:r>
              <a:rPr lang="cs-CZ" i="1" dirty="0" smtClean="0"/>
              <a:t>Jak (se) učit filosofii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Překlad David </a:t>
            </a:r>
            <a:r>
              <a:rPr lang="cs-CZ" dirty="0" err="1" smtClean="0"/>
              <a:t>Mik</a:t>
            </a:r>
            <a:r>
              <a:rPr lang="cs-CZ" dirty="0" smtClean="0"/>
              <a:t>. Olomouc: Nakladatelství Olomouc, 2004, 143 s. Dějiny filosofie (Olomouc), díl 1. ISBN 80-718-2179-9.</a:t>
            </a:r>
          </a:p>
          <a:p>
            <a:r>
              <a:rPr lang="cs-CZ" dirty="0" smtClean="0"/>
              <a:t>RICKEN, </a:t>
            </a:r>
            <a:r>
              <a:rPr lang="cs-CZ" dirty="0" err="1" smtClean="0"/>
              <a:t>Friedo</a:t>
            </a:r>
            <a:r>
              <a:rPr lang="cs-CZ" dirty="0" smtClean="0"/>
              <a:t>. </a:t>
            </a:r>
            <a:r>
              <a:rPr lang="cs-CZ" i="1" dirty="0" smtClean="0"/>
              <a:t>Antická filosofie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Překlad David </a:t>
            </a:r>
            <a:r>
              <a:rPr lang="cs-CZ" dirty="0" err="1" smtClean="0"/>
              <a:t>Mik</a:t>
            </a:r>
            <a:r>
              <a:rPr lang="cs-CZ" dirty="0" smtClean="0"/>
              <a:t>. Olomouc: Nakladatelství Olomouc, 1999, 230 s. díl 1. ISBN 80-718-2092-X.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546525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717</Words>
  <Application>Microsoft Office PowerPoint</Application>
  <PresentationFormat>Předvádění na obrazovce (4:3)</PresentationFormat>
  <Paragraphs>82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15</vt:i4>
      </vt:variant>
    </vt:vector>
  </HeadingPairs>
  <TitlesOfParts>
    <vt:vector size="19" baseType="lpstr">
      <vt:lpstr>Arial</vt:lpstr>
      <vt:lpstr>Calibri</vt:lpstr>
      <vt:lpstr>Motiv systému Office</vt:lpstr>
      <vt:lpstr>Výchozí návrh</vt:lpstr>
      <vt:lpstr>Prezentace aplikace PowerPoint</vt:lpstr>
      <vt:lpstr>Aristotelés</vt:lpstr>
      <vt:lpstr>Srovnání Platóna a Aristotela</vt:lpstr>
      <vt:lpstr>K jednotlivým tvrzením uveďte jako autora buď Platóna (P), nebo Aristotela (A): </vt:lpstr>
      <vt:lpstr>Správné výsledky:</vt:lpstr>
      <vt:lpstr>Aristotelova látka a tvar</vt:lpstr>
      <vt:lpstr>Látka pasivní a forma aktivní</vt:lpstr>
      <vt:lpstr>Správně doplňte:</vt:lpstr>
      <vt:lpstr>Správné doplnění:</vt:lpstr>
      <vt:lpstr>Úkol k přemýšlení: </vt:lpstr>
      <vt:lpstr>Aristotelova logika</vt:lpstr>
      <vt:lpstr>Klasický příklad sylogismu:</vt:lpstr>
      <vt:lpstr>Závěrečné shrnutí Uvedený pojem spojte se správným obsahem</vt:lpstr>
      <vt:lpstr>Správný výsledek:</vt:lpstr>
      <vt:lpstr>Použitá literatura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Aristotelés</dc:title>
  <dc:creator>Jana Trčková</dc:creator>
  <cp:lastModifiedBy>Fismol Tomáš</cp:lastModifiedBy>
  <cp:revision>13</cp:revision>
  <dcterms:created xsi:type="dcterms:W3CDTF">2013-09-14T16:15:15Z</dcterms:created>
  <dcterms:modified xsi:type="dcterms:W3CDTF">2014-05-13T10:06:43Z</dcterms:modified>
</cp:coreProperties>
</file>