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sldIdLst>
    <p:sldId id="277" r:id="rId3"/>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8" r:id="rId2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63" d="100"/>
          <a:sy n="63" d="100"/>
        </p:scale>
        <p:origin x="-706" y="4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presProps" Target="pres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cs-CZ" smtClean="0"/>
              <a:t>Klepnutím lze upravit styl předlohy podnadpisů.</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C0D05287-F895-44EC-834E-BA6E2AF8F9F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1655656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A35B04B-724B-41AC-93E4-81B266639069}"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8993135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cs-CZ" smtClean="0"/>
              <a:t>Klepnutím lze upravit styly předlohy textu.</a:t>
            </a:r>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F29FA05-5D71-4537-AD69-BADE061B681C}"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9944139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3D9032C7-524C-4D51-B562-96B67A6548B4}"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6327649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a:defRPr/>
            </a:pPr>
            <a:fld id="{9D581722-ED1C-4277-A819-AFA4F4A93A6F}"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9875417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a:defRPr/>
            </a:pPr>
            <a:fld id="{E7230B57-349F-4FED-9321-DEAC1AA3DC9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2129089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a:defRPr/>
            </a:pPr>
            <a:fld id="{C8201F12-37D3-4124-B838-08676FB365BB}"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42240197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B7BEEEE7-59A0-4552-BAF0-A4D5CC8C0DB6}"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1179260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smtClean="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a:defRPr/>
            </a:pPr>
            <a:fld id="{23BB2D72-0065-40CC-87A4-F7E43CEF68E1}"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8567939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BBB0FB7B-189C-48F8-8336-9B74F6AFA02F}"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1530320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Rectangle 4"/>
          <p:cNvSpPr>
            <a:spLocks noGrp="1" noChangeArrowheads="1"/>
          </p:cNvSpPr>
          <p:nvPr>
            <p:ph type="dt" sz="half" idx="10"/>
          </p:nvPr>
        </p:nvSpPr>
        <p:spPr>
          <a:ln/>
        </p:spPr>
        <p:txBody>
          <a:bodyPr/>
          <a:lstStyle>
            <a:lvl1pPr>
              <a:defRPr/>
            </a:lvl1pPr>
          </a:lstStyle>
          <a:p>
            <a:pPr>
              <a:defRPr/>
            </a:pPr>
            <a:endParaRPr lang="cs-CZ">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a:defRPr/>
            </a:pPr>
            <a:endParaRPr lang="cs-CZ">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a:defRPr/>
            </a:pPr>
            <a:fld id="{4F0F0645-7D87-4FE4-808F-FDD0897CE565}" type="slidenum">
              <a:rPr lang="cs-CZ">
                <a:solidFill>
                  <a:srgbClr val="000000"/>
                </a:solidFill>
              </a:rPr>
              <a:pPr>
                <a:defRPr/>
              </a:pPr>
              <a:t>‹#›</a:t>
            </a:fld>
            <a:endParaRPr lang="cs-CZ">
              <a:solidFill>
                <a:srgbClr val="000000"/>
              </a:solidFill>
            </a:endParaRPr>
          </a:p>
        </p:txBody>
      </p:sp>
    </p:spTree>
    <p:extLst>
      <p:ext uri="{BB962C8B-B14F-4D97-AF65-F5344CB8AC3E}">
        <p14:creationId xmlns:p14="http://schemas.microsoft.com/office/powerpoint/2010/main" val="38494989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cs-CZ" smtClean="0"/>
              <a:t>Kliknutím lze upravit styl.</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C3C2D02F-7F48-4CEB-BBB7-4594DE71FCD6}" type="datetimeFigureOut">
              <a:rPr lang="cs-CZ" smtClean="0"/>
              <a:t>15.8.2014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57A5E03-A023-4234-AC15-078E6AA5922F}" type="slidenum">
              <a:rPr lang="cs-CZ" smtClean="0"/>
              <a:t>‹#›</a:t>
            </a:fld>
            <a:endParaRPr lang="cs-CZ"/>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3C2D02F-7F48-4CEB-BBB7-4594DE71FCD6}" type="datetimeFigureOut">
              <a:rPr lang="cs-CZ" smtClean="0"/>
              <a:t>15.8.2014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57A5E03-A023-4234-AC15-078E6AA5922F}" type="slidenum">
              <a:rPr lang="cs-CZ" smtClean="0"/>
              <a:t>‹#›</a:t>
            </a:fld>
            <a:endParaRPr lang="cs-CZ"/>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C3C2D02F-7F48-4CEB-BBB7-4594DE71FCD6}" type="datetimeFigureOut">
              <a:rPr lang="cs-CZ" smtClean="0"/>
              <a:t>15.8.2014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57A5E03-A023-4234-AC15-078E6AA5922F}" type="slidenum">
              <a:rPr lang="cs-CZ" smtClean="0"/>
              <a:t>‹#›</a:t>
            </a:fld>
            <a:endParaRPr lang="cs-CZ"/>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C3C2D02F-7F48-4CEB-BBB7-4594DE71FCD6}" type="datetimeFigureOut">
              <a:rPr lang="cs-CZ" smtClean="0"/>
              <a:t>15.8.2014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57A5E03-A023-4234-AC15-078E6AA5922F}" type="slidenum">
              <a:rPr lang="cs-CZ" smtClean="0"/>
              <a:t>‹#›</a:t>
            </a:fld>
            <a:endParaRPr lang="cs-CZ"/>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C3C2D02F-7F48-4CEB-BBB7-4594DE71FCD6}" type="datetimeFigureOut">
              <a:rPr lang="cs-CZ" smtClean="0"/>
              <a:t>15.8.2014</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E57A5E03-A023-4234-AC15-078E6AA5922F}" type="slidenum">
              <a:rPr lang="cs-CZ" smtClean="0"/>
              <a:t>‹#›</a:t>
            </a:fld>
            <a:endParaRPr lang="cs-CZ"/>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C3C2D02F-7F48-4CEB-BBB7-4594DE71FCD6}" type="datetimeFigureOut">
              <a:rPr lang="cs-CZ" smtClean="0"/>
              <a:t>15.8.2014</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E57A5E03-A023-4234-AC15-078E6AA5922F}" type="slidenum">
              <a:rPr lang="cs-CZ" smtClean="0"/>
              <a:t>‹#›</a:t>
            </a:fld>
            <a:endParaRPr lang="cs-CZ"/>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C2D02F-7F48-4CEB-BBB7-4594DE71FCD6}" type="datetimeFigureOut">
              <a:rPr lang="cs-CZ" smtClean="0"/>
              <a:t>15.8.2014</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E57A5E03-A023-4234-AC15-078E6AA5922F}" type="slidenum">
              <a:rPr lang="cs-CZ" smtClean="0"/>
              <a:t>‹#›</a:t>
            </a:fld>
            <a:endParaRPr lang="cs-CZ"/>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cs-CZ" smtClean="0"/>
              <a:t>Kliknutím lze upravit styl.</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3C2D02F-7F48-4CEB-BBB7-4594DE71FCD6}" type="datetimeFigureOut">
              <a:rPr lang="cs-CZ" smtClean="0"/>
              <a:t>15.8.2014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57A5E03-A023-4234-AC15-078E6AA5922F}" type="slidenum">
              <a:rPr lang="cs-CZ" smtClean="0"/>
              <a:t>‹#›</a:t>
            </a:fld>
            <a:endParaRPr lang="cs-CZ"/>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cs-CZ" smtClean="0"/>
              <a:t>Kliknutím lze upravit styl.</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C3C2D02F-7F48-4CEB-BBB7-4594DE71FCD6}" type="datetimeFigureOut">
              <a:rPr lang="cs-CZ" smtClean="0"/>
              <a:t>15.8.2014</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E57A5E03-A023-4234-AC15-078E6AA5922F}" type="slidenum">
              <a:rPr lang="cs-CZ" smtClean="0"/>
              <a:t>‹#›</a:t>
            </a:fld>
            <a:endParaRPr lang="cs-CZ"/>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C3C2D02F-7F48-4CEB-BBB7-4594DE71FCD6}" type="datetimeFigureOut">
              <a:rPr lang="cs-CZ" smtClean="0"/>
              <a:t>15.8.2014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57A5E03-A023-4234-AC15-078E6AA5922F}" type="slidenum">
              <a:rPr lang="cs-CZ" smtClean="0"/>
              <a:t>‹#›</a:t>
            </a:fld>
            <a:endParaRPr lang="cs-CZ"/>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C3C2D02F-7F48-4CEB-BBB7-4594DE71FCD6}" type="datetimeFigureOut">
              <a:rPr lang="cs-CZ" smtClean="0"/>
              <a:t>15.8.2014</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E57A5E03-A023-4234-AC15-078E6AA5922F}"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cs-CZ" altLang="cs-CZ" smtClean="0"/>
              <a:t>Klepnutím lze upravit styl předlohy nadpisů.</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cs-CZ" altLang="cs-CZ" smtClean="0"/>
              <a:t>Klepnutím lze upravit styly předlohy textu.</a:t>
            </a:r>
          </a:p>
          <a:p>
            <a:pPr lvl="1"/>
            <a:r>
              <a:rPr lang="cs-CZ" altLang="cs-CZ" smtClean="0"/>
              <a:t>Druhá úroveň</a:t>
            </a:r>
          </a:p>
          <a:p>
            <a:pPr lvl="2"/>
            <a:r>
              <a:rPr lang="cs-CZ" altLang="cs-CZ" smtClean="0"/>
              <a:t>Třetí úroveň</a:t>
            </a:r>
          </a:p>
          <a:p>
            <a:pPr lvl="3"/>
            <a:r>
              <a:rPr lang="cs-CZ" altLang="cs-CZ" smtClean="0"/>
              <a:t>Čtvrtá úroveň</a:t>
            </a:r>
          </a:p>
          <a:p>
            <a:pPr lvl="4"/>
            <a:r>
              <a:rPr lang="cs-CZ" altLang="cs-CZ" smtClean="0"/>
              <a:t>Pátá úroveň</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defRPr/>
            </a:pPr>
            <a:endParaRPr lang="cs-CZ">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defRPr/>
            </a:pPr>
            <a:endParaRPr lang="cs-CZ">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defRPr/>
            </a:pPr>
            <a:fld id="{80B68B98-7186-4C3B-BCC9-91A91366A727}" type="slidenum">
              <a:rPr lang="cs-CZ">
                <a:solidFill>
                  <a:srgbClr val="000000"/>
                </a:solidFill>
              </a:rPr>
              <a:pPr fontAlgn="base">
                <a:spcBef>
                  <a:spcPct val="0"/>
                </a:spcBef>
                <a:spcAft>
                  <a:spcPct val="0"/>
                </a:spcAft>
                <a:defRPr/>
              </a:pPr>
              <a:t>‹#›</a:t>
            </a:fld>
            <a:endParaRPr lang="cs-CZ">
              <a:solidFill>
                <a:srgbClr val="000000"/>
              </a:solidFill>
            </a:endParaRPr>
          </a:p>
        </p:txBody>
      </p:sp>
    </p:spTree>
    <p:extLst>
      <p:ext uri="{BB962C8B-B14F-4D97-AF65-F5344CB8AC3E}">
        <p14:creationId xmlns:p14="http://schemas.microsoft.com/office/powerpoint/2010/main" val="1104751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cs typeface="Arial" charset="0"/>
        </a:defRPr>
      </a:lvl2pPr>
      <a:lvl3pPr algn="ctr" rtl="0" eaLnBrk="0" fontAlgn="base" hangingPunct="0">
        <a:spcBef>
          <a:spcPct val="0"/>
        </a:spcBef>
        <a:spcAft>
          <a:spcPct val="0"/>
        </a:spcAft>
        <a:defRPr sz="4400">
          <a:solidFill>
            <a:schemeClr val="tx2"/>
          </a:solidFill>
          <a:latin typeface="Arial" charset="0"/>
          <a:cs typeface="Arial" charset="0"/>
        </a:defRPr>
      </a:lvl3pPr>
      <a:lvl4pPr algn="ctr" rtl="0" eaLnBrk="0" fontAlgn="base" hangingPunct="0">
        <a:spcBef>
          <a:spcPct val="0"/>
        </a:spcBef>
        <a:spcAft>
          <a:spcPct val="0"/>
        </a:spcAft>
        <a:defRPr sz="4400">
          <a:solidFill>
            <a:schemeClr val="tx2"/>
          </a:solidFill>
          <a:latin typeface="Arial" charset="0"/>
          <a:cs typeface="Arial" charset="0"/>
        </a:defRPr>
      </a:lvl4pPr>
      <a:lvl5pPr algn="ctr" rtl="0" eaLnBrk="0" fontAlgn="base" hangingPunct="0">
        <a:spcBef>
          <a:spcPct val="0"/>
        </a:spcBef>
        <a:spcAft>
          <a:spcPct val="0"/>
        </a:spcAft>
        <a:defRPr sz="4400">
          <a:solidFill>
            <a:schemeClr val="tx2"/>
          </a:solidFill>
          <a:latin typeface="Arial" charset="0"/>
          <a:cs typeface="Arial" charset="0"/>
        </a:defRPr>
      </a:lvl5pPr>
      <a:lvl6pPr marL="457200" algn="ctr" rtl="0" fontAlgn="base">
        <a:spcBef>
          <a:spcPct val="0"/>
        </a:spcBef>
        <a:spcAft>
          <a:spcPct val="0"/>
        </a:spcAft>
        <a:defRPr sz="4400">
          <a:solidFill>
            <a:schemeClr val="tx2"/>
          </a:solidFill>
          <a:latin typeface="Arial" charset="0"/>
          <a:cs typeface="Arial" charset="0"/>
        </a:defRPr>
      </a:lvl6pPr>
      <a:lvl7pPr marL="914400" algn="ctr" rtl="0" fontAlgn="base">
        <a:spcBef>
          <a:spcPct val="0"/>
        </a:spcBef>
        <a:spcAft>
          <a:spcPct val="0"/>
        </a:spcAft>
        <a:defRPr sz="4400">
          <a:solidFill>
            <a:schemeClr val="tx2"/>
          </a:solidFill>
          <a:latin typeface="Arial" charset="0"/>
          <a:cs typeface="Arial" charset="0"/>
        </a:defRPr>
      </a:lvl7pPr>
      <a:lvl8pPr marL="1371600" algn="ctr" rtl="0" fontAlgn="base">
        <a:spcBef>
          <a:spcPct val="0"/>
        </a:spcBef>
        <a:spcAft>
          <a:spcPct val="0"/>
        </a:spcAft>
        <a:defRPr sz="4400">
          <a:solidFill>
            <a:schemeClr val="tx2"/>
          </a:solidFill>
          <a:latin typeface="Arial" charset="0"/>
          <a:cs typeface="Arial" charset="0"/>
        </a:defRPr>
      </a:lvl8pPr>
      <a:lvl9pPr marL="1828800" algn="ctr" rtl="0" fontAlgn="base">
        <a:spcBef>
          <a:spcPct val="0"/>
        </a:spcBef>
        <a:spcAft>
          <a:spcPct val="0"/>
        </a:spcAft>
        <a:defRPr sz="4400">
          <a:solidFill>
            <a:schemeClr val="tx2"/>
          </a:solidFill>
          <a:latin typeface="Arial" charset="0"/>
          <a:cs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cs typeface="+mn-cs"/>
        </a:defRPr>
      </a:lvl2pPr>
      <a:lvl3pPr marL="1143000" indent="-228600" algn="l" rtl="0" eaLnBrk="0" fontAlgn="base" hangingPunct="0">
        <a:spcBef>
          <a:spcPct val="20000"/>
        </a:spcBef>
        <a:spcAft>
          <a:spcPct val="0"/>
        </a:spcAft>
        <a:buChar char="•"/>
        <a:defRPr sz="2400">
          <a:solidFill>
            <a:schemeClr val="tx1"/>
          </a:solidFill>
          <a:latin typeface="+mn-lt"/>
          <a:cs typeface="+mn-cs"/>
        </a:defRPr>
      </a:lvl3pPr>
      <a:lvl4pPr marL="1600200" indent="-228600" algn="l" rtl="0" eaLnBrk="0" fontAlgn="base" hangingPunct="0">
        <a:spcBef>
          <a:spcPct val="20000"/>
        </a:spcBef>
        <a:spcAft>
          <a:spcPct val="0"/>
        </a:spcAft>
        <a:buChar char="–"/>
        <a:defRPr sz="2000">
          <a:solidFill>
            <a:schemeClr val="tx1"/>
          </a:solidFill>
          <a:latin typeface="+mn-lt"/>
          <a:cs typeface="+mn-cs"/>
        </a:defRPr>
      </a:lvl4pPr>
      <a:lvl5pPr marL="2057400" indent="-228600" algn="l" rtl="0" eaLnBrk="0" fontAlgn="base" hangingPunct="0">
        <a:spcBef>
          <a:spcPct val="20000"/>
        </a:spcBef>
        <a:spcAft>
          <a:spcPct val="0"/>
        </a:spcAft>
        <a:buChar char="»"/>
        <a:defRPr sz="2000">
          <a:solidFill>
            <a:schemeClr val="tx1"/>
          </a:solidFill>
          <a:latin typeface="+mn-lt"/>
          <a:cs typeface="+mn-cs"/>
        </a:defRPr>
      </a:lvl5pPr>
      <a:lvl6pPr marL="2514600" indent="-228600" algn="l" rtl="0" fontAlgn="base">
        <a:spcBef>
          <a:spcPct val="20000"/>
        </a:spcBef>
        <a:spcAft>
          <a:spcPct val="0"/>
        </a:spcAft>
        <a:buChar char="»"/>
        <a:defRPr sz="2000">
          <a:solidFill>
            <a:schemeClr val="tx1"/>
          </a:solidFill>
          <a:latin typeface="+mn-lt"/>
          <a:cs typeface="+mn-cs"/>
        </a:defRPr>
      </a:lvl6pPr>
      <a:lvl7pPr marL="2971800" indent="-228600" algn="l" rtl="0" fontAlgn="base">
        <a:spcBef>
          <a:spcPct val="20000"/>
        </a:spcBef>
        <a:spcAft>
          <a:spcPct val="0"/>
        </a:spcAft>
        <a:buChar char="»"/>
        <a:defRPr sz="2000">
          <a:solidFill>
            <a:schemeClr val="tx1"/>
          </a:solidFill>
          <a:latin typeface="+mn-lt"/>
          <a:cs typeface="+mn-cs"/>
        </a:defRPr>
      </a:lvl7pPr>
      <a:lvl8pPr marL="3429000" indent="-228600" algn="l" rtl="0" fontAlgn="base">
        <a:spcBef>
          <a:spcPct val="20000"/>
        </a:spcBef>
        <a:spcAft>
          <a:spcPct val="0"/>
        </a:spcAft>
        <a:buChar char="»"/>
        <a:defRPr sz="2000">
          <a:solidFill>
            <a:schemeClr val="tx1"/>
          </a:solidFill>
          <a:latin typeface="+mn-lt"/>
          <a:cs typeface="+mn-cs"/>
        </a:defRPr>
      </a:lvl8pPr>
      <a:lvl9pPr marL="3886200" indent="-228600" algn="l" rtl="0" fontAlgn="base">
        <a:spcBef>
          <a:spcPct val="20000"/>
        </a:spcBef>
        <a:spcAft>
          <a:spcPct val="0"/>
        </a:spcAft>
        <a:buChar char="»"/>
        <a:defRPr sz="2000">
          <a:solidFill>
            <a:schemeClr val="tx1"/>
          </a:solidFill>
          <a:latin typeface="+mn-lt"/>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C3C2D02F-7F48-4CEB-BBB7-4594DE71FCD6}" type="datetimeFigureOut">
              <a:rPr lang="cs-CZ" smtClean="0"/>
              <a:t>15.8.2014</a:t>
            </a:fld>
            <a:endParaRPr lang="cs-CZ"/>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cs-CZ"/>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E57A5E03-A023-4234-AC15-078E6AA5922F}"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240" name="Group 192"/>
          <p:cNvGraphicFramePr>
            <a:graphicFrameLocks noGrp="1"/>
          </p:cNvGraphicFramePr>
          <p:nvPr>
            <p:extLst>
              <p:ext uri="{D42A27DB-BD31-4B8C-83A1-F6EECF244321}">
                <p14:modId xmlns:p14="http://schemas.microsoft.com/office/powerpoint/2010/main" val="2393146259"/>
              </p:ext>
            </p:extLst>
          </p:nvPr>
        </p:nvGraphicFramePr>
        <p:xfrm>
          <a:off x="1405210" y="836712"/>
          <a:ext cx="6407150" cy="4294191"/>
        </p:xfrm>
        <a:graphic>
          <a:graphicData uri="http://schemas.openxmlformats.org/drawingml/2006/table">
            <a:tbl>
              <a:tblPr/>
              <a:tblGrid>
                <a:gridCol w="1316034"/>
                <a:gridCol w="5091116"/>
              </a:tblGrid>
              <a:tr h="676211">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1" i="0" u="none" strike="noStrike" cap="none" normalizeH="0" baseline="0" dirty="0" smtClean="0">
                          <a:ln>
                            <a:noFill/>
                          </a:ln>
                          <a:solidFill>
                            <a:schemeClr val="tx1"/>
                          </a:solidFill>
                          <a:effectLst/>
                          <a:latin typeface="Arial" charset="0"/>
                          <a:cs typeface="Arial" charset="0"/>
                        </a:rPr>
                        <a:t>DIGITÁLNÍ UČEBNÍ MATERIÁL</a:t>
                      </a:r>
                      <a:endParaRPr kumimoji="0" lang="cs-CZ" sz="1800" b="0" i="0" u="none" strike="noStrike" cap="none" normalizeH="0" baseline="0" dirty="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Číslo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CZ.1.07/1.5.00/34.0967 </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projektu</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Zlepšení podmínek pro vzdělávání na MGO</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školy</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Matiční gymnázium Ostrava,Dr. Šmerala 25/2565, 728 04, Ostrava</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8572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Název materiálu</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Francis Bacon</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Autor</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Jana Trčková</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Tematický okruh</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Základy společenských věd – Základy filosofie</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Ročník</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3. ročník</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Vytvořeno</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15. 9. 2013</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45719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Anotace</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Cílem těchto pracovních listů je na konkrétních textech a s konkrétními úkoly pochopit přínos filosofie Francise Bacona.</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640070">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smtClean="0">
                          <a:ln>
                            <a:noFill/>
                          </a:ln>
                          <a:solidFill>
                            <a:schemeClr val="tx1"/>
                          </a:solidFill>
                          <a:effectLst/>
                          <a:latin typeface="Arial" charset="0"/>
                          <a:cs typeface="Arial" charset="0"/>
                        </a:rPr>
                        <a:t>Metodický pokyn</a:t>
                      </a:r>
                      <a:endParaRPr kumimoji="0" lang="cs-CZ" sz="1800" b="0" i="0" u="none" strike="noStrike" cap="none" normalizeH="0" baseline="0" smtClean="0">
                        <a:ln>
                          <a:noFill/>
                        </a:ln>
                        <a:solidFill>
                          <a:schemeClr val="tx1"/>
                        </a:solidFill>
                        <a:effectLst/>
                        <a:latin typeface="Arial" charset="0"/>
                        <a:cs typeface="Arial" charset="0"/>
                      </a:endParaRP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Studenti mohou s pracovním listem smysluplně pracovat až po probrání základů </a:t>
                      </a:r>
                      <a:r>
                        <a:rPr kumimoji="0" lang="cs-CZ" sz="1200" b="0" i="0" u="none" strike="noStrike" cap="none" normalizeH="0" baseline="0" dirty="0" err="1" smtClean="0">
                          <a:ln>
                            <a:noFill/>
                          </a:ln>
                          <a:solidFill>
                            <a:schemeClr val="tx1"/>
                          </a:solidFill>
                          <a:effectLst/>
                          <a:latin typeface="Arial" charset="0"/>
                          <a:cs typeface="Arial" charset="0"/>
                        </a:rPr>
                        <a:t>Baconovy</a:t>
                      </a:r>
                      <a:r>
                        <a:rPr kumimoji="0" lang="cs-CZ" sz="1200" b="0" i="0" u="none" strike="noStrike" cap="none" normalizeH="0" baseline="0" dirty="0" smtClean="0">
                          <a:ln>
                            <a:noFill/>
                          </a:ln>
                          <a:solidFill>
                            <a:schemeClr val="tx1"/>
                          </a:solidFill>
                          <a:effectLst/>
                          <a:latin typeface="Arial" charset="0"/>
                          <a:cs typeface="Arial" charset="0"/>
                        </a:rPr>
                        <a:t> filosofie. Jednotlivé úkoly pak slouží k procvičení a k nalezení širších souvislostí v </a:t>
                      </a:r>
                      <a:r>
                        <a:rPr kumimoji="0" lang="cs-CZ" sz="1200" b="0" i="0" u="none" strike="noStrike" cap="none" normalizeH="0" baseline="0" smtClean="0">
                          <a:ln>
                            <a:noFill/>
                          </a:ln>
                          <a:solidFill>
                            <a:schemeClr val="tx1"/>
                          </a:solidFill>
                          <a:effectLst/>
                          <a:latin typeface="Arial" charset="0"/>
                          <a:cs typeface="Arial" charset="0"/>
                        </a:rPr>
                        <a:t>celku evropské filosofie</a:t>
                      </a:r>
                      <a:r>
                        <a:rPr kumimoji="0" lang="cs-CZ" sz="1200" b="0" i="0" u="none" strike="noStrike" cap="none" normalizeH="0" baseline="0" dirty="0" smtClean="0">
                          <a:ln>
                            <a:noFill/>
                          </a:ln>
                          <a:solidFill>
                            <a:schemeClr val="tx1"/>
                          </a:solidFill>
                          <a:effectLst/>
                          <a:latin typeface="Arial" charset="0"/>
                          <a:cs typeface="Arial" charset="0"/>
                        </a:rPr>
                        <a:t>.</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r>
              <a:tr h="279374">
                <a:tc gridSpan="2">
                  <a:txBody>
                    <a:bodyPr/>
                    <a:lstStyle/>
                    <a:p>
                      <a:pPr marL="0" marR="0" lvl="0" indent="0" algn="ctr" defTabSz="914400" rtl="0" eaLnBrk="1" fontAlgn="ctr" latinLnBrk="0" hangingPunct="1">
                        <a:lnSpc>
                          <a:spcPct val="100000"/>
                        </a:lnSpc>
                        <a:spcBef>
                          <a:spcPct val="0"/>
                        </a:spcBef>
                        <a:spcAft>
                          <a:spcPct val="0"/>
                        </a:spcAft>
                        <a:buClrTx/>
                        <a:buSzTx/>
                        <a:buFontTx/>
                        <a:buNone/>
                        <a:tabLst/>
                      </a:pPr>
                      <a:r>
                        <a:rPr kumimoji="0" lang="cs-CZ" sz="1200" b="0" i="0" u="none" strike="noStrike" cap="none" normalizeH="0" baseline="0" dirty="0" smtClean="0">
                          <a:ln>
                            <a:noFill/>
                          </a:ln>
                          <a:solidFill>
                            <a:schemeClr val="tx1"/>
                          </a:solidFill>
                          <a:effectLst/>
                          <a:latin typeface="Arial" charset="0"/>
                          <a:cs typeface="Arial" charset="0"/>
                        </a:rPr>
                        <a:t>Pokud není uvedeno jinak, použitý materiál je z vlastních zdrojů autora. </a:t>
                      </a:r>
                    </a:p>
                  </a:txBody>
                  <a:tcPr marT="45716" marB="45716" anchor="ctr"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cs-CZ"/>
                    </a:p>
                  </a:txBody>
                  <a:tcPr/>
                </a:tc>
              </a:tr>
            </a:tbl>
          </a:graphicData>
        </a:graphic>
      </p:graphicFrame>
      <p:pic>
        <p:nvPicPr>
          <p:cNvPr id="2089"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30350" y="5372100"/>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pic>
        <p:nvPicPr>
          <p:cNvPr id="2090" name="Picture 190" descr="http://profile.ak.fbcdn.net/hprofile-ak-snc6/276521_333727723392674_859061856_q.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5801" y="908720"/>
            <a:ext cx="576262" cy="576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50086507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normAutofit/>
          </a:bodyPr>
          <a:lstStyle/>
          <a:p>
            <a:r>
              <a:rPr lang="cs-CZ" sz="3200" dirty="0" smtClean="0"/>
              <a:t>Francis Bacon</a:t>
            </a:r>
            <a:endParaRPr lang="cs-CZ" sz="3200" dirty="0"/>
          </a:p>
        </p:txBody>
      </p:sp>
      <p:sp>
        <p:nvSpPr>
          <p:cNvPr id="3" name="Podnadpis 2"/>
          <p:cNvSpPr>
            <a:spLocks noGrp="1"/>
          </p:cNvSpPr>
          <p:nvPr>
            <p:ph type="subTitle" idx="1"/>
          </p:nvPr>
        </p:nvSpPr>
        <p:spPr/>
        <p:txBody>
          <a:bodyPr>
            <a:normAutofit/>
          </a:bodyPr>
          <a:lstStyle/>
          <a:p>
            <a:r>
              <a:rPr lang="cs-CZ" sz="2800" dirty="0" smtClean="0"/>
              <a:t>Pracovní list</a:t>
            </a:r>
            <a:endParaRPr lang="cs-CZ" sz="2800" dirty="0"/>
          </a:p>
        </p:txBody>
      </p:sp>
    </p:spTree>
    <p:extLst>
      <p:ext uri="{BB962C8B-B14F-4D97-AF65-F5344CB8AC3E}">
        <p14:creationId xmlns:p14="http://schemas.microsoft.com/office/powerpoint/2010/main" val="23201932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Induktivní myšlení</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Autor si uvědomoval jednostrannost a nedostatečnost dedukce jako vědecké metody převažující ve středověku, kdy aristotelský sylogismus neznamenal nové poznání, neboť co se vyvozuje, je vlastně již známo. Zdůrazňoval pozorování jednotlivých případů </a:t>
            </a:r>
          </a:p>
          <a:p>
            <a:pPr marL="0" indent="0">
              <a:buNone/>
            </a:pPr>
            <a:r>
              <a:rPr lang="cs-CZ" sz="2800" dirty="0"/>
              <a:t>a</a:t>
            </a:r>
            <a:r>
              <a:rPr lang="cs-CZ" sz="2800" dirty="0" smtClean="0"/>
              <a:t> pak teprve jejich zobecňování, tzv. indukci. V ní nejde o pouhý výčet, ten by rovněž nebyl rozšířen věděním. Autor se neomezuje na zkoumání podmínek, kdy jev nastává, ale všímá si i případů negativních.</a:t>
            </a:r>
            <a:endParaRPr lang="cs-CZ" sz="2800" dirty="0"/>
          </a:p>
        </p:txBody>
      </p:sp>
    </p:spTree>
    <p:extLst>
      <p:ext uri="{BB962C8B-B14F-4D97-AF65-F5344CB8AC3E}">
        <p14:creationId xmlns:p14="http://schemas.microsoft.com/office/powerpoint/2010/main" val="16795677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Odpovězte:</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514350" indent="-514350">
              <a:buAutoNum type="arabicPeriod"/>
            </a:pPr>
            <a:r>
              <a:rPr lang="cs-CZ" sz="2800" dirty="0" smtClean="0"/>
              <a:t>Jaký je rozdíl mezi dedukcí a indukcí?</a:t>
            </a:r>
          </a:p>
          <a:p>
            <a:pPr marL="514350" indent="-514350">
              <a:buAutoNum type="arabicPeriod"/>
            </a:pPr>
            <a:r>
              <a:rPr lang="cs-CZ" sz="2800" dirty="0" smtClean="0"/>
              <a:t>Kterou z těchto metod F. Bacon upřednostňuje a proč?</a:t>
            </a:r>
            <a:endParaRPr lang="cs-CZ" sz="2800" dirty="0"/>
          </a:p>
        </p:txBody>
      </p:sp>
    </p:spTree>
    <p:extLst>
      <p:ext uri="{BB962C8B-B14F-4D97-AF65-F5344CB8AC3E}">
        <p14:creationId xmlns:p14="http://schemas.microsoft.com/office/powerpoint/2010/main" val="652368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Vědění je moc</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Dosavadní přírodovědci byli podle autora buď empirici, nebo racionalisté. Empirikové podobně jako mravenci jen shromažďovali materiál, racionalisté zase jako pavouci jen ze sebe spřádali své konstrukce. Bacon říká, že se musíme ubírat střední cestou jako včely, jež na květech sbírají materiál, který svými vlastními schopnostmi zpracovávají. Nejde o vědu zproštěnou vnějšího účelu, ale o bádání spjaté s praktickými účely. Vědění je moc. Jen tolik zmůže, kolik víme.</a:t>
            </a:r>
            <a:endParaRPr lang="cs-CZ" sz="2800" dirty="0"/>
          </a:p>
        </p:txBody>
      </p:sp>
    </p:spTree>
    <p:extLst>
      <p:ext uri="{BB962C8B-B14F-4D97-AF65-F5344CB8AC3E}">
        <p14:creationId xmlns:p14="http://schemas.microsoft.com/office/powerpoint/2010/main" val="25839990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Otázka k předešlému textu:</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 </a:t>
            </a:r>
          </a:p>
          <a:p>
            <a:pPr marL="0" indent="0">
              <a:buNone/>
            </a:pPr>
            <a:r>
              <a:rPr lang="cs-CZ" sz="2800" dirty="0" smtClean="0"/>
              <a:t>Vysvětlete </a:t>
            </a:r>
            <a:r>
              <a:rPr lang="cs-CZ" sz="2800" dirty="0" err="1" smtClean="0"/>
              <a:t>Baconův</a:t>
            </a:r>
            <a:r>
              <a:rPr lang="cs-CZ" sz="2800" dirty="0" smtClean="0"/>
              <a:t> výrok:,, Vědění je moc.“</a:t>
            </a:r>
            <a:endParaRPr lang="cs-CZ" sz="2800" dirty="0"/>
          </a:p>
        </p:txBody>
      </p:sp>
    </p:spTree>
    <p:extLst>
      <p:ext uri="{BB962C8B-B14F-4D97-AF65-F5344CB8AC3E}">
        <p14:creationId xmlns:p14="http://schemas.microsoft.com/office/powerpoint/2010/main" val="2671065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Idoly:</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Idoly a nesprávné pojmy, které se již zmocnily lidského rozumu a jsou v něm hluboce zakořeněny, nejenže zaujímají mysli lidí natolik, že tam pravda těžko proniká, nýbrž i tehdy, když je jí zjednán a povolen přístup, objevují se opět při obnově věd a ztěžují tu práci, ledaže by se lidé, byvše už napřed varováni, proti nim pokud možno obrnili.</a:t>
            </a:r>
            <a:endParaRPr lang="cs-CZ" sz="2800" dirty="0"/>
          </a:p>
        </p:txBody>
      </p:sp>
    </p:spTree>
    <p:extLst>
      <p:ext uri="{BB962C8B-B14F-4D97-AF65-F5344CB8AC3E}">
        <p14:creationId xmlns:p14="http://schemas.microsoft.com/office/powerpoint/2010/main" val="3863273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 k idolům:</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Formulujte, jaké nebezpečí plyne podle F. Bacona z tzv. idolů (předsudků).</a:t>
            </a:r>
            <a:endParaRPr lang="cs-CZ" sz="2800" dirty="0"/>
          </a:p>
        </p:txBody>
      </p:sp>
    </p:spTree>
    <p:extLst>
      <p:ext uri="{BB962C8B-B14F-4D97-AF65-F5344CB8AC3E}">
        <p14:creationId xmlns:p14="http://schemas.microsoft.com/office/powerpoint/2010/main" val="2523710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Idoly rodu:</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Svůj základ mají v samé lidské přirozenosti a v samém lidském rodu či pokolení. Tvrzení, že lidské smysly jsou mírou věcí, je vlastně nesprávné. Právě naopak, jak všechny smyslové vjemy, tak i to, co je v mysli, je ve vztahu k člověku, a nikoli k vesmíru.</a:t>
            </a:r>
            <a:endParaRPr lang="cs-CZ" sz="2800" dirty="0"/>
          </a:p>
        </p:txBody>
      </p:sp>
    </p:spTree>
    <p:extLst>
      <p:ext uri="{BB962C8B-B14F-4D97-AF65-F5344CB8AC3E}">
        <p14:creationId xmlns:p14="http://schemas.microsoft.com/office/powerpoint/2010/main" val="97940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Vysvětlete:</a:t>
            </a:r>
            <a:endParaRPr lang="cs-CZ" sz="3200" dirty="0"/>
          </a:p>
        </p:txBody>
      </p:sp>
      <p:sp>
        <p:nvSpPr>
          <p:cNvPr id="3" name="Zástupný symbol pro obsah 2"/>
          <p:cNvSpPr>
            <a:spLocks noGrp="1"/>
          </p:cNvSpPr>
          <p:nvPr>
            <p:ph idx="1"/>
          </p:nvPr>
        </p:nvSpPr>
        <p:spPr/>
        <p:txBody>
          <a:bodyPr/>
          <a:lstStyle/>
          <a:p>
            <a:pPr marL="0" indent="0">
              <a:buNone/>
            </a:pPr>
            <a:endParaRPr lang="cs-CZ" dirty="0" smtClean="0"/>
          </a:p>
          <a:p>
            <a:pPr marL="0" indent="0">
              <a:buNone/>
            </a:pPr>
            <a:r>
              <a:rPr lang="cs-CZ" sz="2800" dirty="0" smtClean="0"/>
              <a:t>V čem je podstata předsudků lidského rodu?</a:t>
            </a:r>
            <a:endParaRPr lang="cs-CZ" sz="2800" dirty="0"/>
          </a:p>
        </p:txBody>
      </p:sp>
    </p:spTree>
    <p:extLst>
      <p:ext uri="{BB962C8B-B14F-4D97-AF65-F5344CB8AC3E}">
        <p14:creationId xmlns:p14="http://schemas.microsoft.com/office/powerpoint/2010/main" val="15777574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Doplnění k vysvětlení:</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Idoly lidského rodu jsou antropologické předsudky, pramení z lidského přístupu k přírodě vůbec, např. názor, že všechno dění je zaměřeno k nějakému cíli.</a:t>
            </a:r>
            <a:endParaRPr lang="cs-CZ" sz="2800" dirty="0"/>
          </a:p>
        </p:txBody>
      </p:sp>
    </p:spTree>
    <p:extLst>
      <p:ext uri="{BB962C8B-B14F-4D97-AF65-F5344CB8AC3E}">
        <p14:creationId xmlns:p14="http://schemas.microsoft.com/office/powerpoint/2010/main" val="3189355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Idoly jeskyně:</a:t>
            </a:r>
            <a:endParaRPr lang="cs-CZ" sz="3200" dirty="0"/>
          </a:p>
        </p:txBody>
      </p:sp>
      <p:sp>
        <p:nvSpPr>
          <p:cNvPr id="3" name="Zástupný symbol pro obsah 2"/>
          <p:cNvSpPr>
            <a:spLocks noGrp="1"/>
          </p:cNvSpPr>
          <p:nvPr>
            <p:ph idx="1"/>
          </p:nvPr>
        </p:nvSpPr>
        <p:spPr/>
        <p:txBody>
          <a:bodyPr>
            <a:normAutofit/>
          </a:bodyPr>
          <a:lstStyle/>
          <a:p>
            <a:pPr marL="0" indent="0">
              <a:buNone/>
            </a:pPr>
            <a:r>
              <a:rPr lang="cs-CZ" sz="2800" dirty="0" smtClean="0"/>
              <a:t>Jsou to idoly člověka jakožto jednotlivce, neboť každý jedinec má svoji jakousi individuální jeskyni či doupě. Tato jeskyně láme a zkresluje světlo přírody, a to jednak proto, že každému je vlastní určitá zvláštní přirozenost, jednak proto, že se mu dostalo odlišné výchovy a stýkal se s jinými lidmi. Také proto, že četl jen určité knihy a měl v úctě rozmanité autority a obdivoval se jim. Také jeho dojmy byly odlišné.</a:t>
            </a:r>
            <a:endParaRPr lang="cs-CZ" sz="2800" dirty="0"/>
          </a:p>
        </p:txBody>
      </p:sp>
    </p:spTree>
    <p:extLst>
      <p:ext uri="{BB962C8B-B14F-4D97-AF65-F5344CB8AC3E}">
        <p14:creationId xmlns:p14="http://schemas.microsoft.com/office/powerpoint/2010/main" val="37516453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br>
              <a:rPr lang="cs-CZ" sz="3200" dirty="0" smtClean="0"/>
            </a:b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Nyní vysvětlete podstatu idolu jeskyně.</a:t>
            </a:r>
            <a:endParaRPr lang="cs-CZ" sz="2800" dirty="0"/>
          </a:p>
        </p:txBody>
      </p:sp>
    </p:spTree>
    <p:extLst>
      <p:ext uri="{BB962C8B-B14F-4D97-AF65-F5344CB8AC3E}">
        <p14:creationId xmlns:p14="http://schemas.microsoft.com/office/powerpoint/2010/main" val="39046290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Doplnění k vysvětlení:</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Idoly jeskyně označují individuální předsudky, které jsou hlavně psychologické povahy.</a:t>
            </a:r>
            <a:endParaRPr lang="cs-CZ" sz="2800" dirty="0"/>
          </a:p>
        </p:txBody>
      </p:sp>
    </p:spTree>
    <p:extLst>
      <p:ext uri="{BB962C8B-B14F-4D97-AF65-F5344CB8AC3E}">
        <p14:creationId xmlns:p14="http://schemas.microsoft.com/office/powerpoint/2010/main" val="448997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Idoly tržiště</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Vznikly ze vzájemného styku a společenského života vůbec. Lidé se dorozumívají řečí, slova jsou pak určována obecným chápáním. Špatný a nevhodný výběr slov značně překáží rozumu, všechno uvádí ve zmatek a lidé se dostávají do zbytečných sporů.</a:t>
            </a:r>
            <a:endParaRPr lang="cs-CZ" sz="2800" dirty="0"/>
          </a:p>
        </p:txBody>
      </p:sp>
    </p:spTree>
    <p:extLst>
      <p:ext uri="{BB962C8B-B14F-4D97-AF65-F5344CB8AC3E}">
        <p14:creationId xmlns:p14="http://schemas.microsoft.com/office/powerpoint/2010/main" val="37118452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lstStyle/>
          <a:p>
            <a:endParaRPr lang="cs-CZ" dirty="0" smtClean="0"/>
          </a:p>
          <a:p>
            <a:pPr marL="0" indent="0">
              <a:buNone/>
            </a:pPr>
            <a:r>
              <a:rPr lang="cs-CZ" sz="2800" dirty="0" smtClean="0"/>
              <a:t>Jaká je tedy podstata idolu tržiště?</a:t>
            </a:r>
            <a:endParaRPr lang="cs-CZ" sz="2800" dirty="0"/>
          </a:p>
        </p:txBody>
      </p:sp>
    </p:spTree>
    <p:extLst>
      <p:ext uri="{BB962C8B-B14F-4D97-AF65-F5344CB8AC3E}">
        <p14:creationId xmlns:p14="http://schemas.microsoft.com/office/powerpoint/2010/main" val="16495069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Doplnění k vysvětlení:</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Idoly tržiště vznikají nepřesností našeho jazyka v každodenním dorozumívání, špatně formulujeme své myšlenky a nevážíme si slov.</a:t>
            </a:r>
            <a:endParaRPr lang="cs-CZ" sz="2800" dirty="0"/>
          </a:p>
        </p:txBody>
      </p:sp>
    </p:spTree>
    <p:extLst>
      <p:ext uri="{BB962C8B-B14F-4D97-AF65-F5344CB8AC3E}">
        <p14:creationId xmlns:p14="http://schemas.microsoft.com/office/powerpoint/2010/main" val="12839165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Idoly divadla:</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Jsou to takové idoly, které se do lidských myslí přestěhovaly z různých učení, vyrostly z tradice, důvěřivosti a nedbalosti. Jako divadelní hry pak vytvořily světy toliko vymyšlené.</a:t>
            </a:r>
            <a:endParaRPr lang="cs-CZ" sz="2800" dirty="0"/>
          </a:p>
        </p:txBody>
      </p:sp>
    </p:spTree>
    <p:extLst>
      <p:ext uri="{BB962C8B-B14F-4D97-AF65-F5344CB8AC3E}">
        <p14:creationId xmlns:p14="http://schemas.microsoft.com/office/powerpoint/2010/main" val="3566303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Úkol:</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Formulujte podstatu idolu divadla.</a:t>
            </a:r>
            <a:endParaRPr lang="cs-CZ" sz="2800" dirty="0"/>
          </a:p>
        </p:txBody>
      </p:sp>
    </p:spTree>
    <p:extLst>
      <p:ext uri="{BB962C8B-B14F-4D97-AF65-F5344CB8AC3E}">
        <p14:creationId xmlns:p14="http://schemas.microsoft.com/office/powerpoint/2010/main" val="243591522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Doplnění k vysvětlení:</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Idoly divadla vlastně znamenají nekritické přebírání názorů na svět.</a:t>
            </a:r>
            <a:endParaRPr lang="cs-CZ" sz="2800" dirty="0"/>
          </a:p>
        </p:txBody>
      </p:sp>
    </p:spTree>
    <p:extLst>
      <p:ext uri="{BB962C8B-B14F-4D97-AF65-F5344CB8AC3E}">
        <p14:creationId xmlns:p14="http://schemas.microsoft.com/office/powerpoint/2010/main" val="27171113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sz="3200" dirty="0" smtClean="0"/>
              <a:t>Závěrečný úkol: K vysvětlení idolu přiřaďte název idolu.</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514350" indent="-514350">
              <a:buAutoNum type="arabicPeriod"/>
            </a:pPr>
            <a:r>
              <a:rPr lang="cs-CZ" sz="2800" dirty="0" smtClean="0"/>
              <a:t>Špatná formulace myšlenek, neúcta ke slovům.</a:t>
            </a:r>
          </a:p>
          <a:p>
            <a:pPr marL="514350" indent="-514350">
              <a:buAutoNum type="arabicPeriod"/>
            </a:pPr>
            <a:r>
              <a:rPr lang="cs-CZ" sz="2800" dirty="0" smtClean="0"/>
              <a:t>Nekritické přebírání názorů na svět.</a:t>
            </a:r>
          </a:p>
          <a:p>
            <a:pPr marL="514350" indent="-514350">
              <a:buAutoNum type="arabicPeriod"/>
            </a:pPr>
            <a:r>
              <a:rPr lang="cs-CZ" sz="2800" dirty="0" smtClean="0"/>
              <a:t>Individuální předsudky.</a:t>
            </a:r>
          </a:p>
          <a:p>
            <a:pPr marL="514350" indent="-514350">
              <a:buAutoNum type="arabicPeriod"/>
            </a:pPr>
            <a:r>
              <a:rPr lang="cs-CZ" sz="2800" dirty="0" smtClean="0"/>
              <a:t>Antropologické předsudky.</a:t>
            </a:r>
            <a:endParaRPr lang="cs-CZ" sz="2800" dirty="0"/>
          </a:p>
        </p:txBody>
      </p:sp>
    </p:spTree>
    <p:extLst>
      <p:ext uri="{BB962C8B-B14F-4D97-AF65-F5344CB8AC3E}">
        <p14:creationId xmlns:p14="http://schemas.microsoft.com/office/powerpoint/2010/main" val="39243562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dirty="0" smtClean="0"/>
              <a:t>Kontrola úkolu:</a:t>
            </a:r>
            <a:endParaRPr lang="cs-CZ" sz="3200" dirty="0"/>
          </a:p>
        </p:txBody>
      </p:sp>
      <p:sp>
        <p:nvSpPr>
          <p:cNvPr id="3" name="Zástupný symbol pro obsah 2"/>
          <p:cNvSpPr>
            <a:spLocks noGrp="1"/>
          </p:cNvSpPr>
          <p:nvPr>
            <p:ph idx="1"/>
          </p:nvPr>
        </p:nvSpPr>
        <p:spPr/>
        <p:txBody>
          <a:bodyPr>
            <a:normAutofit/>
          </a:bodyPr>
          <a:lstStyle/>
          <a:p>
            <a:pPr marL="0" indent="0">
              <a:buNone/>
            </a:pPr>
            <a:endParaRPr lang="cs-CZ" sz="2800" dirty="0" smtClean="0"/>
          </a:p>
          <a:p>
            <a:pPr marL="0" indent="0">
              <a:buNone/>
            </a:pPr>
            <a:r>
              <a:rPr lang="cs-CZ" sz="2800" dirty="0" smtClean="0"/>
              <a:t>1 idol tržiště</a:t>
            </a:r>
          </a:p>
          <a:p>
            <a:pPr marL="0" indent="0">
              <a:buNone/>
            </a:pPr>
            <a:r>
              <a:rPr lang="cs-CZ" sz="2800" dirty="0" smtClean="0"/>
              <a:t>2 idol divadla</a:t>
            </a:r>
          </a:p>
          <a:p>
            <a:pPr marL="0" indent="0">
              <a:buNone/>
            </a:pPr>
            <a:r>
              <a:rPr lang="cs-CZ" sz="2800" dirty="0" smtClean="0"/>
              <a:t>3 idol jeskyně</a:t>
            </a:r>
          </a:p>
          <a:p>
            <a:pPr marL="0" indent="0">
              <a:buNone/>
            </a:pPr>
            <a:r>
              <a:rPr lang="cs-CZ" sz="2800" smtClean="0"/>
              <a:t>4 idol rodu</a:t>
            </a:r>
            <a:endParaRPr lang="cs-CZ" sz="2800"/>
          </a:p>
        </p:txBody>
      </p:sp>
    </p:spTree>
    <p:extLst>
      <p:ext uri="{BB962C8B-B14F-4D97-AF65-F5344CB8AC3E}">
        <p14:creationId xmlns:p14="http://schemas.microsoft.com/office/powerpoint/2010/main" val="9149288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Použitá literatura</a:t>
            </a:r>
            <a:endParaRPr lang="cs-CZ" dirty="0"/>
          </a:p>
        </p:txBody>
      </p:sp>
      <p:sp>
        <p:nvSpPr>
          <p:cNvPr id="3" name="Zástupný symbol pro obsah 2"/>
          <p:cNvSpPr>
            <a:spLocks noGrp="1"/>
          </p:cNvSpPr>
          <p:nvPr>
            <p:ph idx="1"/>
          </p:nvPr>
        </p:nvSpPr>
        <p:spPr/>
        <p:txBody>
          <a:bodyPr>
            <a:normAutofit/>
          </a:bodyPr>
          <a:lstStyle/>
          <a:p>
            <a:r>
              <a:rPr lang="cs-CZ" dirty="0" smtClean="0"/>
              <a:t>GAARDER, </a:t>
            </a:r>
            <a:r>
              <a:rPr lang="cs-CZ" dirty="0" err="1" smtClean="0"/>
              <a:t>Jostein</a:t>
            </a:r>
            <a:r>
              <a:rPr lang="cs-CZ" dirty="0" smtClean="0"/>
              <a:t>. </a:t>
            </a:r>
            <a:r>
              <a:rPr lang="cs-CZ" i="1" dirty="0" smtClean="0"/>
              <a:t>Sofiin svět: Román o dějinách filosofie</a:t>
            </a:r>
            <a:r>
              <a:rPr lang="cs-CZ" dirty="0" smtClean="0"/>
              <a:t>. První vydání. Košice: Knižná </a:t>
            </a:r>
            <a:r>
              <a:rPr lang="cs-CZ" dirty="0" err="1" smtClean="0"/>
              <a:t>dielňa</a:t>
            </a:r>
            <a:r>
              <a:rPr lang="cs-CZ" dirty="0" smtClean="0"/>
              <a:t> </a:t>
            </a:r>
            <a:r>
              <a:rPr lang="cs-CZ" dirty="0" err="1" smtClean="0"/>
              <a:t>Timotej</a:t>
            </a:r>
            <a:r>
              <a:rPr lang="cs-CZ" dirty="0" smtClean="0"/>
              <a:t>, 1995.</a:t>
            </a:r>
          </a:p>
          <a:p>
            <a:r>
              <a:rPr lang="cs-CZ" dirty="0" smtClean="0"/>
              <a:t>NOVOTNÝ, Zdeněk. </a:t>
            </a:r>
            <a:r>
              <a:rPr lang="cs-CZ" i="1" dirty="0" smtClean="0"/>
              <a:t>Jak (se) učit filosofii</a:t>
            </a:r>
            <a:r>
              <a:rPr lang="cs-CZ" dirty="0" smtClean="0"/>
              <a:t>. 1. </a:t>
            </a:r>
            <a:r>
              <a:rPr lang="cs-CZ" dirty="0" err="1" smtClean="0"/>
              <a:t>vyd</a:t>
            </a:r>
            <a:r>
              <a:rPr lang="cs-CZ" dirty="0" smtClean="0"/>
              <a:t>. Překlad David </a:t>
            </a:r>
            <a:r>
              <a:rPr lang="cs-CZ" dirty="0" err="1" smtClean="0"/>
              <a:t>Mik</a:t>
            </a:r>
            <a:r>
              <a:rPr lang="cs-CZ" dirty="0" smtClean="0"/>
              <a:t>. Olomouc: Nakladatelství Olomouc, 2004, 143 s. Dějiny filosofie (Olomouc), díl 1. ISBN 80-718-2179-9.</a:t>
            </a:r>
          </a:p>
          <a:p>
            <a:r>
              <a:rPr lang="cs-CZ" dirty="0"/>
              <a:t>CORETH, Emerich a Harald SCHÖNDORF. </a:t>
            </a:r>
            <a:r>
              <a:rPr lang="cs-CZ" i="1" dirty="0"/>
              <a:t>Filosofie 17. a 18. století</a:t>
            </a:r>
            <a:r>
              <a:rPr lang="cs-CZ" dirty="0"/>
              <a:t>. 1. vyd. Překlad David Mik. Olomouc: Nakladatelství Olomouc, 2002, 310 s. Dějiny filosofie (Olomouc), díl 3. ISBN 80-718-2119-5.</a:t>
            </a:r>
          </a:p>
        </p:txBody>
      </p:sp>
    </p:spTree>
    <p:extLst>
      <p:ext uri="{BB962C8B-B14F-4D97-AF65-F5344CB8AC3E}">
        <p14:creationId xmlns:p14="http://schemas.microsoft.com/office/powerpoint/2010/main" val="4255465258"/>
      </p:ext>
    </p:extLst>
  </p:cSld>
  <p:clrMapOvr>
    <a:masterClrMapping/>
  </p:clrMapOvr>
</p:sld>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ýchozí návrh">
  <a:themeElements>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Výchozí návrh">
      <a:majorFont>
        <a:latin typeface="Arial"/>
        <a:ea typeface=""/>
        <a:cs typeface="Arial"/>
      </a:majorFont>
      <a:minorFont>
        <a:latin typeface="Arial"/>
        <a:ea typeface=""/>
        <a:cs typeface="Arial"/>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Výchozí návrh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Výchozí návrh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Výchozí návrh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Výchozí návrh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Výchozí návrh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Výchozí návrh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Výchozí návrh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Výchozí návrh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Výchozí návrh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Výchozí návrh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Výchozí návrh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Výchozí návrh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Přehlednost">
  <a:themeElements>
    <a:clrScheme name="Přehlednost">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 klasické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řehlednost">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TotalTime>
  <Words>861</Words>
  <Application>Microsoft Office PowerPoint</Application>
  <PresentationFormat>Předvádění na obrazovce (4:3)</PresentationFormat>
  <Paragraphs>92</Paragraphs>
  <Slides>23</Slides>
  <Notes>0</Notes>
  <HiddenSlides>0</HiddenSlides>
  <MMClips>0</MMClips>
  <ScaleCrop>false</ScaleCrop>
  <HeadingPairs>
    <vt:vector size="4" baseType="variant">
      <vt:variant>
        <vt:lpstr>Motiv</vt:lpstr>
      </vt:variant>
      <vt:variant>
        <vt:i4>2</vt:i4>
      </vt:variant>
      <vt:variant>
        <vt:lpstr>Nadpisy snímků</vt:lpstr>
      </vt:variant>
      <vt:variant>
        <vt:i4>23</vt:i4>
      </vt:variant>
    </vt:vector>
  </HeadingPairs>
  <TitlesOfParts>
    <vt:vector size="25" baseType="lpstr">
      <vt:lpstr>Výchozí návrh</vt:lpstr>
      <vt:lpstr>Přehlednost</vt:lpstr>
      <vt:lpstr>Prezentace aplikace PowerPoint</vt:lpstr>
      <vt:lpstr>Francis Bacon</vt:lpstr>
      <vt:lpstr>Induktivní myšlení</vt:lpstr>
      <vt:lpstr>Odpovězte:</vt:lpstr>
      <vt:lpstr>Vědění je moc</vt:lpstr>
      <vt:lpstr>Otázka k předešlému textu:</vt:lpstr>
      <vt:lpstr>Idoly:</vt:lpstr>
      <vt:lpstr>Úkol k idolům:</vt:lpstr>
      <vt:lpstr>Idoly rodu:</vt:lpstr>
      <vt:lpstr>Vysvětlete:</vt:lpstr>
      <vt:lpstr>Doplnění k vysvětlení:</vt:lpstr>
      <vt:lpstr>Idoly jeskyně:</vt:lpstr>
      <vt:lpstr>Úkol: </vt:lpstr>
      <vt:lpstr>Doplnění k vysvětlení:</vt:lpstr>
      <vt:lpstr>Idoly tržiště</vt:lpstr>
      <vt:lpstr>Úkol:</vt:lpstr>
      <vt:lpstr>Doplnění k vysvětlení:</vt:lpstr>
      <vt:lpstr>Idoly divadla:</vt:lpstr>
      <vt:lpstr>Úkol:</vt:lpstr>
      <vt:lpstr>Doplnění k vysvětlení:</vt:lpstr>
      <vt:lpstr>Závěrečný úkol: K vysvětlení idolu přiřaďte název idolu.</vt:lpstr>
      <vt:lpstr>Kontrola úkolu:</vt:lpstr>
      <vt:lpstr>Použitá literatura</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Francis Bacon</dc:title>
  <dc:creator>Jana Trčková</dc:creator>
  <cp:lastModifiedBy>jitka</cp:lastModifiedBy>
  <cp:revision>13</cp:revision>
  <dcterms:created xsi:type="dcterms:W3CDTF">2013-09-15T07:49:45Z</dcterms:created>
  <dcterms:modified xsi:type="dcterms:W3CDTF">2014-08-15T18:36:58Z</dcterms:modified>
</cp:coreProperties>
</file>