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4B78E-9642-45F6-A78B-2CB5AFF82AE7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79E1-59BA-4C4A-ABB2-862810F7D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527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4B78E-9642-45F6-A78B-2CB5AFF82AE7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79E1-59BA-4C4A-ABB2-862810F7D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524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4B78E-9642-45F6-A78B-2CB5AFF82AE7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79E1-59BA-4C4A-ABB2-862810F7D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457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4B78E-9642-45F6-A78B-2CB5AFF82AE7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79E1-59BA-4C4A-ABB2-862810F7D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8708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4B78E-9642-45F6-A78B-2CB5AFF82AE7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79E1-59BA-4C4A-ABB2-862810F7D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577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4B78E-9642-45F6-A78B-2CB5AFF82AE7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79E1-59BA-4C4A-ABB2-862810F7D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631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4B78E-9642-45F6-A78B-2CB5AFF82AE7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79E1-59BA-4C4A-ABB2-862810F7D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772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4B78E-9642-45F6-A78B-2CB5AFF82AE7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79E1-59BA-4C4A-ABB2-862810F7D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354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4B78E-9642-45F6-A78B-2CB5AFF82AE7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79E1-59BA-4C4A-ABB2-862810F7D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182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4B78E-9642-45F6-A78B-2CB5AFF82AE7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79E1-59BA-4C4A-ABB2-862810F7D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164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4B78E-9642-45F6-A78B-2CB5AFF82AE7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79E1-59BA-4C4A-ABB2-862810F7D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990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54B78E-9642-45F6-A78B-2CB5AFF82AE7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A379E1-59BA-4C4A-ABB2-862810F7D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748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kDsFTq8vPdc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kDsFTq8vPdc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6632"/>
            <a:ext cx="6156000" cy="1505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39678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25614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Řeč těla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36413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Podívejte se pozorně na krátký film o řeči těla: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hlinkClick r:id="rId2"/>
              </a:rPr>
              <a:t>Http://www.youtube.com/watch?v=kDsFTq8vPdc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Zodpovězte na otázky: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Co patří do neverbální komunikace?</a:t>
            </a:r>
          </a:p>
          <a:p>
            <a:pPr marL="0" indent="0">
              <a:buNone/>
            </a:pPr>
            <a:r>
              <a:rPr lang="cs-CZ" sz="2800" dirty="0" smtClean="0"/>
              <a:t>(gesta, pohyby rukou a jiných částí těla, ukazování rukou…)</a:t>
            </a:r>
          </a:p>
          <a:p>
            <a:pPr marL="0" indent="0">
              <a:buNone/>
            </a:pPr>
            <a:r>
              <a:rPr lang="cs-CZ" sz="2800" dirty="0" smtClean="0"/>
              <a:t>2) Jak spolu souvisí verbální a neverbální komunikace?</a:t>
            </a:r>
          </a:p>
          <a:p>
            <a:pPr marL="0" indent="0">
              <a:buNone/>
            </a:pPr>
            <a:r>
              <a:rPr lang="cs-CZ" sz="2800" dirty="0" smtClean="0"/>
              <a:t>(vzájemně se doplňují)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62239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3)Kdy se učíme </a:t>
            </a:r>
            <a:r>
              <a:rPr lang="cs-CZ" dirty="0" smtClean="0"/>
              <a:t>neverbální </a:t>
            </a:r>
            <a:r>
              <a:rPr lang="cs-CZ" dirty="0" smtClean="0"/>
              <a:t>komunikaci?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(v dětství)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4) Co nám také může sdělovat člověk, který si při našem monologu sahá na ucho?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(nechci to slyšet)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626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				</a:t>
            </a:r>
            <a:r>
              <a:rPr lang="cs-CZ" b="1" dirty="0" smtClean="0">
                <a:solidFill>
                  <a:srgbClr val="C00000"/>
                </a:solidFill>
              </a:rPr>
              <a:t>Test</a:t>
            </a:r>
          </a:p>
          <a:p>
            <a:pPr marL="0" indent="0">
              <a:buNone/>
            </a:pPr>
            <a:r>
              <a:rPr lang="cs-CZ" dirty="0" smtClean="0"/>
              <a:t>1)Pokud se chci seznámit s neznámým člověkem a záleží mi na tom, aby seznámení dobře dopadlo, budu hned navazovat oční kontakt?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Budu se dívat jen jeho směrem, ale nebudu ho očima kontaktovat</a:t>
            </a:r>
          </a:p>
          <a:p>
            <a:pPr marL="514350" indent="-514350">
              <a:buAutoNum type="alphaLcParenR"/>
            </a:pPr>
            <a:r>
              <a:rPr lang="cs-CZ" dirty="0" smtClean="0"/>
              <a:t>Oční kontakt navážu ihned</a:t>
            </a:r>
          </a:p>
          <a:p>
            <a:pPr marL="514350" indent="-514350">
              <a:buAutoNum type="alphaLcParenR"/>
            </a:pPr>
            <a:r>
              <a:rPr lang="cs-CZ" dirty="0" smtClean="0"/>
              <a:t>Začnu asi po pěti minutách</a:t>
            </a:r>
          </a:p>
          <a:p>
            <a:pPr marL="0" indent="0">
              <a:buNone/>
            </a:pPr>
            <a:r>
              <a:rPr lang="cs-CZ" dirty="0" smtClean="0"/>
              <a:t>(b)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2333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2) Mírný náklon těla dopředu mého partnera při rozhovoru signalizuje: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Zajímá mě, co povídáš.</a:t>
            </a:r>
          </a:p>
          <a:p>
            <a:pPr marL="514350" indent="-514350">
              <a:buAutoNum type="alphaLcParenR"/>
            </a:pPr>
            <a:r>
              <a:rPr lang="cs-CZ" dirty="0" smtClean="0"/>
              <a:t>Nudím se.</a:t>
            </a:r>
          </a:p>
          <a:p>
            <a:pPr marL="514350" indent="-514350">
              <a:buAutoNum type="alphaLcParenR"/>
            </a:pPr>
            <a:r>
              <a:rPr lang="cs-CZ" dirty="0" smtClean="0"/>
              <a:t>Za chvíli se začnu chovat agresivně.</a:t>
            </a:r>
          </a:p>
          <a:p>
            <a:pPr marL="514350" indent="-514350">
              <a:buAutoNum type="alphaLcParenR"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(c)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5187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593752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3) Setkáváte se v práci s kolegou opačného pohlaví a chcete mu dát najevo přátelství a otevřenost: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Podám mu ruku, druhou ho obejmu kolem ramen.</a:t>
            </a:r>
          </a:p>
          <a:p>
            <a:pPr marL="514350" indent="-514350">
              <a:buAutoNum type="alphaLcParenR"/>
            </a:pPr>
            <a:r>
              <a:rPr lang="cs-CZ" dirty="0" smtClean="0"/>
              <a:t>Usmívám se, podám mu ruku a dlouze se mu podívám do očí.</a:t>
            </a:r>
          </a:p>
          <a:p>
            <a:pPr marL="514350" indent="-514350">
              <a:buAutoNum type="alphaLcParenR"/>
            </a:pPr>
            <a:r>
              <a:rPr lang="cs-CZ" dirty="0" smtClean="0"/>
              <a:t>Zachovám si dostatečný odstup, lehce se usmívám a podám mu ruku.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(c)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2181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4) Pokud chci přesvědčit obchodního partnera, jak ho usadím ke stolu?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a)Ke stolu naproti sobě.</a:t>
            </a:r>
          </a:p>
          <a:p>
            <a:pPr marL="0" indent="0">
              <a:buNone/>
            </a:pPr>
            <a:r>
              <a:rPr lang="cs-CZ" dirty="0" smtClean="0"/>
              <a:t>b)Přes roh stolu.</a:t>
            </a:r>
          </a:p>
          <a:p>
            <a:pPr marL="0" indent="0">
              <a:buNone/>
            </a:pPr>
            <a:r>
              <a:rPr lang="cs-CZ" dirty="0" smtClean="0"/>
              <a:t>c) V 90% úhlu, nejlépe ke kulatému stolu.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(c)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1073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5) V průběhu obchodního jednání je můj partner nejdříve opřený o stůl, pak se odtáhne a opře o židli. Co tím může naznačovat?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Ztratil zájem.</a:t>
            </a:r>
          </a:p>
          <a:p>
            <a:pPr marL="514350" indent="-514350">
              <a:buAutoNum type="alphaLcParenR"/>
            </a:pPr>
            <a:r>
              <a:rPr lang="cs-CZ" dirty="0" smtClean="0"/>
              <a:t>Je nadšený.</a:t>
            </a:r>
          </a:p>
          <a:p>
            <a:pPr marL="514350" indent="-514350">
              <a:buAutoNum type="alphaLcParenR"/>
            </a:pPr>
            <a:r>
              <a:rPr lang="cs-CZ" dirty="0" smtClean="0"/>
              <a:t>Jeho vnímání je otupeno, ale ještě vnímá, co říkáte.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(c)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7403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Http://www.youtube.com/watch?v=kDsFTq8vPdc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052638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267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Řeč těla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7</cp:revision>
  <dcterms:created xsi:type="dcterms:W3CDTF">2013-05-23T08:59:55Z</dcterms:created>
  <dcterms:modified xsi:type="dcterms:W3CDTF">2014-08-17T22:25:30Z</dcterms:modified>
</cp:coreProperties>
</file>